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74" r:id="rId2"/>
    <p:sldId id="347" r:id="rId3"/>
    <p:sldId id="341" r:id="rId4"/>
    <p:sldId id="339" r:id="rId5"/>
    <p:sldId id="348" r:id="rId6"/>
    <p:sldId id="309" r:id="rId7"/>
    <p:sldId id="276" r:id="rId8"/>
    <p:sldId id="317" r:id="rId9"/>
    <p:sldId id="356" r:id="rId10"/>
    <p:sldId id="322" r:id="rId11"/>
    <p:sldId id="311" r:id="rId12"/>
    <p:sldId id="334" r:id="rId13"/>
    <p:sldId id="357" r:id="rId14"/>
    <p:sldId id="325" r:id="rId15"/>
    <p:sldId id="336" r:id="rId16"/>
    <p:sldId id="335" r:id="rId17"/>
    <p:sldId id="330" r:id="rId18"/>
    <p:sldId id="353" r:id="rId19"/>
    <p:sldId id="355" r:id="rId20"/>
    <p:sldId id="301" r:id="rId21"/>
    <p:sldId id="320" r:id="rId22"/>
    <p:sldId id="331" r:id="rId23"/>
    <p:sldId id="350" r:id="rId24"/>
    <p:sldId id="344" r:id="rId25"/>
    <p:sldId id="337" r:id="rId26"/>
    <p:sldId id="342" r:id="rId27"/>
    <p:sldId id="351" r:id="rId28"/>
    <p:sldId id="354" r:id="rId29"/>
    <p:sldId id="352" r:id="rId30"/>
    <p:sldId id="257" r:id="rId31"/>
    <p:sldId id="312" r:id="rId32"/>
    <p:sldId id="332" r:id="rId33"/>
    <p:sldId id="324" r:id="rId34"/>
    <p:sldId id="321" r:id="rId35"/>
    <p:sldId id="302" r:id="rId36"/>
    <p:sldId id="346" r:id="rId37"/>
    <p:sldId id="349" r:id="rId38"/>
    <p:sldId id="328" r:id="rId39"/>
    <p:sldId id="279" r:id="rId40"/>
    <p:sldId id="280" r:id="rId41"/>
    <p:sldId id="287" r:id="rId42"/>
    <p:sldId id="338" r:id="rId43"/>
    <p:sldId id="281" r:id="rId44"/>
    <p:sldId id="282" r:id="rId45"/>
    <p:sldId id="283" r:id="rId46"/>
    <p:sldId id="277" r:id="rId47"/>
    <p:sldId id="340" r:id="rId48"/>
    <p:sldId id="345" r:id="rId49"/>
    <p:sldId id="314" r:id="rId50"/>
    <p:sldId id="323" r:id="rId51"/>
    <p:sldId id="295" r:id="rId52"/>
    <p:sldId id="329" r:id="rId53"/>
    <p:sldId id="316" r:id="rId54"/>
    <p:sldId id="319" r:id="rId55"/>
    <p:sldId id="303" r:id="rId56"/>
    <p:sldId id="305" r:id="rId57"/>
    <p:sldId id="313" r:id="rId58"/>
    <p:sldId id="315" r:id="rId59"/>
    <p:sldId id="318" r:id="rId60"/>
    <p:sldId id="284" r:id="rId61"/>
    <p:sldId id="285" r:id="rId62"/>
    <p:sldId id="258" r:id="rId63"/>
    <p:sldId id="293" r:id="rId64"/>
    <p:sldId id="297" r:id="rId65"/>
    <p:sldId id="292" r:id="rId66"/>
    <p:sldId id="294" r:id="rId67"/>
    <p:sldId id="271" r:id="rId68"/>
    <p:sldId id="307" r:id="rId69"/>
    <p:sldId id="298" r:id="rId70"/>
    <p:sldId id="290" r:id="rId71"/>
    <p:sldId id="272" r:id="rId72"/>
    <p:sldId id="288" r:id="rId73"/>
    <p:sldId id="286" r:id="rId74"/>
    <p:sldId id="299" r:id="rId75"/>
    <p:sldId id="262" r:id="rId76"/>
    <p:sldId id="300" r:id="rId77"/>
    <p:sldId id="310" r:id="rId78"/>
    <p:sldId id="333" r:id="rId79"/>
    <p:sldId id="326" r:id="rId80"/>
    <p:sldId id="308" r:id="rId81"/>
    <p:sldId id="343" r:id="rId82"/>
    <p:sldId id="289" r:id="rId83"/>
    <p:sldId id="291" r:id="rId84"/>
    <p:sldId id="278" r:id="rId85"/>
    <p:sldId id="264" r:id="rId86"/>
    <p:sldId id="267" r:id="rId87"/>
    <p:sldId id="266" r:id="rId88"/>
    <p:sldId id="265" r:id="rId89"/>
    <p:sldId id="263" r:id="rId90"/>
    <p:sldId id="268" r:id="rId91"/>
    <p:sldId id="269" r:id="rId92"/>
    <p:sldId id="270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122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546E694-0335-46E9-9E6E-A90BA84B01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74BCC-575E-4C7E-8A1F-3E62A417F4E3}" type="slidenum">
              <a:rPr lang="en-US"/>
              <a:pPr/>
              <a:t>39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319A4-A19A-4844-9A33-51E8633BD52D}" type="slidenum">
              <a:rPr lang="en-US"/>
              <a:pPr/>
              <a:t>40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01C4B-A2A6-43EC-B74D-C05BB9587FA0}" type="slidenum">
              <a:rPr lang="en-US"/>
              <a:pPr/>
              <a:t>41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A05B5-3586-4950-90C4-225A5332B13A}" type="slidenum">
              <a:rPr lang="en-US"/>
              <a:pPr/>
              <a:t>46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012DE-5C77-42C4-A94C-849A09867758}" type="slidenum">
              <a:rPr lang="en-US"/>
              <a:pPr/>
              <a:t>60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6AF700-BE44-441B-A894-826922665737}" type="slidenum">
              <a:rPr lang="en-US"/>
              <a:pPr/>
              <a:t>61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EEB58-E60C-497B-B9D6-DB5DCAAA9881}" type="slidenum">
              <a:rPr lang="en-US"/>
              <a:pPr/>
              <a:t>64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9C908-806D-4A3C-ABC6-6DD210B7CF7A}" type="slidenum">
              <a:rPr lang="en-US"/>
              <a:pPr/>
              <a:t>71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77529-51F8-404F-A2BA-66A2649433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1D688-86BB-4E50-ACE0-C9BD941DE8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9D385-329A-4D04-B3B0-4495ABB40E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0C2F05-88B7-4D3C-A3DE-CC65328901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0DE52-0585-483C-9302-40B3E8057E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9766B-5337-436C-AB9D-C05D7B298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45E0C-BE2A-441A-A0A2-FA30123F1F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5CD81-CB9E-4412-94CC-D993EF98E7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B8028-BE50-45AC-B54D-96FF53A720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FD723-2F5B-4137-B70E-DC27D6DC94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68FD9-348C-4E04-BED9-71FB395E96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C31D0-EAEB-4257-ADBC-5F7BA28B8E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D2ACB5EE-C6FE-405C-B0C6-28C8646937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668" y="4649378"/>
            <a:ext cx="4815990" cy="21512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99850" y="25492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1955</a:t>
            </a:r>
            <a:endParaRPr lang="fi-FI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37900" name="Group 12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37899" name="Group 11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2905125" y="573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i-FI" sz="2400"/>
          </a:p>
        </p:txBody>
      </p:sp>
      <p:sp>
        <p:nvSpPr>
          <p:cNvPr id="11" name="TextBox 10"/>
          <p:cNvSpPr txBox="1"/>
          <p:nvPr/>
        </p:nvSpPr>
        <p:spPr>
          <a:xfrm>
            <a:off x="0" y="277091"/>
            <a:ext cx="4219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smtClean="0"/>
              <a:t>The Respiratory Chain, </a:t>
            </a:r>
          </a:p>
          <a:p>
            <a:r>
              <a:rPr lang="fi-FI" sz="2800" smtClean="0"/>
              <a:t>        BC and now</a:t>
            </a:r>
            <a:endParaRPr lang="fi-FI" sz="2800"/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446" y="902204"/>
            <a:ext cx="3441700" cy="593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62020" y="1288473"/>
            <a:ext cx="22733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   </a:t>
            </a:r>
            <a:r>
              <a:rPr lang="fi-FI" sz="1600" smtClean="0"/>
              <a:t>Mårten Wikström</a:t>
            </a:r>
          </a:p>
          <a:p>
            <a:r>
              <a:rPr lang="fi-FI" sz="1600" smtClean="0"/>
              <a:t>University of Helsinki</a:t>
            </a:r>
            <a:endParaRPr lang="fi-FI" sz="1600"/>
          </a:p>
        </p:txBody>
      </p:sp>
      <p:sp>
        <p:nvSpPr>
          <p:cNvPr id="16" name="TextBox 15"/>
          <p:cNvSpPr txBox="1"/>
          <p:nvPr/>
        </p:nvSpPr>
        <p:spPr>
          <a:xfrm>
            <a:off x="2313705" y="4167453"/>
            <a:ext cx="68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2011</a:t>
            </a:r>
            <a:endParaRPr lang="fi-FI"/>
          </a:p>
        </p:txBody>
      </p:sp>
      <p:sp>
        <p:nvSpPr>
          <p:cNvPr id="18" name="TextBox 17"/>
          <p:cNvSpPr txBox="1"/>
          <p:nvPr/>
        </p:nvSpPr>
        <p:spPr>
          <a:xfrm>
            <a:off x="4574140" y="297413"/>
            <a:ext cx="469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Britton Chance: His Life, Times &amp; Legacy</a:t>
            </a:r>
          </a:p>
          <a:p>
            <a:r>
              <a:rPr lang="fi-FI" smtClean="0"/>
              <a:t>         Philadelphia, 3rd June, 2011</a:t>
            </a:r>
            <a:endParaRPr lang="fi-FI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63128"/>
            <a:ext cx="5100320" cy="81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077" y="640837"/>
            <a:ext cx="4743219" cy="621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95" y="345057"/>
            <a:ext cx="4633389" cy="242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992582" y="4211782"/>
            <a:ext cx="4724400" cy="2909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3782291"/>
            <a:ext cx="6981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The difference spectrum</a:t>
            </a:r>
          </a:p>
          <a:p>
            <a:r>
              <a:rPr lang="fi-FI" smtClean="0"/>
              <a:t>"Compound B" minus photodissociated fully reduced enzyme</a:t>
            </a:r>
          </a:p>
          <a:p>
            <a:r>
              <a:rPr lang="fi-FI" smtClean="0"/>
              <a:t>shows a trough at ~609 nm!</a:t>
            </a:r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mtClean="0"/>
              <a:t>The difference spectrum</a:t>
            </a:r>
          </a:p>
          <a:p>
            <a:r>
              <a:rPr lang="fi-FI" smtClean="0"/>
              <a:t>"Compound C" minus photodissociated mixed valence enzyme shows a peak at 606 nm!</a:t>
            </a:r>
            <a:endParaRPr lang="fi-FI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903443" y="5158596"/>
            <a:ext cx="4756814" cy="6869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2352675"/>
            <a:ext cx="45148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21048" y="1918056"/>
            <a:ext cx="3522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smtClean="0"/>
              <a:t>Verkhovsky, Morgan &amp; Wikström (1994)</a:t>
            </a:r>
          </a:p>
          <a:p>
            <a:r>
              <a:rPr lang="fi-FI" sz="1400" smtClean="0"/>
              <a:t>Biochemistry 33, 3079-3086</a:t>
            </a:r>
            <a:endParaRPr lang="fi-FI" sz="140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45016" y="934728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89453" y="953778"/>
            <a:ext cx="536575" cy="884238"/>
            <a:chOff x="891" y="1011"/>
            <a:chExt cx="338" cy="557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76866" y="1237941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33916" y="1572903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86591" y="929965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845341" y="945840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843753" y="1515753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34316" y="1195078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986628" y="1233178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75491" y="1571315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597691" y="1195078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1756316" y="127604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1873791" y="912503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5086891" y="569603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 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4" name="Rectangle 55"/>
          <p:cNvSpPr>
            <a:spLocks noChangeArrowheads="1"/>
          </p:cNvSpPr>
          <p:nvPr/>
        </p:nvSpPr>
        <p:spPr bwMode="auto">
          <a:xfrm>
            <a:off x="5201191" y="926790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5" name="Group 56"/>
          <p:cNvGrpSpPr>
            <a:grpSpLocks/>
          </p:cNvGrpSpPr>
          <p:nvPr/>
        </p:nvGrpSpPr>
        <p:grpSpPr bwMode="auto">
          <a:xfrm>
            <a:off x="5140866" y="939490"/>
            <a:ext cx="595313" cy="884238"/>
            <a:chOff x="3854" y="506"/>
            <a:chExt cx="375" cy="557"/>
          </a:xfrm>
        </p:grpSpPr>
        <p:sp>
          <p:nvSpPr>
            <p:cNvPr id="46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7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8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49" name="Text Box 60"/>
          <p:cNvSpPr txBox="1">
            <a:spLocks noChangeArrowheads="1"/>
          </p:cNvSpPr>
          <p:nvPr/>
        </p:nvSpPr>
        <p:spPr bwMode="auto">
          <a:xfrm>
            <a:off x="6055266" y="119507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50" name="Text Box 61"/>
          <p:cNvSpPr txBox="1">
            <a:spLocks noChangeArrowheads="1"/>
          </p:cNvSpPr>
          <p:nvPr/>
        </p:nvSpPr>
        <p:spPr bwMode="auto">
          <a:xfrm>
            <a:off x="5534566" y="1225240"/>
            <a:ext cx="569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baseline="30000" smtClean="0">
                <a:solidFill>
                  <a:srgbClr val="33CC33"/>
                </a:solidFill>
              </a:rPr>
              <a:t>2-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51" name="Text Box 62"/>
          <p:cNvSpPr txBox="1">
            <a:spLocks noChangeArrowheads="1"/>
          </p:cNvSpPr>
          <p:nvPr/>
        </p:nvSpPr>
        <p:spPr bwMode="auto">
          <a:xfrm>
            <a:off x="5271041" y="1536390"/>
            <a:ext cx="75693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b="0"/>
          </a:p>
        </p:txBody>
      </p:sp>
      <p:sp>
        <p:nvSpPr>
          <p:cNvPr id="52" name="Text Box 63"/>
          <p:cNvSpPr txBox="1">
            <a:spLocks noChangeArrowheads="1"/>
          </p:cNvSpPr>
          <p:nvPr/>
        </p:nvSpPr>
        <p:spPr bwMode="auto">
          <a:xfrm>
            <a:off x="6004466" y="1479240"/>
            <a:ext cx="572593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 baseline="30000"/>
          </a:p>
        </p:txBody>
      </p:sp>
      <p:sp>
        <p:nvSpPr>
          <p:cNvPr id="53" name="Rectangle 64"/>
          <p:cNvSpPr>
            <a:spLocks noChangeArrowheads="1"/>
          </p:cNvSpPr>
          <p:nvPr/>
        </p:nvSpPr>
        <p:spPr bwMode="auto">
          <a:xfrm>
            <a:off x="4278853" y="937903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54" name="AutoShape 65"/>
          <p:cNvSpPr>
            <a:spLocks noChangeArrowheads="1"/>
          </p:cNvSpPr>
          <p:nvPr/>
        </p:nvSpPr>
        <p:spPr bwMode="auto">
          <a:xfrm>
            <a:off x="4239166" y="130937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9" name="Text Box 72"/>
          <p:cNvSpPr txBox="1">
            <a:spLocks noChangeArrowheads="1"/>
          </p:cNvSpPr>
          <p:nvPr/>
        </p:nvSpPr>
        <p:spPr bwMode="auto">
          <a:xfrm>
            <a:off x="735014" y="54120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60" name="Text Box 73"/>
          <p:cNvSpPr txBox="1">
            <a:spLocks noChangeArrowheads="1"/>
          </p:cNvSpPr>
          <p:nvPr/>
        </p:nvSpPr>
        <p:spPr bwMode="auto">
          <a:xfrm>
            <a:off x="3128005" y="54597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61" name="Text Box 74"/>
          <p:cNvSpPr txBox="1">
            <a:spLocks noChangeArrowheads="1"/>
          </p:cNvSpPr>
          <p:nvPr/>
        </p:nvSpPr>
        <p:spPr bwMode="auto">
          <a:xfrm>
            <a:off x="5564399" y="504905"/>
            <a:ext cx="5373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P</a:t>
            </a:r>
            <a:r>
              <a:rPr lang="fi-FI" sz="2400" baseline="-25000" smtClean="0"/>
              <a:t>R</a:t>
            </a:r>
            <a:endParaRPr lang="en-US" sz="2400" baseline="-25000"/>
          </a:p>
        </p:txBody>
      </p:sp>
      <p:grpSp>
        <p:nvGrpSpPr>
          <p:cNvPr id="65" name="Group 98"/>
          <p:cNvGrpSpPr/>
          <p:nvPr/>
        </p:nvGrpSpPr>
        <p:grpSpPr>
          <a:xfrm>
            <a:off x="816516" y="4273240"/>
            <a:ext cx="1510293" cy="434420"/>
            <a:chOff x="1825626" y="4797425"/>
            <a:chExt cx="1510293" cy="434420"/>
          </a:xfrm>
        </p:grpSpPr>
        <p:sp>
          <p:nvSpPr>
            <p:cNvPr id="67" name="Text Box 48"/>
            <p:cNvSpPr txBox="1">
              <a:spLocks noChangeArrowheads="1"/>
            </p:cNvSpPr>
            <p:nvPr/>
          </p:nvSpPr>
          <p:spPr bwMode="auto">
            <a:xfrm>
              <a:off x="3151188" y="4797425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0"/>
            </a:p>
          </p:txBody>
        </p:sp>
        <p:sp>
          <p:nvSpPr>
            <p:cNvPr id="71" name="Text Box 79"/>
            <p:cNvSpPr txBox="1">
              <a:spLocks noChangeArrowheads="1"/>
            </p:cNvSpPr>
            <p:nvPr/>
          </p:nvSpPr>
          <p:spPr bwMode="auto">
            <a:xfrm>
              <a:off x="1825626" y="4862513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33CC33"/>
                </a:solidFill>
              </a:endParaRPr>
            </a:p>
          </p:txBody>
        </p:sp>
      </p:grpSp>
      <p:sp>
        <p:nvSpPr>
          <p:cNvPr id="74" name="Text Box 82"/>
          <p:cNvSpPr txBox="1">
            <a:spLocks noChangeArrowheads="1"/>
          </p:cNvSpPr>
          <p:nvPr/>
        </p:nvSpPr>
        <p:spPr bwMode="auto">
          <a:xfrm>
            <a:off x="2905268" y="-96985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 </a:t>
            </a:r>
            <a:endParaRPr lang="en-US" sz="2400"/>
          </a:p>
        </p:txBody>
      </p:sp>
      <p:sp>
        <p:nvSpPr>
          <p:cNvPr id="75" name="TextBox 74"/>
          <p:cNvSpPr txBox="1"/>
          <p:nvPr/>
        </p:nvSpPr>
        <p:spPr>
          <a:xfrm>
            <a:off x="1010190" y="174911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61290" y="176181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52090" y="1774515"/>
            <a:ext cx="24878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 sz="2800" baseline="3000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62631" y="138537"/>
            <a:ext cx="707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Initial reaction steps when fully reduced enzyme reacts with O</a:t>
            </a:r>
            <a:r>
              <a:rPr lang="fi-FI" baseline="-25000" smtClean="0"/>
              <a:t>2</a:t>
            </a:r>
            <a:endParaRPr lang="fi-FI" baseline="-25000"/>
          </a:p>
        </p:txBody>
      </p:sp>
      <p:grpSp>
        <p:nvGrpSpPr>
          <p:cNvPr id="86" name="Group 94"/>
          <p:cNvGrpSpPr/>
          <p:nvPr/>
        </p:nvGrpSpPr>
        <p:grpSpPr>
          <a:xfrm>
            <a:off x="5153566" y="3215449"/>
            <a:ext cx="274226" cy="385723"/>
            <a:chOff x="4232276" y="3244334"/>
            <a:chExt cx="274226" cy="385723"/>
          </a:xfrm>
        </p:grpSpPr>
        <p:sp>
          <p:nvSpPr>
            <p:cNvPr id="87" name="Text Box 18"/>
            <p:cNvSpPr txBox="1">
              <a:spLocks noChangeArrowheads="1"/>
            </p:cNvSpPr>
            <p:nvPr/>
          </p:nvSpPr>
          <p:spPr bwMode="auto">
            <a:xfrm>
              <a:off x="4232276" y="3260725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0">
                <a:solidFill>
                  <a:srgbClr val="33CC33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21771" y="3244334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fi-FI" sz="1600"/>
            </a:p>
          </p:txBody>
        </p:sp>
      </p:grp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2867566" y="48907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99" name="TextBox 98"/>
          <p:cNvSpPr txBox="1"/>
          <p:nvPr/>
        </p:nvSpPr>
        <p:spPr>
          <a:xfrm>
            <a:off x="1835596" y="55522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8 </a:t>
            </a:r>
            <a:r>
              <a:rPr lang="fi-FI" smtClean="0">
                <a:latin typeface="Symbol" pitchFamily="18" charset="2"/>
              </a:rPr>
              <a:t>m</a:t>
            </a:r>
            <a:r>
              <a:rPr lang="fi-FI" smtClean="0"/>
              <a:t>s</a:t>
            </a:r>
            <a:endParaRPr lang="fi-FI"/>
          </a:p>
        </p:txBody>
      </p:sp>
      <p:sp>
        <p:nvSpPr>
          <p:cNvPr id="100" name="TextBox 99"/>
          <p:cNvSpPr txBox="1"/>
          <p:nvPr/>
        </p:nvSpPr>
        <p:spPr>
          <a:xfrm>
            <a:off x="4267200" y="569081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32 </a:t>
            </a:r>
            <a:r>
              <a:rPr lang="fi-FI" smtClean="0">
                <a:latin typeface="Symbol" pitchFamily="18" charset="2"/>
              </a:rPr>
              <a:t>m</a:t>
            </a:r>
            <a:r>
              <a:rPr lang="fi-FI" smtClean="0"/>
              <a:t>s</a:t>
            </a:r>
            <a:endParaRPr lang="fi-FI"/>
          </a:p>
        </p:txBody>
      </p:sp>
      <p:sp>
        <p:nvSpPr>
          <p:cNvPr id="55" name="AutoShape 44"/>
          <p:cNvSpPr>
            <a:spLocks noChangeArrowheads="1"/>
          </p:cNvSpPr>
          <p:nvPr/>
        </p:nvSpPr>
        <p:spPr bwMode="auto">
          <a:xfrm rot="10800000">
            <a:off x="1736186" y="151470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8913"/>
            <a:ext cx="3310391" cy="433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8" name="Straight Arrow Connector 57"/>
          <p:cNvCxnSpPr/>
          <p:nvPr/>
        </p:nvCxnSpPr>
        <p:spPr bwMode="auto">
          <a:xfrm rot="5400000">
            <a:off x="2458529" y="3976777"/>
            <a:ext cx="931652" cy="8108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3157269" y="3916392"/>
            <a:ext cx="20954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Cmpnd B: </a:t>
            </a:r>
          </a:p>
          <a:p>
            <a:r>
              <a:rPr lang="fi-FI" smtClean="0"/>
              <a:t>trough in the</a:t>
            </a:r>
          </a:p>
          <a:p>
            <a:r>
              <a:rPr lang="fi-FI" smtClean="0"/>
              <a:t>difference </a:t>
            </a:r>
          </a:p>
          <a:p>
            <a:r>
              <a:rPr lang="fi-FI" smtClean="0"/>
              <a:t>spectrum relative</a:t>
            </a:r>
          </a:p>
          <a:p>
            <a:r>
              <a:rPr lang="fi-FI" smtClean="0"/>
              <a:t>to fully reduced</a:t>
            </a:r>
            <a:endParaRPr lang="fi-FI"/>
          </a:p>
        </p:txBody>
      </p:sp>
      <p:sp>
        <p:nvSpPr>
          <p:cNvPr id="64" name="Rectangle 63"/>
          <p:cNvSpPr/>
          <p:nvPr/>
        </p:nvSpPr>
        <p:spPr>
          <a:xfrm>
            <a:off x="7590951" y="3140015"/>
            <a:ext cx="449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mtClean="0"/>
              <a:t>P</a:t>
            </a:r>
            <a:r>
              <a:rPr lang="fi-FI" baseline="-25000" smtClean="0"/>
              <a:t>R</a:t>
            </a:r>
            <a:endParaRPr lang="en-US" baseline="-25000"/>
          </a:p>
        </p:txBody>
      </p:sp>
      <p:sp>
        <p:nvSpPr>
          <p:cNvPr id="66" name="Rectangle 65"/>
          <p:cNvSpPr/>
          <p:nvPr/>
        </p:nvSpPr>
        <p:spPr>
          <a:xfrm>
            <a:off x="7294787" y="374466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/>
              <a:t>A</a:t>
            </a:r>
            <a:endParaRPr lang="en-US"/>
          </a:p>
        </p:txBody>
      </p:sp>
      <p:sp>
        <p:nvSpPr>
          <p:cNvPr id="68" name="Rectangle 55"/>
          <p:cNvSpPr>
            <a:spLocks noChangeArrowheads="1"/>
          </p:cNvSpPr>
          <p:nvPr/>
        </p:nvSpPr>
        <p:spPr bwMode="auto">
          <a:xfrm>
            <a:off x="7515766" y="917265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69" name="Group 56"/>
          <p:cNvGrpSpPr>
            <a:grpSpLocks/>
          </p:cNvGrpSpPr>
          <p:nvPr/>
        </p:nvGrpSpPr>
        <p:grpSpPr bwMode="auto">
          <a:xfrm>
            <a:off x="7464966" y="929965"/>
            <a:ext cx="595313" cy="884238"/>
            <a:chOff x="3854" y="506"/>
            <a:chExt cx="375" cy="557"/>
          </a:xfrm>
        </p:grpSpPr>
        <p:sp>
          <p:nvSpPr>
            <p:cNvPr id="70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2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3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8" name="Text Box 60"/>
          <p:cNvSpPr txBox="1">
            <a:spLocks noChangeArrowheads="1"/>
          </p:cNvSpPr>
          <p:nvPr/>
        </p:nvSpPr>
        <p:spPr bwMode="auto">
          <a:xfrm>
            <a:off x="8379366" y="1185553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9" name="Text Box 62"/>
          <p:cNvSpPr txBox="1">
            <a:spLocks noChangeArrowheads="1"/>
          </p:cNvSpPr>
          <p:nvPr/>
        </p:nvSpPr>
        <p:spPr bwMode="auto">
          <a:xfrm>
            <a:off x="7595141" y="1526865"/>
            <a:ext cx="75693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b="0"/>
          </a:p>
        </p:txBody>
      </p:sp>
      <p:sp>
        <p:nvSpPr>
          <p:cNvPr id="80" name="Text Box 63"/>
          <p:cNvSpPr txBox="1">
            <a:spLocks noChangeArrowheads="1"/>
          </p:cNvSpPr>
          <p:nvPr/>
        </p:nvSpPr>
        <p:spPr bwMode="auto">
          <a:xfrm>
            <a:off x="8309516" y="1479240"/>
            <a:ext cx="6399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/>
              <a:t>H</a:t>
            </a:r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endParaRPr lang="en-US" sz="2800" b="0" baseline="30000"/>
          </a:p>
        </p:txBody>
      </p:sp>
      <p:sp>
        <p:nvSpPr>
          <p:cNvPr id="81" name="Text Box 61"/>
          <p:cNvSpPr txBox="1">
            <a:spLocks noChangeArrowheads="1"/>
          </p:cNvSpPr>
          <p:nvPr/>
        </p:nvSpPr>
        <p:spPr bwMode="auto">
          <a:xfrm>
            <a:off x="7858666" y="1225240"/>
            <a:ext cx="569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baseline="30000" smtClean="0">
                <a:solidFill>
                  <a:srgbClr val="33CC33"/>
                </a:solidFill>
              </a:rPr>
              <a:t>2-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84" name="AutoShape 65"/>
          <p:cNvSpPr>
            <a:spLocks noChangeArrowheads="1"/>
          </p:cNvSpPr>
          <p:nvPr/>
        </p:nvSpPr>
        <p:spPr bwMode="auto">
          <a:xfrm>
            <a:off x="6648991" y="131890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85" name="TextBox 84"/>
          <p:cNvSpPr txBox="1"/>
          <p:nvPr/>
        </p:nvSpPr>
        <p:spPr>
          <a:xfrm>
            <a:off x="6781800" y="10477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H</a:t>
            </a:r>
            <a:r>
              <a:rPr lang="fi-FI" baseline="30000" smtClean="0"/>
              <a:t>+</a:t>
            </a:r>
            <a:endParaRPr lang="fi-FI" baseline="30000"/>
          </a:p>
        </p:txBody>
      </p:sp>
      <p:sp>
        <p:nvSpPr>
          <p:cNvPr id="89" name="TextBox 88"/>
          <p:cNvSpPr txBox="1"/>
          <p:nvPr/>
        </p:nvSpPr>
        <p:spPr>
          <a:xfrm>
            <a:off x="6591300" y="53340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100 </a:t>
            </a:r>
            <a:r>
              <a:rPr lang="fi-FI" smtClean="0">
                <a:latin typeface="Symbol" pitchFamily="18" charset="2"/>
              </a:rPr>
              <a:t>m</a:t>
            </a:r>
            <a:r>
              <a:rPr lang="fi-FI" smtClean="0"/>
              <a:t>s</a:t>
            </a:r>
            <a:endParaRPr lang="fi-FI"/>
          </a:p>
        </p:txBody>
      </p:sp>
      <p:sp>
        <p:nvSpPr>
          <p:cNvPr id="90" name="TextBox 89"/>
          <p:cNvSpPr txBox="1"/>
          <p:nvPr/>
        </p:nvSpPr>
        <p:spPr>
          <a:xfrm>
            <a:off x="7972425" y="5334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F</a:t>
            </a:r>
            <a:endParaRPr lang="fi-FI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14726" y="2266541"/>
            <a:ext cx="5726451" cy="3413846"/>
            <a:chOff x="1614726" y="1559936"/>
            <a:chExt cx="5726451" cy="3413846"/>
          </a:xfrm>
        </p:grpSpPr>
        <p:pic>
          <p:nvPicPr>
            <p:cNvPr id="14950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4726" y="1559936"/>
              <a:ext cx="5726451" cy="341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1676400" y="2729345"/>
              <a:ext cx="5514109" cy="1704110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63782" y="1767337"/>
            <a:ext cx="6762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smtClean="0"/>
              <a:t>Chance, Saronio &amp; Leigh (1975) Proc. Natl. Acad. Sci. USA  72, 635</a:t>
            </a:r>
            <a:endParaRPr lang="fi-FI" sz="1600"/>
          </a:p>
        </p:txBody>
      </p:sp>
      <p:sp>
        <p:nvSpPr>
          <p:cNvPr id="7" name="TextBox 6"/>
          <p:cNvSpPr txBox="1"/>
          <p:nvPr/>
        </p:nvSpPr>
        <p:spPr>
          <a:xfrm>
            <a:off x="713509" y="192578"/>
            <a:ext cx="7927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 </a:t>
            </a:r>
            <a:r>
              <a:rPr lang="fi-FI" sz="2400" smtClean="0">
                <a:solidFill>
                  <a:srgbClr val="FF0000"/>
                </a:solidFill>
              </a:rPr>
              <a:t>The high apparent affinity of cell respiration  to O</a:t>
            </a:r>
            <a:r>
              <a:rPr lang="fi-FI" sz="2400" baseline="-25000" smtClean="0">
                <a:solidFill>
                  <a:srgbClr val="FF0000"/>
                </a:solidFill>
              </a:rPr>
              <a:t>2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is not the result of tight binding to the active site of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cytochrome oxidase, but to "kinetic trapping" by fast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     electron transfer to the bound substrate</a:t>
            </a:r>
            <a:endParaRPr lang="fi-FI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2352675"/>
            <a:ext cx="45148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21048" y="1918056"/>
            <a:ext cx="3522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smtClean="0"/>
              <a:t>Verkhovsky, Morgan &amp; Wikström (1994)</a:t>
            </a:r>
          </a:p>
          <a:p>
            <a:r>
              <a:rPr lang="fi-FI" sz="1400" smtClean="0"/>
              <a:t>Biochemistry 33, 3079-3086</a:t>
            </a:r>
            <a:endParaRPr lang="fi-FI" sz="140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45016" y="934728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9453" y="953778"/>
            <a:ext cx="536575" cy="884238"/>
            <a:chOff x="891" y="1011"/>
            <a:chExt cx="338" cy="557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76866" y="1237941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33916" y="1572903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86591" y="929965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845341" y="945840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843753" y="1515753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34316" y="1195078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986628" y="1233178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75491" y="1571315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597691" y="1195078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5" name="AutoShape 44"/>
          <p:cNvSpPr>
            <a:spLocks noChangeArrowheads="1"/>
          </p:cNvSpPr>
          <p:nvPr/>
        </p:nvSpPr>
        <p:spPr bwMode="auto">
          <a:xfrm>
            <a:off x="1756316" y="127604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1873791" y="912503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5086891" y="569603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 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4" name="Rectangle 55"/>
          <p:cNvSpPr>
            <a:spLocks noChangeArrowheads="1"/>
          </p:cNvSpPr>
          <p:nvPr/>
        </p:nvSpPr>
        <p:spPr bwMode="auto">
          <a:xfrm>
            <a:off x="5201191" y="926790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5140866" y="939490"/>
            <a:ext cx="595313" cy="884238"/>
            <a:chOff x="3854" y="506"/>
            <a:chExt cx="375" cy="557"/>
          </a:xfrm>
        </p:grpSpPr>
        <p:sp>
          <p:nvSpPr>
            <p:cNvPr id="46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7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8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49" name="Text Box 60"/>
          <p:cNvSpPr txBox="1">
            <a:spLocks noChangeArrowheads="1"/>
          </p:cNvSpPr>
          <p:nvPr/>
        </p:nvSpPr>
        <p:spPr bwMode="auto">
          <a:xfrm>
            <a:off x="6055266" y="119507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50" name="Text Box 61"/>
          <p:cNvSpPr txBox="1">
            <a:spLocks noChangeArrowheads="1"/>
          </p:cNvSpPr>
          <p:nvPr/>
        </p:nvSpPr>
        <p:spPr bwMode="auto">
          <a:xfrm>
            <a:off x="5534566" y="1225240"/>
            <a:ext cx="569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baseline="30000" smtClean="0">
                <a:solidFill>
                  <a:srgbClr val="33CC33"/>
                </a:solidFill>
              </a:rPr>
              <a:t>2-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51" name="Text Box 62"/>
          <p:cNvSpPr txBox="1">
            <a:spLocks noChangeArrowheads="1"/>
          </p:cNvSpPr>
          <p:nvPr/>
        </p:nvSpPr>
        <p:spPr bwMode="auto">
          <a:xfrm>
            <a:off x="5271041" y="1536390"/>
            <a:ext cx="75693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b="0"/>
          </a:p>
        </p:txBody>
      </p:sp>
      <p:sp>
        <p:nvSpPr>
          <p:cNvPr id="52" name="Text Box 63"/>
          <p:cNvSpPr txBox="1">
            <a:spLocks noChangeArrowheads="1"/>
          </p:cNvSpPr>
          <p:nvPr/>
        </p:nvSpPr>
        <p:spPr bwMode="auto">
          <a:xfrm>
            <a:off x="6004466" y="1479240"/>
            <a:ext cx="572593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 baseline="30000"/>
          </a:p>
        </p:txBody>
      </p:sp>
      <p:sp>
        <p:nvSpPr>
          <p:cNvPr id="53" name="Rectangle 64"/>
          <p:cNvSpPr>
            <a:spLocks noChangeArrowheads="1"/>
          </p:cNvSpPr>
          <p:nvPr/>
        </p:nvSpPr>
        <p:spPr bwMode="auto">
          <a:xfrm>
            <a:off x="4278853" y="937903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54" name="AutoShape 65"/>
          <p:cNvSpPr>
            <a:spLocks noChangeArrowheads="1"/>
          </p:cNvSpPr>
          <p:nvPr/>
        </p:nvSpPr>
        <p:spPr bwMode="auto">
          <a:xfrm>
            <a:off x="4239166" y="130937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9" name="Text Box 72"/>
          <p:cNvSpPr txBox="1">
            <a:spLocks noChangeArrowheads="1"/>
          </p:cNvSpPr>
          <p:nvPr/>
        </p:nvSpPr>
        <p:spPr bwMode="auto">
          <a:xfrm>
            <a:off x="735014" y="54120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60" name="Text Box 73"/>
          <p:cNvSpPr txBox="1">
            <a:spLocks noChangeArrowheads="1"/>
          </p:cNvSpPr>
          <p:nvPr/>
        </p:nvSpPr>
        <p:spPr bwMode="auto">
          <a:xfrm>
            <a:off x="3128005" y="54597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61" name="Text Box 74"/>
          <p:cNvSpPr txBox="1">
            <a:spLocks noChangeArrowheads="1"/>
          </p:cNvSpPr>
          <p:nvPr/>
        </p:nvSpPr>
        <p:spPr bwMode="auto">
          <a:xfrm>
            <a:off x="5564399" y="504905"/>
            <a:ext cx="5373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P</a:t>
            </a:r>
            <a:r>
              <a:rPr lang="fi-FI" sz="2400" baseline="-25000" smtClean="0"/>
              <a:t>R</a:t>
            </a:r>
            <a:endParaRPr lang="en-US" sz="2400" baseline="-25000"/>
          </a:p>
        </p:txBody>
      </p:sp>
      <p:grpSp>
        <p:nvGrpSpPr>
          <p:cNvPr id="6" name="Group 98"/>
          <p:cNvGrpSpPr/>
          <p:nvPr/>
        </p:nvGrpSpPr>
        <p:grpSpPr>
          <a:xfrm>
            <a:off x="816516" y="4273240"/>
            <a:ext cx="1510293" cy="434420"/>
            <a:chOff x="1825626" y="4797425"/>
            <a:chExt cx="1510293" cy="434420"/>
          </a:xfrm>
        </p:grpSpPr>
        <p:sp>
          <p:nvSpPr>
            <p:cNvPr id="67" name="Text Box 48"/>
            <p:cNvSpPr txBox="1">
              <a:spLocks noChangeArrowheads="1"/>
            </p:cNvSpPr>
            <p:nvPr/>
          </p:nvSpPr>
          <p:spPr bwMode="auto">
            <a:xfrm>
              <a:off x="3151188" y="4797425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0"/>
            </a:p>
          </p:txBody>
        </p:sp>
        <p:sp>
          <p:nvSpPr>
            <p:cNvPr id="71" name="Text Box 79"/>
            <p:cNvSpPr txBox="1">
              <a:spLocks noChangeArrowheads="1"/>
            </p:cNvSpPr>
            <p:nvPr/>
          </p:nvSpPr>
          <p:spPr bwMode="auto">
            <a:xfrm>
              <a:off x="1825626" y="4862513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33CC33"/>
                </a:solidFill>
              </a:endParaRPr>
            </a:p>
          </p:txBody>
        </p:sp>
      </p:grpSp>
      <p:sp>
        <p:nvSpPr>
          <p:cNvPr id="74" name="Text Box 82"/>
          <p:cNvSpPr txBox="1">
            <a:spLocks noChangeArrowheads="1"/>
          </p:cNvSpPr>
          <p:nvPr/>
        </p:nvSpPr>
        <p:spPr bwMode="auto">
          <a:xfrm>
            <a:off x="2905268" y="-96985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 </a:t>
            </a:r>
            <a:endParaRPr lang="en-US" sz="2400"/>
          </a:p>
        </p:txBody>
      </p:sp>
      <p:sp>
        <p:nvSpPr>
          <p:cNvPr id="75" name="TextBox 74"/>
          <p:cNvSpPr txBox="1"/>
          <p:nvPr/>
        </p:nvSpPr>
        <p:spPr>
          <a:xfrm>
            <a:off x="1010190" y="174911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61290" y="176181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052090" y="1774515"/>
            <a:ext cx="24878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 sz="2800" baseline="3000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62631" y="138537"/>
            <a:ext cx="707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Initial reaction steps when fully reduced enzyme reacts with O</a:t>
            </a:r>
            <a:r>
              <a:rPr lang="fi-FI" baseline="-25000" smtClean="0"/>
              <a:t>2</a:t>
            </a:r>
            <a:endParaRPr lang="fi-FI" baseline="-25000"/>
          </a:p>
        </p:txBody>
      </p:sp>
      <p:grpSp>
        <p:nvGrpSpPr>
          <p:cNvPr id="19" name="Group 94"/>
          <p:cNvGrpSpPr/>
          <p:nvPr/>
        </p:nvGrpSpPr>
        <p:grpSpPr>
          <a:xfrm>
            <a:off x="5153566" y="3215449"/>
            <a:ext cx="274226" cy="385723"/>
            <a:chOff x="4232276" y="3244334"/>
            <a:chExt cx="274226" cy="385723"/>
          </a:xfrm>
        </p:grpSpPr>
        <p:sp>
          <p:nvSpPr>
            <p:cNvPr id="87" name="Text Box 18"/>
            <p:cNvSpPr txBox="1">
              <a:spLocks noChangeArrowheads="1"/>
            </p:cNvSpPr>
            <p:nvPr/>
          </p:nvSpPr>
          <p:spPr bwMode="auto">
            <a:xfrm>
              <a:off x="4232276" y="3260725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b="0">
                <a:solidFill>
                  <a:srgbClr val="33CC33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21771" y="3244334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fi-FI" sz="1600"/>
            </a:p>
          </p:txBody>
        </p:sp>
      </p:grp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2867566" y="48907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99" name="TextBox 98"/>
          <p:cNvSpPr txBox="1"/>
          <p:nvPr/>
        </p:nvSpPr>
        <p:spPr>
          <a:xfrm>
            <a:off x="1835596" y="55522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8 </a:t>
            </a:r>
            <a:r>
              <a:rPr lang="fi-FI" smtClean="0">
                <a:latin typeface="Symbol" pitchFamily="18" charset="2"/>
              </a:rPr>
              <a:t>m</a:t>
            </a:r>
            <a:r>
              <a:rPr lang="fi-FI" smtClean="0"/>
              <a:t>s</a:t>
            </a:r>
            <a:endParaRPr lang="fi-FI"/>
          </a:p>
        </p:txBody>
      </p:sp>
      <p:sp>
        <p:nvSpPr>
          <p:cNvPr id="100" name="TextBox 99"/>
          <p:cNvSpPr txBox="1"/>
          <p:nvPr/>
        </p:nvSpPr>
        <p:spPr>
          <a:xfrm>
            <a:off x="4267200" y="569081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32 </a:t>
            </a:r>
            <a:r>
              <a:rPr lang="fi-FI" smtClean="0">
                <a:latin typeface="Symbol" pitchFamily="18" charset="2"/>
              </a:rPr>
              <a:t>m</a:t>
            </a:r>
            <a:r>
              <a:rPr lang="fi-FI" smtClean="0"/>
              <a:t>s</a:t>
            </a:r>
            <a:endParaRPr lang="fi-FI"/>
          </a:p>
        </p:txBody>
      </p:sp>
      <p:sp>
        <p:nvSpPr>
          <p:cNvPr id="55" name="AutoShape 44"/>
          <p:cNvSpPr>
            <a:spLocks noChangeArrowheads="1"/>
          </p:cNvSpPr>
          <p:nvPr/>
        </p:nvSpPr>
        <p:spPr bwMode="auto">
          <a:xfrm rot="10800000">
            <a:off x="1736186" y="151470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4" name="Rectangle 63"/>
          <p:cNvSpPr/>
          <p:nvPr/>
        </p:nvSpPr>
        <p:spPr>
          <a:xfrm>
            <a:off x="7590951" y="3140015"/>
            <a:ext cx="449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mtClean="0"/>
              <a:t>P</a:t>
            </a:r>
            <a:r>
              <a:rPr lang="fi-FI" baseline="-25000" smtClean="0"/>
              <a:t>R</a:t>
            </a:r>
            <a:endParaRPr lang="en-US" baseline="-25000"/>
          </a:p>
        </p:txBody>
      </p:sp>
      <p:sp>
        <p:nvSpPr>
          <p:cNvPr id="66" name="Rectangle 65"/>
          <p:cNvSpPr/>
          <p:nvPr/>
        </p:nvSpPr>
        <p:spPr>
          <a:xfrm>
            <a:off x="7294787" y="374466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/>
              <a:t>A</a:t>
            </a:r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 bwMode="auto">
          <a:xfrm rot="16200000" flipV="1">
            <a:off x="1043797" y="2493033"/>
            <a:ext cx="2173856" cy="862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879894" y="3674853"/>
            <a:ext cx="3736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smtClean="0"/>
              <a:t>Oxygen binding is reversible</a:t>
            </a:r>
          </a:p>
          <a:p>
            <a:r>
              <a:rPr lang="fi-FI" sz="2000" smtClean="0"/>
              <a:t>(weak)! K</a:t>
            </a:r>
            <a:r>
              <a:rPr lang="fi-FI" sz="2000" baseline="-25000" smtClean="0"/>
              <a:t>d</a:t>
            </a:r>
            <a:r>
              <a:rPr lang="fi-FI" sz="2000" smtClean="0"/>
              <a:t> ~ 0.28 mM at room</a:t>
            </a:r>
          </a:p>
          <a:p>
            <a:r>
              <a:rPr lang="fi-FI" sz="2000" smtClean="0"/>
              <a:t>temperature</a:t>
            </a:r>
          </a:p>
          <a:p>
            <a:r>
              <a:rPr lang="fi-FI" sz="2000" smtClean="0"/>
              <a:t>(compare with K</a:t>
            </a:r>
            <a:r>
              <a:rPr lang="fi-FI" sz="2000" baseline="-25000" smtClean="0"/>
              <a:t>M</a:t>
            </a:r>
            <a:r>
              <a:rPr lang="fi-FI" sz="2000" smtClean="0"/>
              <a:t>~0.1 </a:t>
            </a:r>
            <a:r>
              <a:rPr lang="fi-FI" sz="2000" smtClean="0">
                <a:latin typeface="Symbol" pitchFamily="18" charset="2"/>
              </a:rPr>
              <a:t>m</a:t>
            </a:r>
            <a:r>
              <a:rPr lang="fi-FI" sz="2000" smtClean="0"/>
              <a:t>M!)</a:t>
            </a:r>
            <a:endParaRPr lang="fi-FI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1600200" cy="1450975"/>
          </a:xfrm>
          <a:prstGeom prst="rect">
            <a:avLst/>
          </a:prstGeom>
          <a:noFill/>
        </p:spPr>
      </p:pic>
      <p:pic>
        <p:nvPicPr>
          <p:cNvPr id="5" name="Picture 3" descr="slid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00050"/>
            <a:ext cx="5105400" cy="6457950"/>
          </a:xfrm>
          <a:prstGeom prst="rect">
            <a:avLst/>
          </a:prstGeom>
          <a:solidFill>
            <a:srgbClr val="FF0000">
              <a:alpha val="50000"/>
            </a:srgbClr>
          </a:solidFill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570038"/>
            <a:ext cx="3967163" cy="527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/>
              <a:t>  O</a:t>
            </a:r>
            <a:r>
              <a:rPr lang="fi-FI" sz="2000" baseline="-25000"/>
              <a:t>2</a:t>
            </a:r>
            <a:r>
              <a:rPr lang="fi-FI" sz="2000"/>
              <a:t> diffuses to the active heme</a:t>
            </a:r>
          </a:p>
          <a:p>
            <a:r>
              <a:rPr lang="fi-FI" sz="2000"/>
              <a:t>iron/copper site </a:t>
            </a:r>
            <a:r>
              <a:rPr lang="fi-FI" sz="2000" u="sng"/>
              <a:t>from the</a:t>
            </a:r>
          </a:p>
          <a:p>
            <a:r>
              <a:rPr lang="fi-FI" sz="2000" u="sng"/>
              <a:t>membrane</a:t>
            </a:r>
            <a:r>
              <a:rPr lang="fi-FI" sz="2000"/>
              <a:t>, where its concentra-</a:t>
            </a:r>
          </a:p>
          <a:p>
            <a:r>
              <a:rPr lang="fi-FI" sz="2000"/>
              <a:t>tion is almost 10-fold compared to</a:t>
            </a:r>
          </a:p>
          <a:p>
            <a:r>
              <a:rPr lang="fi-FI" sz="2000"/>
              <a:t>that in the surrounding aqueous </a:t>
            </a:r>
          </a:p>
          <a:p>
            <a:r>
              <a:rPr lang="fi-FI" sz="2000"/>
              <a:t>solutions. </a:t>
            </a:r>
          </a:p>
          <a:p>
            <a:r>
              <a:rPr lang="fi-FI" sz="2000"/>
              <a:t>  The structure shows a diffusion</a:t>
            </a:r>
          </a:p>
          <a:p>
            <a:r>
              <a:rPr lang="fi-FI" sz="2000"/>
              <a:t>pathway for oxygen that has been</a:t>
            </a:r>
          </a:p>
          <a:p>
            <a:r>
              <a:rPr lang="fi-FI" sz="2000"/>
              <a:t>verified by site-directed </a:t>
            </a:r>
          </a:p>
          <a:p>
            <a:r>
              <a:rPr lang="fi-FI" sz="2000"/>
              <a:t>mutagenesis experiments. </a:t>
            </a:r>
          </a:p>
          <a:p>
            <a:r>
              <a:rPr lang="fi-FI" sz="2000"/>
              <a:t>  This pathway secures very fast</a:t>
            </a:r>
          </a:p>
          <a:p>
            <a:r>
              <a:rPr lang="fi-FI" sz="2000"/>
              <a:t>diffusion that requires little or no</a:t>
            </a:r>
          </a:p>
          <a:p>
            <a:r>
              <a:rPr lang="fi-FI" sz="2000"/>
              <a:t>conformational adjustments by the</a:t>
            </a:r>
          </a:p>
          <a:p>
            <a:r>
              <a:rPr lang="fi-FI" sz="2000"/>
              <a:t>protein structure.</a:t>
            </a:r>
          </a:p>
          <a:p>
            <a:r>
              <a:rPr lang="fi-FI" sz="2000" b="0"/>
              <a:t>Riistama </a:t>
            </a:r>
            <a:r>
              <a:rPr lang="fi-FI" sz="2000" b="0" i="1"/>
              <a:t>et al</a:t>
            </a:r>
            <a:r>
              <a:rPr lang="fi-FI" sz="2000" b="0"/>
              <a:t>. [1996]</a:t>
            </a:r>
          </a:p>
          <a:p>
            <a:r>
              <a:rPr lang="fi-FI" sz="2000" b="0" i="1"/>
              <a:t>Biochim. Biophys. Acta</a:t>
            </a:r>
          </a:p>
          <a:p>
            <a:r>
              <a:rPr lang="fi-FI" sz="2000"/>
              <a:t>1275</a:t>
            </a:r>
            <a:r>
              <a:rPr lang="fi-FI" sz="2000" b="0"/>
              <a:t>, 1-4.</a:t>
            </a:r>
            <a:endParaRPr lang="en-US" sz="2000" b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66468" y="0"/>
            <a:ext cx="477085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mtClean="0"/>
              <a:t>Unhindered O</a:t>
            </a:r>
            <a:r>
              <a:rPr lang="fi-FI" baseline="-25000" smtClean="0"/>
              <a:t>2</a:t>
            </a:r>
            <a:r>
              <a:rPr lang="fi-FI" smtClean="0"/>
              <a:t> </a:t>
            </a:r>
            <a:r>
              <a:rPr lang="fi-FI"/>
              <a:t>diffusion to </a:t>
            </a:r>
            <a:r>
              <a:rPr lang="fi-FI" smtClean="0"/>
              <a:t>the active </a:t>
            </a:r>
            <a:r>
              <a:rPr lang="fi-FI"/>
              <a:t>site</a:t>
            </a:r>
            <a:endParaRPr lang="en-US" baseline="-2500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6373091" y="1357746"/>
            <a:ext cx="1357746" cy="5818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065818" y="803564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>
                <a:solidFill>
                  <a:srgbClr val="FF0000"/>
                </a:solidFill>
              </a:rPr>
              <a:t>Valine 279</a:t>
            </a:r>
            <a:endParaRPr lang="fi-FI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448" y="1478971"/>
            <a:ext cx="5595096" cy="492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Riistama </a:t>
            </a:r>
            <a:r>
              <a:rPr lang="fi-FI" i="1" smtClean="0"/>
              <a:t>et al</a:t>
            </a:r>
            <a:r>
              <a:rPr lang="fi-FI" smtClean="0"/>
              <a:t>. (2000) Biochemistry 39, 6365</a:t>
            </a:r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651163" y="41565"/>
            <a:ext cx="7895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The (apparent) Michaelis constant (K</a:t>
            </a:r>
            <a:r>
              <a:rPr lang="fi-FI" sz="2400" baseline="-25000" smtClean="0"/>
              <a:t>M</a:t>
            </a:r>
            <a:r>
              <a:rPr lang="fi-FI" sz="2400" smtClean="0"/>
              <a:t>) is a complex</a:t>
            </a:r>
          </a:p>
          <a:p>
            <a:r>
              <a:rPr lang="fi-FI" sz="2400" smtClean="0"/>
              <a:t>function of  </a:t>
            </a:r>
            <a:r>
              <a:rPr lang="fi-FI" sz="2400" smtClean="0">
                <a:solidFill>
                  <a:srgbClr val="FF0000"/>
                </a:solidFill>
              </a:rPr>
              <a:t>kinetic trapping </a:t>
            </a:r>
            <a:r>
              <a:rPr lang="fi-FI" sz="2400" smtClean="0"/>
              <a:t>of bound O</a:t>
            </a:r>
            <a:r>
              <a:rPr lang="fi-FI" sz="2400" baseline="-25000" smtClean="0"/>
              <a:t>2</a:t>
            </a:r>
            <a:r>
              <a:rPr lang="fi-FI" sz="2400" smtClean="0"/>
              <a:t> and </a:t>
            </a:r>
            <a:r>
              <a:rPr lang="fi-FI" sz="2400" smtClean="0">
                <a:solidFill>
                  <a:srgbClr val="FF0000"/>
                </a:solidFill>
              </a:rPr>
              <a:t>the rate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of dioxygen diffusion into the binding site</a:t>
            </a:r>
            <a:endParaRPr lang="fi-FI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51916"/>
            <a:ext cx="9143999" cy="284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746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Chance, Williams, Holmes &amp; Higgins (1955) J. Biol. Chem. 217, 439</a:t>
            </a:r>
            <a:endParaRPr lang="fi-FI"/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226" y="754855"/>
            <a:ext cx="7470475" cy="65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8015" y="207034"/>
            <a:ext cx="897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Postulated high-energy intermediates of respiratory carriers</a:t>
            </a:r>
            <a:endParaRPr lang="fi-FI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153" y="1759789"/>
            <a:ext cx="6755518" cy="433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38354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966158" y="0"/>
            <a:ext cx="75328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    Energy-dependent (ATP-induced) change in the absorption</a:t>
            </a:r>
          </a:p>
          <a:p>
            <a:r>
              <a:rPr lang="fi-FI" smtClean="0"/>
              <a:t>spectrum of oxidised cytochrome </a:t>
            </a:r>
            <a:r>
              <a:rPr lang="fi-FI" i="1" smtClean="0"/>
              <a:t>c</a:t>
            </a:r>
            <a:r>
              <a:rPr lang="fi-FI" smtClean="0"/>
              <a:t> oxidase in intact mitochondria </a:t>
            </a:r>
          </a:p>
          <a:p>
            <a:endParaRPr lang="fi-FI" smtClean="0"/>
          </a:p>
          <a:p>
            <a:r>
              <a:rPr lang="fi-FI" sz="2800" smtClean="0"/>
              <a:t>           Was this evidence for C'''~I ?</a:t>
            </a:r>
            <a:endParaRPr lang="fi-FI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077" y="640837"/>
            <a:ext cx="4743219" cy="621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95" y="0"/>
            <a:ext cx="5292449" cy="277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696408" y="5175065"/>
            <a:ext cx="4724400" cy="2909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0" y="5193102"/>
            <a:ext cx="5301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The difference spectrum</a:t>
            </a:r>
          </a:p>
          <a:p>
            <a:r>
              <a:rPr lang="fi-FI" smtClean="0"/>
              <a:t>"Compound C" minus photodissociated mixed</a:t>
            </a:r>
          </a:p>
          <a:p>
            <a:r>
              <a:rPr lang="fi-FI" smtClean="0"/>
              <a:t>valence enzyme shows a peak at 606 nm!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80451" y="1585913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4889" y="1604963"/>
            <a:ext cx="536575" cy="884237"/>
            <a:chOff x="891" y="1011"/>
            <a:chExt cx="338" cy="557"/>
          </a:xfrm>
        </p:grpSpPr>
        <p:sp>
          <p:nvSpPr>
            <p:cNvPr id="3075" name="Line 3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76" name="Line 4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212301" y="1889126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863051" y="156368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822026" y="1581150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2980776" y="1597025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979189" y="2166938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669751" y="1846263"/>
            <a:ext cx="531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122064" y="1884363"/>
            <a:ext cx="420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3380826" y="1536700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2733126" y="1846263"/>
            <a:ext cx="53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5314401" y="38449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b="0">
              <a:solidFill>
                <a:srgbClr val="33CC33"/>
              </a:solidFill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4996901" y="3543300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914351" y="3562350"/>
            <a:ext cx="595313" cy="884238"/>
            <a:chOff x="3171" y="2178"/>
            <a:chExt cx="375" cy="557"/>
          </a:xfrm>
        </p:grpSpPr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3307" y="217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3306" y="2537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94" name="Text Box 22"/>
            <p:cNvSpPr txBox="1">
              <a:spLocks noChangeArrowheads="1"/>
            </p:cNvSpPr>
            <p:nvPr/>
          </p:nvSpPr>
          <p:spPr bwMode="auto">
            <a:xfrm>
              <a:off x="3171" y="2339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5876376" y="3817938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5520776" y="351155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5752551" y="41052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2820439" y="5187950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774401" y="5203825"/>
            <a:ext cx="579438" cy="884238"/>
            <a:chOff x="2085" y="2849"/>
            <a:chExt cx="365" cy="557"/>
          </a:xfrm>
        </p:grpSpPr>
        <p:sp>
          <p:nvSpPr>
            <p:cNvPr id="3100" name="Line 28"/>
            <p:cNvSpPr>
              <a:spLocks noChangeShapeType="1"/>
            </p:cNvSpPr>
            <p:nvPr/>
          </p:nvSpPr>
          <p:spPr bwMode="auto">
            <a:xfrm>
              <a:off x="2220" y="2849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auto">
            <a:xfrm>
              <a:off x="2219" y="3208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02" name="Text Box 30"/>
            <p:cNvSpPr txBox="1">
              <a:spLocks noChangeArrowheads="1"/>
            </p:cNvSpPr>
            <p:nvPr/>
          </p:nvSpPr>
          <p:spPr bwMode="auto">
            <a:xfrm>
              <a:off x="2085" y="3014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3668164" y="5430838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3366539" y="514350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3585614" y="57150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3193501" y="5516563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775739" y="3544888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724939" y="3548063"/>
            <a:ext cx="579437" cy="884237"/>
            <a:chOff x="1063" y="2170"/>
            <a:chExt cx="365" cy="557"/>
          </a:xfrm>
        </p:grpSpPr>
        <p:sp>
          <p:nvSpPr>
            <p:cNvPr id="3109" name="Line 37"/>
            <p:cNvSpPr>
              <a:spLocks noChangeShapeType="1"/>
            </p:cNvSpPr>
            <p:nvPr/>
          </p:nvSpPr>
          <p:spPr bwMode="auto">
            <a:xfrm>
              <a:off x="1199" y="2170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10" name="Line 38"/>
            <p:cNvSpPr>
              <a:spLocks noChangeShapeType="1"/>
            </p:cNvSpPr>
            <p:nvPr/>
          </p:nvSpPr>
          <p:spPr bwMode="auto">
            <a:xfrm>
              <a:off x="1198" y="2529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11" name="Text Box 39"/>
            <p:cNvSpPr txBox="1">
              <a:spLocks noChangeArrowheads="1"/>
            </p:cNvSpPr>
            <p:nvPr/>
          </p:nvSpPr>
          <p:spPr bwMode="auto">
            <a:xfrm>
              <a:off x="1063" y="2331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1601239" y="3784600"/>
            <a:ext cx="531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1309139" y="3500438"/>
            <a:ext cx="81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1132926" y="3854450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1891751" y="192722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1996526" y="1512888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5011189" y="486092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1890164" y="5106988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2214014" y="48355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861464" y="30257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1372639" y="297021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2" name="AutoShape 50"/>
          <p:cNvSpPr>
            <a:spLocks noChangeArrowheads="1"/>
          </p:cNvSpPr>
          <p:nvPr/>
        </p:nvSpPr>
        <p:spPr bwMode="auto">
          <a:xfrm rot="19168588">
            <a:off x="4398414" y="511810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4655589" y="46228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4" name="AutoShape 52"/>
          <p:cNvSpPr>
            <a:spLocks noChangeArrowheads="1"/>
          </p:cNvSpPr>
          <p:nvPr/>
        </p:nvSpPr>
        <p:spPr bwMode="auto">
          <a:xfrm rot="2819811">
            <a:off x="4123776" y="511651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5514426" y="25669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auto">
          <a:xfrm>
            <a:off x="5336626" y="1577975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5276301" y="1590675"/>
            <a:ext cx="595313" cy="884238"/>
            <a:chOff x="3854" y="506"/>
            <a:chExt cx="375" cy="557"/>
          </a:xfrm>
        </p:grpSpPr>
        <p:sp>
          <p:nvSpPr>
            <p:cNvPr id="3128" name="Line 56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29" name="Line 57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30" name="Text Box 58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3131" name="Text Box 59"/>
          <p:cNvSpPr txBox="1">
            <a:spLocks noChangeArrowheads="1"/>
          </p:cNvSpPr>
          <p:nvPr/>
        </p:nvSpPr>
        <p:spPr bwMode="auto">
          <a:xfrm>
            <a:off x="6190701" y="184626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132" name="Text Box 60"/>
          <p:cNvSpPr txBox="1">
            <a:spLocks noChangeArrowheads="1"/>
          </p:cNvSpPr>
          <p:nvPr/>
        </p:nvSpPr>
        <p:spPr bwMode="auto">
          <a:xfrm>
            <a:off x="5670001" y="18764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5850976" y="1539875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*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6101801" y="2130425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5976389" y="2655888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36" name="AutoShape 64"/>
          <p:cNvSpPr>
            <a:spLocks noChangeArrowheads="1"/>
          </p:cNvSpPr>
          <p:nvPr/>
        </p:nvSpPr>
        <p:spPr bwMode="auto">
          <a:xfrm>
            <a:off x="4374601" y="19605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37" name="AutoShape 65"/>
          <p:cNvSpPr>
            <a:spLocks noChangeArrowheads="1"/>
          </p:cNvSpPr>
          <p:nvPr/>
        </p:nvSpPr>
        <p:spPr bwMode="auto">
          <a:xfrm rot="17198775">
            <a:off x="5520776" y="29511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38" name="AutoShape 66"/>
          <p:cNvSpPr>
            <a:spLocks noChangeArrowheads="1"/>
          </p:cNvSpPr>
          <p:nvPr/>
        </p:nvSpPr>
        <p:spPr bwMode="auto">
          <a:xfrm rot="15437913">
            <a:off x="848764" y="290988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39" name="AutoShape 67"/>
          <p:cNvSpPr>
            <a:spLocks noChangeArrowheads="1"/>
          </p:cNvSpPr>
          <p:nvPr/>
        </p:nvSpPr>
        <p:spPr bwMode="auto">
          <a:xfrm rot="13682432">
            <a:off x="1674264" y="49450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0" name="AutoShape 68"/>
          <p:cNvSpPr>
            <a:spLocks noChangeArrowheads="1"/>
          </p:cNvSpPr>
          <p:nvPr/>
        </p:nvSpPr>
        <p:spPr bwMode="auto">
          <a:xfrm rot="-2528255">
            <a:off x="1317076" y="498157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1" name="AutoShape 69"/>
          <p:cNvSpPr>
            <a:spLocks noChangeArrowheads="1"/>
          </p:cNvSpPr>
          <p:nvPr/>
        </p:nvSpPr>
        <p:spPr bwMode="auto">
          <a:xfrm rot="-732943">
            <a:off x="529676" y="295592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2" name="AutoShape 70"/>
          <p:cNvSpPr>
            <a:spLocks noChangeArrowheads="1"/>
          </p:cNvSpPr>
          <p:nvPr/>
        </p:nvSpPr>
        <p:spPr bwMode="auto">
          <a:xfrm rot="973478">
            <a:off x="5255664" y="302736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3" name="Text Box 71"/>
          <p:cNvSpPr txBox="1">
            <a:spLocks noChangeArrowheads="1"/>
          </p:cNvSpPr>
          <p:nvPr/>
        </p:nvSpPr>
        <p:spPr bwMode="auto">
          <a:xfrm>
            <a:off x="-71986" y="1824038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2728364" y="1127125"/>
            <a:ext cx="1710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Compound </a:t>
            </a:r>
            <a:r>
              <a:rPr lang="fi-FI" smtClean="0">
                <a:solidFill>
                  <a:srgbClr val="FF3300"/>
                </a:solidFill>
              </a:rPr>
              <a:t>A</a:t>
            </a:r>
            <a:r>
              <a:rPr lang="fi-FI" baseline="-25000" smtClean="0">
                <a:solidFill>
                  <a:srgbClr val="FF3300"/>
                </a:solidFill>
              </a:rPr>
              <a:t> 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3145" name="Text Box 73"/>
          <p:cNvSpPr txBox="1">
            <a:spLocks noChangeArrowheads="1"/>
          </p:cNvSpPr>
          <p:nvPr/>
        </p:nvSpPr>
        <p:spPr bwMode="auto">
          <a:xfrm>
            <a:off x="6755851" y="1792288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P</a:t>
            </a:r>
            <a:r>
              <a:rPr lang="fi-FI" sz="2400" baseline="-25000"/>
              <a:t>M</a:t>
            </a:r>
            <a:endParaRPr lang="en-US" sz="2400" baseline="-25000"/>
          </a:p>
        </p:txBody>
      </p:sp>
      <p:sp>
        <p:nvSpPr>
          <p:cNvPr id="3146" name="Text Box 74"/>
          <p:cNvSpPr txBox="1">
            <a:spLocks noChangeArrowheads="1"/>
          </p:cNvSpPr>
          <p:nvPr/>
        </p:nvSpPr>
        <p:spPr bwMode="auto">
          <a:xfrm>
            <a:off x="6420889" y="375920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F</a:t>
            </a:r>
            <a:endParaRPr lang="en-US" sz="2400"/>
          </a:p>
        </p:txBody>
      </p:sp>
      <p:sp>
        <p:nvSpPr>
          <p:cNvPr id="3147" name="Text Box 75"/>
          <p:cNvSpPr txBox="1">
            <a:spLocks noChangeArrowheads="1"/>
          </p:cNvSpPr>
          <p:nvPr/>
        </p:nvSpPr>
        <p:spPr bwMode="auto">
          <a:xfrm>
            <a:off x="259801" y="376872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3148" name="Text Box 76"/>
          <p:cNvSpPr txBox="1">
            <a:spLocks noChangeArrowheads="1"/>
          </p:cNvSpPr>
          <p:nvPr/>
        </p:nvSpPr>
        <p:spPr bwMode="auto">
          <a:xfrm>
            <a:off x="3279226" y="6121400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O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 rot="10532680">
            <a:off x="1378989" y="4954588"/>
            <a:ext cx="577850" cy="112712"/>
          </a:xfrm>
          <a:prstGeom prst="rightArrow">
            <a:avLst>
              <a:gd name="adj1" fmla="val 50000"/>
              <a:gd name="adj2" fmla="val 1281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50" name="Text Box 78"/>
          <p:cNvSpPr txBox="1">
            <a:spLocks noChangeArrowheads="1"/>
          </p:cNvSpPr>
          <p:nvPr/>
        </p:nvSpPr>
        <p:spPr bwMode="auto">
          <a:xfrm>
            <a:off x="824951" y="4862513"/>
            <a:ext cx="61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3151" name="Text Box 79"/>
          <p:cNvSpPr txBox="1">
            <a:spLocks noChangeArrowheads="1"/>
          </p:cNvSpPr>
          <p:nvPr/>
        </p:nvSpPr>
        <p:spPr bwMode="auto">
          <a:xfrm>
            <a:off x="39139" y="267970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 rot="10800000">
            <a:off x="605876" y="2809875"/>
            <a:ext cx="577850" cy="112713"/>
          </a:xfrm>
          <a:prstGeom prst="rightArrow">
            <a:avLst>
              <a:gd name="adj1" fmla="val 50000"/>
              <a:gd name="adj2" fmla="val 1281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53" name="Text Box 81"/>
          <p:cNvSpPr txBox="1">
            <a:spLocks noChangeArrowheads="1"/>
          </p:cNvSpPr>
          <p:nvPr/>
        </p:nvSpPr>
        <p:spPr bwMode="auto">
          <a:xfrm>
            <a:off x="-99366" y="0"/>
            <a:ext cx="7149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ENERGY-DEPENDENT REVERSAL OF PART OF</a:t>
            </a:r>
          </a:p>
          <a:p>
            <a:r>
              <a:rPr lang="fi-FI" sz="2400" smtClean="0"/>
              <a:t>                 THE CATALYTIC </a:t>
            </a:r>
            <a:r>
              <a:rPr lang="fi-FI" sz="2400"/>
              <a:t>CYCLE</a:t>
            </a:r>
            <a:endParaRPr lang="en-US" sz="2400"/>
          </a:p>
        </p:txBody>
      </p:sp>
      <p:sp>
        <p:nvSpPr>
          <p:cNvPr id="3155" name="Text Box 83"/>
          <p:cNvSpPr txBox="1">
            <a:spLocks noChangeArrowheads="1"/>
          </p:cNvSpPr>
          <p:nvPr/>
        </p:nvSpPr>
        <p:spPr bwMode="auto">
          <a:xfrm>
            <a:off x="5244551" y="1154113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Compound C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3157" name="Text Box 85"/>
          <p:cNvSpPr txBox="1">
            <a:spLocks noChangeArrowheads="1"/>
          </p:cNvSpPr>
          <p:nvPr/>
        </p:nvSpPr>
        <p:spPr bwMode="auto">
          <a:xfrm>
            <a:off x="3326851" y="245268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3158" name="Text Box 86"/>
          <p:cNvSpPr txBox="1">
            <a:spLocks noChangeArrowheads="1"/>
          </p:cNvSpPr>
          <p:nvPr/>
        </p:nvSpPr>
        <p:spPr bwMode="auto">
          <a:xfrm>
            <a:off x="622905" y="805440"/>
            <a:ext cx="5864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Britton Chance's original nomenclature in red (1975)</a:t>
            </a:r>
            <a:endParaRPr lang="en-US">
              <a:solidFill>
                <a:srgbClr val="FF3300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3128" y="2277619"/>
            <a:ext cx="2390872" cy="23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9" name="Straight Arrow Connector 88"/>
          <p:cNvCxnSpPr/>
          <p:nvPr/>
        </p:nvCxnSpPr>
        <p:spPr bwMode="auto">
          <a:xfrm flipV="1">
            <a:off x="6642340" y="3916392"/>
            <a:ext cx="655607" cy="3623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>
            <a:off x="7211683" y="2277374"/>
            <a:ext cx="810883" cy="5003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5511724" y="6488668"/>
            <a:ext cx="363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Wikström (1981) PNAS 78, 4051</a:t>
            </a:r>
            <a:endParaRPr lang="fi-FI"/>
          </a:p>
        </p:txBody>
      </p:sp>
      <p:sp>
        <p:nvSpPr>
          <p:cNvPr id="88" name="TextBox 87"/>
          <p:cNvSpPr txBox="1"/>
          <p:nvPr/>
        </p:nvSpPr>
        <p:spPr>
          <a:xfrm>
            <a:off x="5273040" y="559308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H</a:t>
            </a:r>
            <a:r>
              <a:rPr lang="fi-FI" sz="2400" baseline="30000" smtClean="0">
                <a:solidFill>
                  <a:srgbClr val="FF0000"/>
                </a:solidFill>
              </a:rPr>
              <a:t>+</a:t>
            </a:r>
            <a:endParaRPr lang="fi-FI" sz="2400" baseline="30000">
              <a:solidFill>
                <a:srgbClr val="FF000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591707" y="309193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H</a:t>
            </a:r>
            <a:r>
              <a:rPr lang="fi-FI" sz="2400" baseline="30000" smtClean="0">
                <a:solidFill>
                  <a:srgbClr val="FF0000"/>
                </a:solidFill>
              </a:rPr>
              <a:t>+</a:t>
            </a:r>
            <a:endParaRPr lang="fi-FI" sz="2400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70" y="1362973"/>
            <a:ext cx="6358414" cy="488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487064"/>
            <a:ext cx="480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from R.W. Estabrook (2003) DMD 31, 1461 </a:t>
            </a:r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276709" y="552091"/>
            <a:ext cx="6824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INSTRUMENT  DESIGN AND DEVELOPMENT!</a:t>
            </a:r>
            <a:endParaRPr lang="fi-FI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73732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73733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73734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73735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73736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pic>
        <p:nvPicPr>
          <p:cNvPr id="73900" name="Picture 172" descr="ch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0763" y="-54036913"/>
            <a:ext cx="1647825" cy="1990725"/>
          </a:xfrm>
          <a:prstGeom prst="rect">
            <a:avLst/>
          </a:prstGeom>
          <a:noFill/>
        </p:spPr>
      </p:pic>
      <p:pic>
        <p:nvPicPr>
          <p:cNvPr id="73901" name="Picture 173" descr="gray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0763" y="-44716700"/>
            <a:ext cx="2114550" cy="161925"/>
          </a:xfrm>
          <a:prstGeom prst="rect">
            <a:avLst/>
          </a:prstGeom>
          <a:noFill/>
        </p:spPr>
      </p:pic>
      <p:pic>
        <p:nvPicPr>
          <p:cNvPr id="73911" name="Picture 1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295" y="586067"/>
            <a:ext cx="89154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912" name="Text Box 184"/>
          <p:cNvSpPr txBox="1">
            <a:spLocks noChangeArrowheads="1"/>
          </p:cNvSpPr>
          <p:nvPr/>
        </p:nvSpPr>
        <p:spPr bwMode="auto">
          <a:xfrm>
            <a:off x="5953125" y="657989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mtClean="0"/>
              <a:t> 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1539" y="655609"/>
            <a:ext cx="840165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- Brit provided the key tools and information needed for 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studying the dynamics and the reaction mechanisms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 in the respiratory chain</a:t>
            </a:r>
          </a:p>
          <a:p>
            <a:endParaRPr lang="fi-FI" sz="2400" smtClean="0">
              <a:solidFill>
                <a:srgbClr val="FF0000"/>
              </a:solidFill>
            </a:endParaRPr>
          </a:p>
          <a:p>
            <a:r>
              <a:rPr lang="fi-FI" sz="2400" smtClean="0">
                <a:solidFill>
                  <a:srgbClr val="FF0000"/>
                </a:solidFill>
              </a:rPr>
              <a:t>- His work laid the grounds for our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understanding of how the chain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works, and greatly inspired 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subsequent work by others </a:t>
            </a:r>
          </a:p>
          <a:p>
            <a:endParaRPr lang="fi-FI" sz="2400" smtClean="0">
              <a:solidFill>
                <a:srgbClr val="FF0000"/>
              </a:solidFill>
            </a:endParaRPr>
          </a:p>
          <a:p>
            <a:r>
              <a:rPr lang="fi-FI" sz="2400" smtClean="0">
                <a:solidFill>
                  <a:srgbClr val="FF0000"/>
                </a:solidFill>
              </a:rPr>
              <a:t>- His description of how the respiratory 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enzyme reacts with oxygen is still valid, 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and forms the basis for our current 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 understanding of cellular respiration</a:t>
            </a:r>
          </a:p>
          <a:p>
            <a:r>
              <a:rPr lang="fi-FI" sz="2400" smtClean="0">
                <a:solidFill>
                  <a:srgbClr val="FF0000"/>
                </a:solidFill>
              </a:rPr>
              <a:t> </a:t>
            </a:r>
            <a:endParaRPr lang="fi-FI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3313" y="2749"/>
            <a:ext cx="5710687" cy="685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mtClean="0"/>
              <a:t>Chance, Saronio, Leigh (1975)</a:t>
            </a:r>
          </a:p>
          <a:p>
            <a:r>
              <a:rPr lang="fi-FI" smtClean="0"/>
              <a:t>Proc. Natl. Acad. Sci. USA</a:t>
            </a:r>
          </a:p>
          <a:p>
            <a:r>
              <a:rPr lang="fi-FI" smtClean="0"/>
              <a:t>72, 1635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38" y="548640"/>
            <a:ext cx="5040748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26080" y="182880"/>
            <a:ext cx="316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smtClean="0"/>
              <a:t>RAPID MIXING DEVICES</a:t>
            </a:r>
            <a:endParaRPr lang="fi-FI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88668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Riistama </a:t>
            </a:r>
            <a:r>
              <a:rPr lang="fi-FI" i="1" smtClean="0"/>
              <a:t>et al</a:t>
            </a:r>
            <a:r>
              <a:rPr lang="fi-FI" smtClean="0"/>
              <a:t>. (2000) Biochemistry 39, 6365</a:t>
            </a:r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1703412" y="1746548"/>
            <a:ext cx="7163488" cy="4571134"/>
            <a:chOff x="1703412" y="1746548"/>
            <a:chExt cx="7163488" cy="4571134"/>
          </a:xfrm>
        </p:grpSpPr>
        <p:pic>
          <p:nvPicPr>
            <p:cNvPr id="15052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3412" y="1746548"/>
              <a:ext cx="7163488" cy="457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1925773" y="1828809"/>
              <a:ext cx="2687782" cy="2646218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9383" y="0"/>
            <a:ext cx="87539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Formation of the dioxygen adduct, Chance’s Compound A,</a:t>
            </a:r>
          </a:p>
          <a:p>
            <a:r>
              <a:rPr lang="fi-FI" sz="2400" smtClean="0"/>
              <a:t>at room temperature</a:t>
            </a:r>
          </a:p>
          <a:p>
            <a:endParaRPr lang="fi-FI" sz="2400" smtClean="0"/>
          </a:p>
          <a:p>
            <a:r>
              <a:rPr lang="fi-FI" sz="2400" smtClean="0"/>
              <a:t>The effect of blocking the O</a:t>
            </a:r>
            <a:r>
              <a:rPr lang="fi-FI" sz="2400" baseline="-25000" smtClean="0"/>
              <a:t>2</a:t>
            </a:r>
            <a:r>
              <a:rPr lang="fi-FI" sz="2400" smtClean="0"/>
              <a:t> diffusion channel</a:t>
            </a:r>
            <a:endParaRPr lang="fi-FI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55" y="1232658"/>
            <a:ext cx="9157855" cy="46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83130" y="6567053"/>
            <a:ext cx="757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Chance, Saronio &amp; Leigh (1975) Proc. Natl. Acad. Sci. USA  72, 1635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039" y="3090861"/>
            <a:ext cx="7383404" cy="37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815" y="634904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 </a:t>
            </a:r>
            <a:endParaRPr lang="fi-FI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6582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077" y="640837"/>
            <a:ext cx="4743219" cy="621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95" y="0"/>
            <a:ext cx="5292449" cy="277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992582" y="4211782"/>
            <a:ext cx="4724400" cy="2909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0" y="3782291"/>
            <a:ext cx="7186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The difference spectrum</a:t>
            </a:r>
          </a:p>
          <a:p>
            <a:r>
              <a:rPr lang="fi-FI" smtClean="0"/>
              <a:t>"Compound B" minus photodissociated fully reduced enzyme</a:t>
            </a:r>
          </a:p>
          <a:p>
            <a:r>
              <a:rPr lang="fi-FI" smtClean="0"/>
              <a:t>shows a trough at ~609 nm!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-levy\manuscripts etc\encyclopedia_2010\Fig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799" y="1628774"/>
            <a:ext cx="6755926" cy="42233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06880" y="325120"/>
            <a:ext cx="5592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THE TWO STAGES OF THE Q CYCLE</a:t>
            </a:r>
            <a:endParaRPr lang="fi-FI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62450" y="1731848"/>
            <a:ext cx="4781550" cy="3964558"/>
            <a:chOff x="4362450" y="1205358"/>
            <a:chExt cx="4781550" cy="3964558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2450" y="1826641"/>
              <a:ext cx="478155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569527" y="1205358"/>
              <a:ext cx="2839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Castor &amp; Chance (1955) </a:t>
              </a:r>
            </a:p>
            <a:p>
              <a:r>
                <a:rPr lang="fi-FI" smtClean="0"/>
                <a:t>J. Biol. Chem. 217, 453</a:t>
              </a:r>
              <a:endParaRPr lang="fi-FI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787273"/>
            <a:ext cx="4511073" cy="4646468"/>
            <a:chOff x="0" y="1260783"/>
            <a:chExt cx="4511073" cy="4646468"/>
          </a:xfrm>
        </p:grpSpPr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1759547"/>
              <a:ext cx="4511072" cy="4147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0" y="1260783"/>
              <a:ext cx="4301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Chance (1953) J. Biol. Chem. 202, 397</a:t>
              </a:r>
              <a:endParaRPr lang="fi-FI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2727" y="193964"/>
            <a:ext cx="8066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Definite identification of Keilin's cytochrome </a:t>
            </a:r>
            <a:r>
              <a:rPr lang="fi-FI" i="1" smtClean="0"/>
              <a:t>a</a:t>
            </a:r>
            <a:r>
              <a:rPr lang="fi-FI" i="1" baseline="-25000" smtClean="0"/>
              <a:t>3</a:t>
            </a:r>
            <a:r>
              <a:rPr lang="fi-FI" smtClean="0"/>
              <a:t> of cytochrome</a:t>
            </a:r>
          </a:p>
          <a:p>
            <a:r>
              <a:rPr lang="fi-FI" smtClean="0"/>
              <a:t>oxidase with Warburg's </a:t>
            </a:r>
            <a:r>
              <a:rPr lang="fi-FI" i="1" smtClean="0"/>
              <a:t>Atmungsferment </a:t>
            </a:r>
            <a:r>
              <a:rPr lang="fi-FI" smtClean="0"/>
              <a:t>by accurate </a:t>
            </a:r>
            <a:r>
              <a:rPr lang="fi-FI" smtClean="0">
                <a:solidFill>
                  <a:schemeClr val="accent2"/>
                </a:solidFill>
              </a:rPr>
              <a:t>photodissociation</a:t>
            </a:r>
          </a:p>
          <a:p>
            <a:r>
              <a:rPr lang="fi-FI" smtClean="0">
                <a:solidFill>
                  <a:schemeClr val="accent2"/>
                </a:solidFill>
              </a:rPr>
              <a:t>spectra of heme </a:t>
            </a:r>
            <a:r>
              <a:rPr lang="fi-FI" i="1" smtClean="0">
                <a:solidFill>
                  <a:schemeClr val="accent2"/>
                </a:solidFill>
              </a:rPr>
              <a:t>a</a:t>
            </a:r>
            <a:r>
              <a:rPr lang="fi-FI" i="1" baseline="-25000" smtClean="0">
                <a:solidFill>
                  <a:schemeClr val="accent2"/>
                </a:solidFill>
              </a:rPr>
              <a:t>3</a:t>
            </a:r>
            <a:r>
              <a:rPr lang="fi-FI" smtClean="0">
                <a:solidFill>
                  <a:schemeClr val="accent2"/>
                </a:solidFill>
              </a:rPr>
              <a:t>[II]-CO</a:t>
            </a:r>
            <a:r>
              <a:rPr lang="fi-FI" smtClean="0"/>
              <a:t> and the </a:t>
            </a:r>
            <a:r>
              <a:rPr lang="fi-FI" smtClean="0">
                <a:solidFill>
                  <a:srgbClr val="FF0000"/>
                </a:solidFill>
              </a:rPr>
              <a:t>action spectrum of CO-treated yeast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501183">
            <a:off x="2520540" y="1077691"/>
            <a:ext cx="211489" cy="747115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-2280000">
            <a:off x="5758702" y="1043691"/>
            <a:ext cx="212364" cy="777675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381125" y="1585913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325563" y="1604963"/>
            <a:ext cx="536575" cy="884237"/>
            <a:chOff x="891" y="1011"/>
            <a:chExt cx="338" cy="557"/>
          </a:xfrm>
        </p:grpSpPr>
        <p:sp>
          <p:nvSpPr>
            <p:cNvPr id="3075" name="Line 3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76" name="Line 4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12975" y="1889126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863725" y="156368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822700" y="1581150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3981450" y="1597025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3979863" y="2166938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670425" y="1846263"/>
            <a:ext cx="531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4122738" y="1884363"/>
            <a:ext cx="420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4381500" y="1536700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733800" y="1846263"/>
            <a:ext cx="53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6315075" y="38449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b="0">
              <a:solidFill>
                <a:srgbClr val="33CC33"/>
              </a:solidFill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5997575" y="3543300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5915025" y="3562350"/>
            <a:ext cx="595313" cy="884238"/>
            <a:chOff x="3171" y="2178"/>
            <a:chExt cx="375" cy="557"/>
          </a:xfrm>
        </p:grpSpPr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3307" y="217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3306" y="2537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094" name="Text Box 22"/>
            <p:cNvSpPr txBox="1">
              <a:spLocks noChangeArrowheads="1"/>
            </p:cNvSpPr>
            <p:nvPr/>
          </p:nvSpPr>
          <p:spPr bwMode="auto">
            <a:xfrm>
              <a:off x="3171" y="2339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877050" y="3817938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6521450" y="351155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6753225" y="41052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3821113" y="5187950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3775075" y="5203825"/>
            <a:ext cx="579438" cy="884238"/>
            <a:chOff x="2085" y="2849"/>
            <a:chExt cx="365" cy="557"/>
          </a:xfrm>
        </p:grpSpPr>
        <p:sp>
          <p:nvSpPr>
            <p:cNvPr id="3100" name="Line 28"/>
            <p:cNvSpPr>
              <a:spLocks noChangeShapeType="1"/>
            </p:cNvSpPr>
            <p:nvPr/>
          </p:nvSpPr>
          <p:spPr bwMode="auto">
            <a:xfrm>
              <a:off x="2220" y="2849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auto">
            <a:xfrm>
              <a:off x="2219" y="3208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02" name="Text Box 30"/>
            <p:cNvSpPr txBox="1">
              <a:spLocks noChangeArrowheads="1"/>
            </p:cNvSpPr>
            <p:nvPr/>
          </p:nvSpPr>
          <p:spPr bwMode="auto">
            <a:xfrm>
              <a:off x="2085" y="3014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4668838" y="5430838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4367213" y="514350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4586288" y="57150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4194175" y="5516563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1776413" y="3544888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1725613" y="3548063"/>
            <a:ext cx="579437" cy="884237"/>
            <a:chOff x="1063" y="2170"/>
            <a:chExt cx="365" cy="557"/>
          </a:xfrm>
        </p:grpSpPr>
        <p:sp>
          <p:nvSpPr>
            <p:cNvPr id="3109" name="Line 37"/>
            <p:cNvSpPr>
              <a:spLocks noChangeShapeType="1"/>
            </p:cNvSpPr>
            <p:nvPr/>
          </p:nvSpPr>
          <p:spPr bwMode="auto">
            <a:xfrm>
              <a:off x="1199" y="2170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10" name="Line 38"/>
            <p:cNvSpPr>
              <a:spLocks noChangeShapeType="1"/>
            </p:cNvSpPr>
            <p:nvPr/>
          </p:nvSpPr>
          <p:spPr bwMode="auto">
            <a:xfrm>
              <a:off x="1198" y="2529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11" name="Text Box 39"/>
            <p:cNvSpPr txBox="1">
              <a:spLocks noChangeArrowheads="1"/>
            </p:cNvSpPr>
            <p:nvPr/>
          </p:nvSpPr>
          <p:spPr bwMode="auto">
            <a:xfrm>
              <a:off x="1063" y="2331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2601913" y="3784600"/>
            <a:ext cx="531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2309813" y="3500438"/>
            <a:ext cx="81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2133600" y="3854450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2892425" y="192722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2997200" y="1512888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6011863" y="486092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2890838" y="5106988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3214688" y="48355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1862138" y="30257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21" name="Text Box 49"/>
          <p:cNvSpPr txBox="1">
            <a:spLocks noChangeArrowheads="1"/>
          </p:cNvSpPr>
          <p:nvPr/>
        </p:nvSpPr>
        <p:spPr bwMode="auto">
          <a:xfrm>
            <a:off x="2373313" y="297021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2" name="AutoShape 50"/>
          <p:cNvSpPr>
            <a:spLocks noChangeArrowheads="1"/>
          </p:cNvSpPr>
          <p:nvPr/>
        </p:nvSpPr>
        <p:spPr bwMode="auto">
          <a:xfrm rot="8288420">
            <a:off x="5399088" y="511810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5656263" y="46228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4" name="AutoShape 52"/>
          <p:cNvSpPr>
            <a:spLocks noChangeArrowheads="1"/>
          </p:cNvSpPr>
          <p:nvPr/>
        </p:nvSpPr>
        <p:spPr bwMode="auto">
          <a:xfrm rot="13671745">
            <a:off x="5124450" y="511651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6515100" y="25669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auto">
          <a:xfrm>
            <a:off x="6337300" y="1577975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127" name="Group 55"/>
          <p:cNvGrpSpPr>
            <a:grpSpLocks/>
          </p:cNvGrpSpPr>
          <p:nvPr/>
        </p:nvGrpSpPr>
        <p:grpSpPr bwMode="auto">
          <a:xfrm>
            <a:off x="6276975" y="1590675"/>
            <a:ext cx="595313" cy="884238"/>
            <a:chOff x="3854" y="506"/>
            <a:chExt cx="375" cy="557"/>
          </a:xfrm>
        </p:grpSpPr>
        <p:sp>
          <p:nvSpPr>
            <p:cNvPr id="3128" name="Line 56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29" name="Line 57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3130" name="Text Box 58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3131" name="Text Box 59"/>
          <p:cNvSpPr txBox="1">
            <a:spLocks noChangeArrowheads="1"/>
          </p:cNvSpPr>
          <p:nvPr/>
        </p:nvSpPr>
        <p:spPr bwMode="auto">
          <a:xfrm>
            <a:off x="7191375" y="184626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3132" name="Text Box 60"/>
          <p:cNvSpPr txBox="1">
            <a:spLocks noChangeArrowheads="1"/>
          </p:cNvSpPr>
          <p:nvPr/>
        </p:nvSpPr>
        <p:spPr bwMode="auto">
          <a:xfrm>
            <a:off x="6670675" y="18764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6851650" y="1539875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*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7102475" y="2130425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6977063" y="2655888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3136" name="AutoShape 64"/>
          <p:cNvSpPr>
            <a:spLocks noChangeArrowheads="1"/>
          </p:cNvSpPr>
          <p:nvPr/>
        </p:nvSpPr>
        <p:spPr bwMode="auto">
          <a:xfrm>
            <a:off x="5375275" y="19605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37" name="AutoShape 65"/>
          <p:cNvSpPr>
            <a:spLocks noChangeArrowheads="1"/>
          </p:cNvSpPr>
          <p:nvPr/>
        </p:nvSpPr>
        <p:spPr bwMode="auto">
          <a:xfrm rot="6374973">
            <a:off x="6521450" y="29511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38" name="AutoShape 66"/>
          <p:cNvSpPr>
            <a:spLocks noChangeArrowheads="1"/>
          </p:cNvSpPr>
          <p:nvPr/>
        </p:nvSpPr>
        <p:spPr bwMode="auto">
          <a:xfrm rot="15437913">
            <a:off x="1849438" y="290988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39" name="AutoShape 67"/>
          <p:cNvSpPr>
            <a:spLocks noChangeArrowheads="1"/>
          </p:cNvSpPr>
          <p:nvPr/>
        </p:nvSpPr>
        <p:spPr bwMode="auto">
          <a:xfrm rot="13682432">
            <a:off x="2674938" y="49450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0" name="AutoShape 68"/>
          <p:cNvSpPr>
            <a:spLocks noChangeArrowheads="1"/>
          </p:cNvSpPr>
          <p:nvPr/>
        </p:nvSpPr>
        <p:spPr bwMode="auto">
          <a:xfrm rot="-2528255">
            <a:off x="2317750" y="498157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1" name="AutoShape 69"/>
          <p:cNvSpPr>
            <a:spLocks noChangeArrowheads="1"/>
          </p:cNvSpPr>
          <p:nvPr/>
        </p:nvSpPr>
        <p:spPr bwMode="auto">
          <a:xfrm rot="-732943">
            <a:off x="1530350" y="295592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2" name="AutoShape 70"/>
          <p:cNvSpPr>
            <a:spLocks noChangeArrowheads="1"/>
          </p:cNvSpPr>
          <p:nvPr/>
        </p:nvSpPr>
        <p:spPr bwMode="auto">
          <a:xfrm rot="11672067">
            <a:off x="6256338" y="302736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43" name="Text Box 71"/>
          <p:cNvSpPr txBox="1">
            <a:spLocks noChangeArrowheads="1"/>
          </p:cNvSpPr>
          <p:nvPr/>
        </p:nvSpPr>
        <p:spPr bwMode="auto">
          <a:xfrm>
            <a:off x="928688" y="1824038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3729038" y="1127125"/>
            <a:ext cx="1710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Compound </a:t>
            </a:r>
            <a:r>
              <a:rPr lang="fi-FI" smtClean="0">
                <a:solidFill>
                  <a:srgbClr val="FF3300"/>
                </a:solidFill>
              </a:rPr>
              <a:t>A</a:t>
            </a:r>
            <a:r>
              <a:rPr lang="fi-FI" baseline="-25000" smtClean="0">
                <a:solidFill>
                  <a:srgbClr val="FF3300"/>
                </a:solidFill>
              </a:rPr>
              <a:t>2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3145" name="Text Box 73"/>
          <p:cNvSpPr txBox="1">
            <a:spLocks noChangeArrowheads="1"/>
          </p:cNvSpPr>
          <p:nvPr/>
        </p:nvSpPr>
        <p:spPr bwMode="auto">
          <a:xfrm>
            <a:off x="7756525" y="1792288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P</a:t>
            </a:r>
            <a:r>
              <a:rPr lang="fi-FI" sz="2400" baseline="-25000"/>
              <a:t>M</a:t>
            </a:r>
            <a:endParaRPr lang="en-US" sz="2400" baseline="-25000"/>
          </a:p>
        </p:txBody>
      </p:sp>
      <p:sp>
        <p:nvSpPr>
          <p:cNvPr id="3146" name="Text Box 74"/>
          <p:cNvSpPr txBox="1">
            <a:spLocks noChangeArrowheads="1"/>
          </p:cNvSpPr>
          <p:nvPr/>
        </p:nvSpPr>
        <p:spPr bwMode="auto">
          <a:xfrm>
            <a:off x="7421563" y="375920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F</a:t>
            </a:r>
            <a:endParaRPr lang="en-US" sz="2400"/>
          </a:p>
        </p:txBody>
      </p:sp>
      <p:sp>
        <p:nvSpPr>
          <p:cNvPr id="3147" name="Text Box 75"/>
          <p:cNvSpPr txBox="1">
            <a:spLocks noChangeArrowheads="1"/>
          </p:cNvSpPr>
          <p:nvPr/>
        </p:nvSpPr>
        <p:spPr bwMode="auto">
          <a:xfrm>
            <a:off x="1260475" y="376872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3148" name="Text Box 76"/>
          <p:cNvSpPr txBox="1">
            <a:spLocks noChangeArrowheads="1"/>
          </p:cNvSpPr>
          <p:nvPr/>
        </p:nvSpPr>
        <p:spPr bwMode="auto">
          <a:xfrm>
            <a:off x="4279900" y="6121400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O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 rot="10532680">
            <a:off x="2379663" y="4954588"/>
            <a:ext cx="577850" cy="112712"/>
          </a:xfrm>
          <a:prstGeom prst="rightArrow">
            <a:avLst>
              <a:gd name="adj1" fmla="val 50000"/>
              <a:gd name="adj2" fmla="val 1281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50" name="Text Box 78"/>
          <p:cNvSpPr txBox="1">
            <a:spLocks noChangeArrowheads="1"/>
          </p:cNvSpPr>
          <p:nvPr/>
        </p:nvSpPr>
        <p:spPr bwMode="auto">
          <a:xfrm>
            <a:off x="1825625" y="4862513"/>
            <a:ext cx="61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3151" name="Text Box 79"/>
          <p:cNvSpPr txBox="1">
            <a:spLocks noChangeArrowheads="1"/>
          </p:cNvSpPr>
          <p:nvPr/>
        </p:nvSpPr>
        <p:spPr bwMode="auto">
          <a:xfrm>
            <a:off x="1039813" y="267970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 rot="10800000">
            <a:off x="1606550" y="2809875"/>
            <a:ext cx="577850" cy="112713"/>
          </a:xfrm>
          <a:prstGeom prst="rightArrow">
            <a:avLst>
              <a:gd name="adj1" fmla="val 50000"/>
              <a:gd name="adj2" fmla="val 1281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53" name="Text Box 81"/>
          <p:cNvSpPr txBox="1">
            <a:spLocks noChangeArrowheads="1"/>
          </p:cNvSpPr>
          <p:nvPr/>
        </p:nvSpPr>
        <p:spPr bwMode="auto">
          <a:xfrm>
            <a:off x="2846388" y="0"/>
            <a:ext cx="302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CATALYTIC CYCLE</a:t>
            </a:r>
            <a:endParaRPr lang="en-US" sz="2400"/>
          </a:p>
        </p:txBody>
      </p:sp>
      <p:sp>
        <p:nvSpPr>
          <p:cNvPr id="3155" name="Text Box 83"/>
          <p:cNvSpPr txBox="1">
            <a:spLocks noChangeArrowheads="1"/>
          </p:cNvSpPr>
          <p:nvPr/>
        </p:nvSpPr>
        <p:spPr bwMode="auto">
          <a:xfrm>
            <a:off x="6245225" y="1154113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Compound C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3157" name="Text Box 85"/>
          <p:cNvSpPr txBox="1">
            <a:spLocks noChangeArrowheads="1"/>
          </p:cNvSpPr>
          <p:nvPr/>
        </p:nvSpPr>
        <p:spPr bwMode="auto">
          <a:xfrm>
            <a:off x="4327525" y="245268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3158" name="Text Box 86"/>
          <p:cNvSpPr txBox="1">
            <a:spLocks noChangeArrowheads="1"/>
          </p:cNvSpPr>
          <p:nvPr/>
        </p:nvSpPr>
        <p:spPr bwMode="auto">
          <a:xfrm>
            <a:off x="1623579" y="805440"/>
            <a:ext cx="5864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Britton Chance's original nomenclature in red (1975)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440861" y="387922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Starting from ”mixed valence” enzyme reacting with O</a:t>
            </a:r>
            <a:r>
              <a:rPr lang="fi-FI" baseline="-25000" smtClean="0"/>
              <a:t>2</a:t>
            </a:r>
            <a:endParaRPr lang="fi-FI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1381126" y="1585913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25563" y="1604963"/>
            <a:ext cx="536575" cy="884238"/>
            <a:chOff x="891" y="1011"/>
            <a:chExt cx="338" cy="557"/>
          </a:xfrm>
        </p:grpSpPr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212976" y="1889126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470026" y="222408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3822701" y="1581150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3981451" y="1597025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3979863" y="2166938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670426" y="1846263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122738" y="1884363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3911601" y="2222500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3733801" y="1846263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5997576" y="3543300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915026" y="3562350"/>
            <a:ext cx="595313" cy="884238"/>
            <a:chOff x="3171" y="2178"/>
            <a:chExt cx="375" cy="557"/>
          </a:xfrm>
        </p:grpSpPr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>
              <a:off x="3307" y="217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>
              <a:off x="3306" y="2537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7" name="Text Box 23"/>
            <p:cNvSpPr txBox="1">
              <a:spLocks noChangeArrowheads="1"/>
            </p:cNvSpPr>
            <p:nvPr/>
          </p:nvSpPr>
          <p:spPr bwMode="auto">
            <a:xfrm>
              <a:off x="3171" y="2339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877051" y="38179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727826" y="40798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4586288" y="57023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4143376" y="5427663"/>
            <a:ext cx="5725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776413" y="3544888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725613" y="3548063"/>
            <a:ext cx="579438" cy="884238"/>
            <a:chOff x="1063" y="2170"/>
            <a:chExt cx="365" cy="557"/>
          </a:xfrm>
        </p:grpSpPr>
        <p:sp>
          <p:nvSpPr>
            <p:cNvPr id="77862" name="Line 38"/>
            <p:cNvSpPr>
              <a:spLocks noChangeShapeType="1"/>
            </p:cNvSpPr>
            <p:nvPr/>
          </p:nvSpPr>
          <p:spPr bwMode="auto">
            <a:xfrm>
              <a:off x="1199" y="2170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3" name="Line 39"/>
            <p:cNvSpPr>
              <a:spLocks noChangeShapeType="1"/>
            </p:cNvSpPr>
            <p:nvPr/>
          </p:nvSpPr>
          <p:spPr bwMode="auto">
            <a:xfrm>
              <a:off x="1198" y="2529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4" name="Text Box 40"/>
            <p:cNvSpPr txBox="1">
              <a:spLocks noChangeArrowheads="1"/>
            </p:cNvSpPr>
            <p:nvPr/>
          </p:nvSpPr>
          <p:spPr bwMode="auto">
            <a:xfrm>
              <a:off x="1063" y="2331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65" name="Text Box 41"/>
          <p:cNvSpPr txBox="1">
            <a:spLocks noChangeArrowheads="1"/>
          </p:cNvSpPr>
          <p:nvPr/>
        </p:nvSpPr>
        <p:spPr bwMode="auto">
          <a:xfrm>
            <a:off x="2601913" y="3784600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66" name="Text Box 42"/>
          <p:cNvSpPr txBox="1">
            <a:spLocks noChangeArrowheads="1"/>
          </p:cNvSpPr>
          <p:nvPr/>
        </p:nvSpPr>
        <p:spPr bwMode="auto">
          <a:xfrm>
            <a:off x="1878013" y="418623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68" name="AutoShape 44"/>
          <p:cNvSpPr>
            <a:spLocks noChangeArrowheads="1"/>
          </p:cNvSpPr>
          <p:nvPr/>
        </p:nvSpPr>
        <p:spPr bwMode="auto">
          <a:xfrm>
            <a:off x="2892426" y="192722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69" name="Text Box 45"/>
          <p:cNvSpPr txBox="1">
            <a:spLocks noChangeArrowheads="1"/>
          </p:cNvSpPr>
          <p:nvPr/>
        </p:nvSpPr>
        <p:spPr bwMode="auto">
          <a:xfrm>
            <a:off x="3009901" y="1563688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77870" name="Text Box 46"/>
          <p:cNvSpPr txBox="1">
            <a:spLocks noChangeArrowheads="1"/>
          </p:cNvSpPr>
          <p:nvPr/>
        </p:nvSpPr>
        <p:spPr bwMode="auto">
          <a:xfrm>
            <a:off x="5948363" y="491172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1887538" y="30003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4" name="Text Box 50"/>
          <p:cNvSpPr txBox="1">
            <a:spLocks noChangeArrowheads="1"/>
          </p:cNvSpPr>
          <p:nvPr/>
        </p:nvSpPr>
        <p:spPr bwMode="auto">
          <a:xfrm>
            <a:off x="2322513" y="297021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5" name="AutoShape 51"/>
          <p:cNvSpPr>
            <a:spLocks noChangeArrowheads="1"/>
          </p:cNvSpPr>
          <p:nvPr/>
        </p:nvSpPr>
        <p:spPr bwMode="auto">
          <a:xfrm rot="8288420">
            <a:off x="5399088" y="511810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6" name="Text Box 52"/>
          <p:cNvSpPr txBox="1">
            <a:spLocks noChangeArrowheads="1"/>
          </p:cNvSpPr>
          <p:nvPr/>
        </p:nvSpPr>
        <p:spPr bwMode="auto">
          <a:xfrm>
            <a:off x="5656263" y="46228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 rot="13671745">
            <a:off x="5124451" y="511651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8" name="Text Box 54"/>
          <p:cNvSpPr txBox="1">
            <a:spLocks noChangeArrowheads="1"/>
          </p:cNvSpPr>
          <p:nvPr/>
        </p:nvSpPr>
        <p:spPr bwMode="auto">
          <a:xfrm>
            <a:off x="6223001" y="12207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>
                <a:solidFill>
                  <a:srgbClr val="FF0000"/>
                </a:solidFill>
              </a:rPr>
              <a:t>H</a:t>
            </a:r>
            <a:r>
              <a:rPr lang="fi-FI" sz="2400" baseline="30000">
                <a:solidFill>
                  <a:srgbClr val="FF0000"/>
                </a:solidFill>
              </a:rPr>
              <a:t>+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77879" name="Rectangle 55"/>
          <p:cNvSpPr>
            <a:spLocks noChangeArrowheads="1"/>
          </p:cNvSpPr>
          <p:nvPr/>
        </p:nvSpPr>
        <p:spPr bwMode="auto">
          <a:xfrm>
            <a:off x="6337301" y="1577975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6276976" y="1590675"/>
            <a:ext cx="595313" cy="884238"/>
            <a:chOff x="3854" y="506"/>
            <a:chExt cx="375" cy="557"/>
          </a:xfrm>
        </p:grpSpPr>
        <p:sp>
          <p:nvSpPr>
            <p:cNvPr id="77881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3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84" name="Text Box 60"/>
          <p:cNvSpPr txBox="1">
            <a:spLocks noChangeArrowheads="1"/>
          </p:cNvSpPr>
          <p:nvPr/>
        </p:nvSpPr>
        <p:spPr bwMode="auto">
          <a:xfrm>
            <a:off x="7191376" y="1846263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85" name="Text Box 61"/>
          <p:cNvSpPr txBox="1">
            <a:spLocks noChangeArrowheads="1"/>
          </p:cNvSpPr>
          <p:nvPr/>
        </p:nvSpPr>
        <p:spPr bwMode="auto">
          <a:xfrm>
            <a:off x="6670676" y="1876425"/>
            <a:ext cx="569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baseline="30000" smtClean="0">
                <a:solidFill>
                  <a:srgbClr val="33CC33"/>
                </a:solidFill>
              </a:rPr>
              <a:t>2-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77886" name="Text Box 62"/>
          <p:cNvSpPr txBox="1">
            <a:spLocks noChangeArrowheads="1"/>
          </p:cNvSpPr>
          <p:nvPr/>
        </p:nvSpPr>
        <p:spPr bwMode="auto">
          <a:xfrm>
            <a:off x="6407151" y="2187575"/>
            <a:ext cx="75693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b="0"/>
          </a:p>
        </p:txBody>
      </p:sp>
      <p:sp>
        <p:nvSpPr>
          <p:cNvPr id="77887" name="Text Box 63"/>
          <p:cNvSpPr txBox="1">
            <a:spLocks noChangeArrowheads="1"/>
          </p:cNvSpPr>
          <p:nvPr/>
        </p:nvSpPr>
        <p:spPr bwMode="auto">
          <a:xfrm>
            <a:off x="7140576" y="2130425"/>
            <a:ext cx="572593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 baseline="30000"/>
          </a:p>
        </p:txBody>
      </p:sp>
      <p:sp>
        <p:nvSpPr>
          <p:cNvPr id="77888" name="Rectangle 64"/>
          <p:cNvSpPr>
            <a:spLocks noChangeArrowheads="1"/>
          </p:cNvSpPr>
          <p:nvPr/>
        </p:nvSpPr>
        <p:spPr bwMode="auto">
          <a:xfrm>
            <a:off x="5414963" y="1589088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5375276" y="19605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 rot="6374973">
            <a:off x="6521451" y="29511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 rot="15437913">
            <a:off x="1849438" y="290988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 rot="20867057">
            <a:off x="1530351" y="295592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 rot="11672067">
            <a:off x="7026851" y="3039047"/>
            <a:ext cx="648582" cy="8981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6" name="Text Box 72"/>
          <p:cNvSpPr txBox="1">
            <a:spLocks noChangeArrowheads="1"/>
          </p:cNvSpPr>
          <p:nvPr/>
        </p:nvSpPr>
        <p:spPr bwMode="auto">
          <a:xfrm>
            <a:off x="1042988" y="14684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77897" name="Text Box 73"/>
          <p:cNvSpPr txBox="1">
            <a:spLocks noChangeArrowheads="1"/>
          </p:cNvSpPr>
          <p:nvPr/>
        </p:nvSpPr>
        <p:spPr bwMode="auto">
          <a:xfrm>
            <a:off x="3487738" y="1473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77898" name="Text Box 74"/>
          <p:cNvSpPr txBox="1">
            <a:spLocks noChangeArrowheads="1"/>
          </p:cNvSpPr>
          <p:nvPr/>
        </p:nvSpPr>
        <p:spPr bwMode="auto">
          <a:xfrm>
            <a:off x="5889626" y="1449388"/>
            <a:ext cx="5373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P</a:t>
            </a:r>
            <a:r>
              <a:rPr lang="fi-FI" sz="2400" baseline="-25000" smtClean="0"/>
              <a:t>R</a:t>
            </a:r>
            <a:endParaRPr lang="en-US" sz="2400" baseline="-25000"/>
          </a:p>
        </p:txBody>
      </p:sp>
      <p:sp>
        <p:nvSpPr>
          <p:cNvPr id="77899" name="Text Box 75"/>
          <p:cNvSpPr txBox="1">
            <a:spLocks noChangeArrowheads="1"/>
          </p:cNvSpPr>
          <p:nvPr/>
        </p:nvSpPr>
        <p:spPr bwMode="auto">
          <a:xfrm>
            <a:off x="5668963" y="34290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F</a:t>
            </a:r>
            <a:endParaRPr lang="en-US" sz="2400"/>
          </a:p>
        </p:txBody>
      </p:sp>
      <p:sp>
        <p:nvSpPr>
          <p:cNvPr id="77900" name="Text Box 76"/>
          <p:cNvSpPr txBox="1">
            <a:spLocks noChangeArrowheads="1"/>
          </p:cNvSpPr>
          <p:nvPr/>
        </p:nvSpPr>
        <p:spPr bwMode="auto">
          <a:xfrm>
            <a:off x="1336676" y="341312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77901" name="Text Box 77"/>
          <p:cNvSpPr txBox="1">
            <a:spLocks noChangeArrowheads="1"/>
          </p:cNvSpPr>
          <p:nvPr/>
        </p:nvSpPr>
        <p:spPr bwMode="auto">
          <a:xfrm>
            <a:off x="3568701" y="5130800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O</a:t>
            </a:r>
            <a:r>
              <a:rPr lang="fi-FI" sz="2400" baseline="-25000"/>
              <a:t>H</a:t>
            </a:r>
            <a:endParaRPr lang="en-US" sz="2400"/>
          </a:p>
        </p:txBody>
      </p:sp>
      <p:grpSp>
        <p:nvGrpSpPr>
          <p:cNvPr id="99" name="Group 98"/>
          <p:cNvGrpSpPr/>
          <p:nvPr/>
        </p:nvGrpSpPr>
        <p:grpSpPr>
          <a:xfrm>
            <a:off x="1952626" y="4748213"/>
            <a:ext cx="1949450" cy="879475"/>
            <a:chOff x="1825626" y="4621213"/>
            <a:chExt cx="1949450" cy="879475"/>
          </a:xfrm>
        </p:grpSpPr>
        <p:sp>
          <p:nvSpPr>
            <p:cNvPr id="77871" name="Text Box 47"/>
            <p:cNvSpPr txBox="1">
              <a:spLocks noChangeArrowheads="1"/>
            </p:cNvSpPr>
            <p:nvPr/>
          </p:nvSpPr>
          <p:spPr bwMode="auto">
            <a:xfrm>
              <a:off x="2827338" y="5043488"/>
              <a:ext cx="422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e</a:t>
              </a:r>
              <a:r>
                <a:rPr lang="fi-FI" sz="2400" baseline="30000"/>
                <a:t>-</a:t>
              </a:r>
              <a:endParaRPr lang="en-US" b="0"/>
            </a:p>
          </p:txBody>
        </p:sp>
        <p:sp>
          <p:nvSpPr>
            <p:cNvPr id="77872" name="Text Box 48"/>
            <p:cNvSpPr txBox="1">
              <a:spLocks noChangeArrowheads="1"/>
            </p:cNvSpPr>
            <p:nvPr/>
          </p:nvSpPr>
          <p:spPr bwMode="auto">
            <a:xfrm>
              <a:off x="3151188" y="4797425"/>
              <a:ext cx="5238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H</a:t>
              </a:r>
              <a:r>
                <a:rPr lang="fi-FI" sz="2400" baseline="30000"/>
                <a:t>+</a:t>
              </a:r>
              <a:endParaRPr lang="en-US" b="0"/>
            </a:p>
          </p:txBody>
        </p:sp>
        <p:sp>
          <p:nvSpPr>
            <p:cNvPr id="77892" name="AutoShape 68"/>
            <p:cNvSpPr>
              <a:spLocks noChangeArrowheads="1"/>
            </p:cNvSpPr>
            <p:nvPr/>
          </p:nvSpPr>
          <p:spPr bwMode="auto">
            <a:xfrm rot="13682432">
              <a:off x="2674938" y="4945063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93" name="AutoShape 69"/>
            <p:cNvSpPr>
              <a:spLocks noChangeArrowheads="1"/>
            </p:cNvSpPr>
            <p:nvPr/>
          </p:nvSpPr>
          <p:spPr bwMode="auto">
            <a:xfrm rot="19071745">
              <a:off x="2317751" y="4981575"/>
              <a:ext cx="1457325" cy="88900"/>
            </a:xfrm>
            <a:prstGeom prst="leftArrow">
              <a:avLst>
                <a:gd name="adj1" fmla="val 50000"/>
                <a:gd name="adj2" fmla="val 40982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902" name="AutoShape 78"/>
            <p:cNvSpPr>
              <a:spLocks noChangeArrowheads="1"/>
            </p:cNvSpPr>
            <p:nvPr/>
          </p:nvSpPr>
          <p:spPr bwMode="auto">
            <a:xfrm rot="10532680">
              <a:off x="2379663" y="4954588"/>
              <a:ext cx="577850" cy="112713"/>
            </a:xfrm>
            <a:prstGeom prst="rightArrow">
              <a:avLst>
                <a:gd name="adj1" fmla="val 50000"/>
                <a:gd name="adj2" fmla="val 12816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903" name="Text Box 79"/>
            <p:cNvSpPr txBox="1">
              <a:spLocks noChangeArrowheads="1"/>
            </p:cNvSpPr>
            <p:nvPr/>
          </p:nvSpPr>
          <p:spPr bwMode="auto">
            <a:xfrm>
              <a:off x="1825626" y="4862513"/>
              <a:ext cx="6111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H</a:t>
              </a:r>
              <a:r>
                <a:rPr lang="fi-FI" baseline="-25000"/>
                <a:t>2</a:t>
              </a:r>
              <a:r>
                <a:rPr lang="fi-FI">
                  <a:solidFill>
                    <a:srgbClr val="33CC33"/>
                  </a:solidFill>
                </a:rPr>
                <a:t>O</a:t>
              </a:r>
              <a:endParaRPr lang="en-US">
                <a:solidFill>
                  <a:srgbClr val="33CC33"/>
                </a:solidFill>
              </a:endParaRPr>
            </a:p>
          </p:txBody>
        </p:sp>
      </p:grpSp>
      <p:sp>
        <p:nvSpPr>
          <p:cNvPr id="77904" name="Text Box 80"/>
          <p:cNvSpPr txBox="1">
            <a:spLocks noChangeArrowheads="1"/>
          </p:cNvSpPr>
          <p:nvPr/>
        </p:nvSpPr>
        <p:spPr bwMode="auto">
          <a:xfrm>
            <a:off x="1039813" y="26797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 rot="10800000">
            <a:off x="1606551" y="2809875"/>
            <a:ext cx="577850" cy="112713"/>
          </a:xfrm>
          <a:prstGeom prst="rightArrow">
            <a:avLst>
              <a:gd name="adj1" fmla="val 50000"/>
              <a:gd name="adj2" fmla="val 12816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906" name="Text Box 82"/>
          <p:cNvSpPr txBox="1">
            <a:spLocks noChangeArrowheads="1"/>
          </p:cNvSpPr>
          <p:nvPr/>
        </p:nvSpPr>
        <p:spPr bwMode="auto">
          <a:xfrm>
            <a:off x="2960688" y="0"/>
            <a:ext cx="302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CATALYTIC CYCLE</a:t>
            </a:r>
            <a:endParaRPr lang="en-US" sz="2400"/>
          </a:p>
        </p:txBody>
      </p:sp>
      <p:sp>
        <p:nvSpPr>
          <p:cNvPr id="82" name="TextBox 81"/>
          <p:cNvSpPr txBox="1"/>
          <p:nvPr/>
        </p:nvSpPr>
        <p:spPr>
          <a:xfrm>
            <a:off x="2146300" y="24003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597400" y="2413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88200" y="2425700"/>
            <a:ext cx="649537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z="2800" baseline="30000" smtClean="0">
                <a:solidFill>
                  <a:srgbClr val="FF0000"/>
                </a:solidFill>
              </a:rPr>
              <a:t>-</a:t>
            </a:r>
            <a:endParaRPr lang="fi-FI" sz="2800" baseline="3000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81800" y="43688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48837" y="4157990"/>
            <a:ext cx="756938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sz="1600" b="0"/>
          </a:p>
        </p:txBody>
      </p:sp>
      <p:sp>
        <p:nvSpPr>
          <p:cNvPr id="87" name="Rectangle 86"/>
          <p:cNvSpPr/>
          <p:nvPr/>
        </p:nvSpPr>
        <p:spPr>
          <a:xfrm>
            <a:off x="6510427" y="254583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smtClean="0"/>
              <a:t>H</a:t>
            </a:r>
            <a:r>
              <a:rPr lang="fi-FI" sz="2400" baseline="30000" smtClean="0"/>
              <a:t>+</a:t>
            </a:r>
            <a:endParaRPr lang="en-US" sz="2400" b="0"/>
          </a:p>
        </p:txBody>
      </p:sp>
      <p:sp>
        <p:nvSpPr>
          <p:cNvPr id="88" name="Rectangle 87"/>
          <p:cNvSpPr/>
          <p:nvPr/>
        </p:nvSpPr>
        <p:spPr>
          <a:xfrm>
            <a:off x="5824627" y="262203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H</a:t>
            </a:r>
            <a:r>
              <a:rPr lang="fi-FI" sz="2400" baseline="30000" smtClean="0">
                <a:solidFill>
                  <a:srgbClr val="FF0000"/>
                </a:solidFill>
              </a:rPr>
              <a:t>+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615327" y="2959100"/>
            <a:ext cx="527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H</a:t>
            </a:r>
            <a:r>
              <a:rPr lang="fi-FI" sz="2400" baseline="30000" smtClean="0">
                <a:solidFill>
                  <a:srgbClr val="FF0000"/>
                </a:solidFill>
              </a:rPr>
              <a:t>+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536700" y="457200"/>
            <a:ext cx="586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Starting from fully reduced enzyme reacting with O</a:t>
            </a:r>
            <a:r>
              <a:rPr lang="fi-FI" baseline="-25000" smtClean="0"/>
              <a:t>2</a:t>
            </a:r>
            <a:endParaRPr lang="fi-FI" baseline="-25000"/>
          </a:p>
        </p:txBody>
      </p:sp>
      <p:sp>
        <p:nvSpPr>
          <p:cNvPr id="92" name="Rectangle 91"/>
          <p:cNvSpPr/>
          <p:nvPr/>
        </p:nvSpPr>
        <p:spPr>
          <a:xfrm>
            <a:off x="2101857" y="3720813"/>
            <a:ext cx="572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/>
          </a:p>
        </p:txBody>
      </p:sp>
      <p:sp>
        <p:nvSpPr>
          <p:cNvPr id="93" name="AutoShape 71"/>
          <p:cNvSpPr>
            <a:spLocks noChangeArrowheads="1"/>
          </p:cNvSpPr>
          <p:nvPr/>
        </p:nvSpPr>
        <p:spPr bwMode="auto">
          <a:xfrm rot="11672067">
            <a:off x="6214052" y="2950147"/>
            <a:ext cx="648582" cy="8981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95" name="Group 94"/>
          <p:cNvGrpSpPr/>
          <p:nvPr/>
        </p:nvGrpSpPr>
        <p:grpSpPr>
          <a:xfrm>
            <a:off x="6289676" y="3866634"/>
            <a:ext cx="554687" cy="354945"/>
            <a:chOff x="4232276" y="3244334"/>
            <a:chExt cx="554687" cy="354945"/>
          </a:xfrm>
        </p:grpSpPr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4232276" y="3260725"/>
              <a:ext cx="3465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 smtClean="0"/>
                <a:t>=</a:t>
              </a:r>
              <a:r>
                <a:rPr lang="fi-FI" sz="1600" smtClean="0">
                  <a:solidFill>
                    <a:srgbClr val="33CC33"/>
                  </a:solidFill>
                </a:rPr>
                <a:t> </a:t>
              </a:r>
              <a:endParaRPr lang="en-US" b="0">
                <a:solidFill>
                  <a:srgbClr val="33CC33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21771" y="3244334"/>
              <a:ext cx="4651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1600" smtClean="0">
                  <a:solidFill>
                    <a:srgbClr val="33CC33"/>
                  </a:solidFill>
                </a:rPr>
                <a:t>O</a:t>
              </a:r>
              <a:r>
                <a:rPr lang="fi-FI" sz="1600" baseline="30000" smtClean="0">
                  <a:solidFill>
                    <a:srgbClr val="33CC33"/>
                  </a:solidFill>
                </a:rPr>
                <a:t>2-</a:t>
              </a:r>
              <a:endParaRPr lang="fi-FI" sz="1600"/>
            </a:p>
          </p:txBody>
        </p:sp>
      </p:grp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4049713" y="5264150"/>
            <a:ext cx="139065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003676" y="5280025"/>
            <a:ext cx="579438" cy="884238"/>
            <a:chOff x="2085" y="2849"/>
            <a:chExt cx="365" cy="557"/>
          </a:xfrm>
        </p:grpSpPr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>
              <a:off x="2220" y="2849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4" name="Line 30"/>
            <p:cNvSpPr>
              <a:spLocks noChangeShapeType="1"/>
            </p:cNvSpPr>
            <p:nvPr/>
          </p:nvSpPr>
          <p:spPr bwMode="auto">
            <a:xfrm>
              <a:off x="2219" y="3208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5" name="Text Box 31"/>
            <p:cNvSpPr txBox="1">
              <a:spLocks noChangeArrowheads="1"/>
            </p:cNvSpPr>
            <p:nvPr/>
          </p:nvSpPr>
          <p:spPr bwMode="auto">
            <a:xfrm>
              <a:off x="2085" y="3014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4897438" y="55070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91" name="Rectangle 90"/>
          <p:cNvSpPr/>
          <p:nvPr/>
        </p:nvSpPr>
        <p:spPr>
          <a:xfrm>
            <a:off x="4143837" y="5885190"/>
            <a:ext cx="756938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sz="1600" b="0"/>
          </a:p>
        </p:txBody>
      </p:sp>
      <p:sp>
        <p:nvSpPr>
          <p:cNvPr id="96" name="Rectangle 95"/>
          <p:cNvSpPr/>
          <p:nvPr/>
        </p:nvSpPr>
        <p:spPr>
          <a:xfrm>
            <a:off x="4813550" y="610183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540250" y="437463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400557" y="5536913"/>
            <a:ext cx="572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/>
          </a:p>
        </p:txBody>
      </p:sp>
      <p:sp>
        <p:nvSpPr>
          <p:cNvPr id="98" name="Rectangle 97"/>
          <p:cNvSpPr/>
          <p:nvPr/>
        </p:nvSpPr>
        <p:spPr>
          <a:xfrm>
            <a:off x="3661508" y="1110735"/>
            <a:ext cx="1710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>
                <a:solidFill>
                  <a:srgbClr val="FF3300"/>
                </a:solidFill>
              </a:rPr>
              <a:t>Compound A</a:t>
            </a:r>
            <a:r>
              <a:rPr lang="fi-FI" baseline="-25000" smtClean="0">
                <a:solidFill>
                  <a:srgbClr val="FF3300"/>
                </a:solidFill>
              </a:rPr>
              <a:t>1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399379" y="3895504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>
                <a:solidFill>
                  <a:srgbClr val="FF3300"/>
                </a:solidFill>
              </a:rPr>
              <a:t>Compound B</a:t>
            </a: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982" y="1224021"/>
            <a:ext cx="5644861" cy="449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61912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	</a:t>
            </a:r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80975" y="6238875"/>
            <a:ext cx="395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smtClean="0"/>
              <a:t>From G. Efremov, R. Baradaran &amp; L. Sazanov (2010)</a:t>
            </a:r>
          </a:p>
          <a:p>
            <a:r>
              <a:rPr lang="fi-FI" sz="1200" smtClean="0"/>
              <a:t>Nature 465, 441</a:t>
            </a:r>
            <a:endParaRPr lang="fi-FI" sz="1200"/>
          </a:p>
        </p:txBody>
      </p:sp>
      <p:sp>
        <p:nvSpPr>
          <p:cNvPr id="5" name="Rectangle 4"/>
          <p:cNvSpPr/>
          <p:nvPr/>
        </p:nvSpPr>
        <p:spPr bwMode="auto">
          <a:xfrm>
            <a:off x="1571625" y="1276350"/>
            <a:ext cx="542925" cy="733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5500" y="485775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Complex I from </a:t>
            </a:r>
            <a:r>
              <a:rPr lang="fi-FI" i="1" smtClean="0"/>
              <a:t>Thermus thermophilus</a:t>
            </a:r>
            <a:endParaRPr lang="fi-FI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0500" y="0"/>
            <a:ext cx="51435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 u="sng">
                <a:latin typeface="Times New Roman" pitchFamily="18" charset="0"/>
              </a:rPr>
              <a:t>Basic chemistry of dioxygen reduction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                   (at neutral pH)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41425" y="1195388"/>
            <a:ext cx="862013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fi-FI" sz="3200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fi-FI" sz="5400" baseline="30000">
                <a:solidFill>
                  <a:srgbClr val="FF0000"/>
                </a:solidFill>
                <a:latin typeface="Times New Roman" pitchFamily="18" charset="0"/>
              </a:rPr>
              <a:t>..</a:t>
            </a:r>
            <a:endParaRPr lang="en-US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47925" y="387350"/>
            <a:ext cx="9001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fi-FI" sz="3200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fi-FI" sz="5400" baseline="30000">
                <a:solidFill>
                  <a:srgbClr val="FF0000"/>
                </a:solidFill>
                <a:latin typeface="Times New Roman" pitchFamily="18" charset="0"/>
              </a:rPr>
              <a:t>.-</a:t>
            </a:r>
            <a:endParaRPr lang="en-US" sz="54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35363" y="2014538"/>
            <a:ext cx="10826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latin typeface="Times New Roman" pitchFamily="18" charset="0"/>
              </a:rPr>
              <a:t>H</a:t>
            </a:r>
            <a:r>
              <a:rPr lang="fi-FI" sz="3200" baseline="-25000">
                <a:latin typeface="Times New Roman" pitchFamily="18" charset="0"/>
              </a:rPr>
              <a:t>2</a:t>
            </a:r>
            <a:r>
              <a:rPr lang="fi-FI" sz="3200">
                <a:latin typeface="Times New Roman" pitchFamily="18" charset="0"/>
              </a:rPr>
              <a:t>O</a:t>
            </a:r>
            <a:r>
              <a:rPr lang="fi-FI" sz="3200" baseline="-25000">
                <a:latin typeface="Times New Roman" pitchFamily="18" charset="0"/>
              </a:rPr>
              <a:t>2</a:t>
            </a:r>
            <a:endParaRPr lang="en-US" sz="3200">
              <a:latin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02213" y="5105400"/>
            <a:ext cx="9493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latin typeface="Times New Roman" pitchFamily="18" charset="0"/>
              </a:rPr>
              <a:t>H</a:t>
            </a:r>
            <a:r>
              <a:rPr lang="fi-FI" sz="3200" baseline="-25000">
                <a:latin typeface="Times New Roman" pitchFamily="18" charset="0"/>
              </a:rPr>
              <a:t>2</a:t>
            </a:r>
            <a:r>
              <a:rPr lang="fi-FI" sz="3200">
                <a:latin typeface="Times New Roman" pitchFamily="18" charset="0"/>
              </a:rPr>
              <a:t>O</a:t>
            </a:r>
            <a:endParaRPr lang="en-US" sz="5400"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014913" y="3167063"/>
            <a:ext cx="930275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0000"/>
                </a:solidFill>
                <a:latin typeface="Times New Roman" pitchFamily="18" charset="0"/>
              </a:rPr>
              <a:t>OH</a:t>
            </a:r>
            <a:r>
              <a:rPr lang="fi-FI" sz="5400" baseline="3000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246813" y="5126038"/>
            <a:ext cx="9493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latin typeface="Times New Roman" pitchFamily="18" charset="0"/>
              </a:rPr>
              <a:t>H</a:t>
            </a:r>
            <a:r>
              <a:rPr lang="fi-FI" sz="3200" baseline="-25000">
                <a:latin typeface="Times New Roman" pitchFamily="18" charset="0"/>
              </a:rPr>
              <a:t>2</a:t>
            </a:r>
            <a:r>
              <a:rPr lang="fi-FI" sz="3200">
                <a:latin typeface="Times New Roman" pitchFamily="18" charset="0"/>
              </a:rPr>
              <a:t>O</a:t>
            </a:r>
            <a:endParaRPr lang="en-US" sz="5400" baseline="30000">
              <a:latin typeface="Times New Roman" pitchFamily="18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50863" y="1625600"/>
            <a:ext cx="15875" cy="429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0863" y="5921375"/>
            <a:ext cx="7562850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 rot="16200000">
            <a:off x="-303213" y="3433763"/>
            <a:ext cx="1063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energy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246438" y="6400800"/>
            <a:ext cx="2790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number of electrons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757488" y="5703888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062413" y="5675313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5367338" y="5676900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6686550" y="5689600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1449388" y="5672138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257300" y="6046788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576513" y="6062663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884613" y="6032500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205413" y="6018213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3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511925" y="6003925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4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698625" y="942975"/>
            <a:ext cx="855663" cy="639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3076575" y="973138"/>
            <a:ext cx="827088" cy="1087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4557713" y="2613025"/>
            <a:ext cx="666750" cy="855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4557713" y="2613025"/>
            <a:ext cx="725487" cy="2525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>
            <a:off x="5762625" y="3933825"/>
            <a:ext cx="855663" cy="1174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574675" y="1939925"/>
            <a:ext cx="2271713" cy="155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(triplet state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chemically inert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at ambient 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temperature)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248025" y="511175"/>
            <a:ext cx="160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3300"/>
                </a:solidFill>
                <a:latin typeface="Times New Roman" pitchFamily="18" charset="0"/>
              </a:rPr>
              <a:t>superoxide</a:t>
            </a: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4581525" y="2060575"/>
            <a:ext cx="1317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peroxide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5927725" y="3495675"/>
            <a:ext cx="23415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3300"/>
                </a:solidFill>
                <a:latin typeface="Times New Roman" pitchFamily="18" charset="0"/>
              </a:rPr>
              <a:t>hydroxyl radical</a:t>
            </a: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185025" y="5184775"/>
            <a:ext cx="9286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water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5" y="3527427"/>
            <a:ext cx="9120005" cy="288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253" y="-9087"/>
            <a:ext cx="8761706" cy="314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74756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74757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74758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74759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74760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pic>
        <p:nvPicPr>
          <p:cNvPr id="9" name="Picture 8" descr="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7966" y="341385"/>
            <a:ext cx="4297934" cy="616101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95361" y="495300"/>
            <a:ext cx="1982100" cy="2599698"/>
            <a:chOff x="595361" y="495300"/>
            <a:chExt cx="1982100" cy="2599698"/>
          </a:xfrm>
        </p:grpSpPr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481632" y="1375747"/>
              <a:ext cx="583523" cy="297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000" baseline="-25000">
                <a:latin typeface="Comic Sans MS" pitchFamily="66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95361" y="2694888"/>
              <a:ext cx="9534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000" i="1">
                <a:latin typeface="Comic Sans MS" pitchFamily="66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2392730" y="495300"/>
              <a:ext cx="184731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endParaRPr lang="en-US" sz="2400" baseline="30000">
                <a:latin typeface="Times New Roman" pitchFamily="18" charset="0"/>
              </a:endParaRPr>
            </a:p>
          </p:txBody>
        </p:sp>
      </p:grpSp>
      <p:pic>
        <p:nvPicPr>
          <p:cNvPr id="25" name="Picture 7" descr="liisa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09" t="-6972" r="19318" b="1620"/>
          <a:stretch>
            <a:fillRect/>
          </a:stretch>
        </p:blipFill>
        <p:spPr bwMode="auto">
          <a:xfrm>
            <a:off x="222250" y="1714499"/>
            <a:ext cx="3062730" cy="330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643" y="0"/>
            <a:ext cx="79152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980" y="3851275"/>
            <a:ext cx="61722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285" y="1037622"/>
            <a:ext cx="6006969" cy="44125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2314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mtClean="0"/>
              <a:t>After G. Efremov, R. Baradaran &amp; L. Sazanov (2010) Nature 465, 441</a:t>
            </a:r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431321" y="276045"/>
            <a:ext cx="798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A MECHANICAL PISTON MODEL OF PROTON-PUMPING IN COMPLEX I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8545"/>
            <a:ext cx="6719455" cy="671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pic>
        <p:nvPicPr>
          <p:cNvPr id="44036" name="Picture 4" descr="Fig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4288" y="292100"/>
            <a:ext cx="5792787" cy="6202363"/>
          </a:xfrm>
          <a:prstGeom prst="rect">
            <a:avLst/>
          </a:prstGeom>
          <a:noFill/>
        </p:spPr>
      </p:pic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4762500" y="2794000"/>
            <a:ext cx="431800" cy="419100"/>
          </a:xfrm>
          <a:prstGeom prst="ellipse">
            <a:avLst/>
          </a:prstGeom>
          <a:solidFill>
            <a:schemeClr val="accent2">
              <a:alpha val="27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873625" y="2474913"/>
            <a:ext cx="769938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latin typeface="Times New Roman" pitchFamily="18" charset="0"/>
              </a:rPr>
              <a:t>"pump </a:t>
            </a:r>
          </a:p>
          <a:p>
            <a:pPr eaLnBrk="0" hangingPunct="0"/>
            <a:r>
              <a:rPr lang="fi-FI" sz="1400">
                <a:latin typeface="Times New Roman" pitchFamily="18" charset="0"/>
              </a:rPr>
              <a:t>   site"</a:t>
            </a:r>
            <a:endParaRPr lang="en-US" sz="1400">
              <a:latin typeface="Times New Roman" pitchFamily="18" charset="0"/>
            </a:endParaRPr>
          </a:p>
        </p:txBody>
      </p:sp>
      <p:grpSp>
        <p:nvGrpSpPr>
          <p:cNvPr id="44039" name="Group 7"/>
          <p:cNvGrpSpPr>
            <a:grpSpLocks/>
          </p:cNvGrpSpPr>
          <p:nvPr/>
        </p:nvGrpSpPr>
        <p:grpSpPr bwMode="auto">
          <a:xfrm rot="16022953">
            <a:off x="3370263" y="601662"/>
            <a:ext cx="1244600" cy="1203325"/>
            <a:chOff x="1545" y="430"/>
            <a:chExt cx="1006" cy="969"/>
          </a:xfrm>
        </p:grpSpPr>
        <p:sp>
          <p:nvSpPr>
            <p:cNvPr id="44040" name="Oval 8"/>
            <p:cNvSpPr>
              <a:spLocks noChangeArrowheads="1"/>
            </p:cNvSpPr>
            <p:nvPr/>
          </p:nvSpPr>
          <p:spPr bwMode="auto">
            <a:xfrm rot="12002625">
              <a:off x="1545" y="430"/>
              <a:ext cx="1006" cy="969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44041" name="Group 9"/>
            <p:cNvGrpSpPr>
              <a:grpSpLocks/>
            </p:cNvGrpSpPr>
            <p:nvPr/>
          </p:nvGrpSpPr>
          <p:grpSpPr bwMode="auto">
            <a:xfrm rot="-7439475">
              <a:off x="1764" y="814"/>
              <a:ext cx="174" cy="493"/>
              <a:chOff x="-842" y="1326"/>
              <a:chExt cx="174" cy="493"/>
            </a:xfrm>
          </p:grpSpPr>
          <p:sp>
            <p:nvSpPr>
              <p:cNvPr id="44042" name="Rectangle 10"/>
              <p:cNvSpPr>
                <a:spLocks noChangeArrowheads="1"/>
              </p:cNvSpPr>
              <p:nvPr/>
            </p:nvSpPr>
            <p:spPr bwMode="auto">
              <a:xfrm>
                <a:off x="-778" y="1326"/>
                <a:ext cx="56" cy="49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043" name="Oval 11"/>
              <p:cNvSpPr>
                <a:spLocks noChangeArrowheads="1"/>
              </p:cNvSpPr>
              <p:nvPr/>
            </p:nvSpPr>
            <p:spPr bwMode="auto">
              <a:xfrm>
                <a:off x="-842" y="1490"/>
                <a:ext cx="174" cy="16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689225" y="549275"/>
            <a:ext cx="860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cyt. </a:t>
            </a:r>
            <a:r>
              <a:rPr lang="fi-FI" sz="2400" i="1">
                <a:latin typeface="Times New Roman" pitchFamily="18" charset="0"/>
              </a:rPr>
              <a:t>c</a:t>
            </a:r>
            <a:endParaRPr lang="en-US" sz="2400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3306" y="1264848"/>
            <a:ext cx="5179802" cy="52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0109" y="6497782"/>
            <a:ext cx="553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Chance &amp; Williams (1955) J. Biol. Chem. 217, 395</a:t>
            </a:r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569341" y="0"/>
            <a:ext cx="8523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The light absorption properties of most components</a:t>
            </a:r>
          </a:p>
          <a:p>
            <a:r>
              <a:rPr lang="fi-FI" sz="2400" smtClean="0"/>
              <a:t>of the respiratory chain - the basis for all our subsequent</a:t>
            </a:r>
          </a:p>
          <a:p>
            <a:r>
              <a:rPr lang="fi-FI" sz="2400" smtClean="0"/>
              <a:t>knowledge of its structure and function</a:t>
            </a:r>
            <a:endParaRPr lang="fi-FI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pic>
        <p:nvPicPr>
          <p:cNvPr id="46084" name="Picture 4" descr="Fig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1488" y="469900"/>
            <a:ext cx="5792787" cy="6202363"/>
          </a:xfrm>
          <a:prstGeom prst="rect">
            <a:avLst/>
          </a:prstGeom>
          <a:noFill/>
        </p:spPr>
      </p:pic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5283200" y="2882900"/>
            <a:ext cx="431800" cy="419100"/>
          </a:xfrm>
          <a:prstGeom prst="ellipse">
            <a:avLst/>
          </a:prstGeom>
          <a:solidFill>
            <a:schemeClr val="accent2">
              <a:alpha val="27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699125" y="2652713"/>
            <a:ext cx="769938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400">
                <a:latin typeface="Times New Roman" pitchFamily="18" charset="0"/>
              </a:rPr>
              <a:t>"pump </a:t>
            </a:r>
          </a:p>
          <a:p>
            <a:pPr eaLnBrk="0" hangingPunct="0"/>
            <a:r>
              <a:rPr lang="fi-FI" sz="1400">
                <a:latin typeface="Times New Roman" pitchFamily="18" charset="0"/>
              </a:rPr>
              <a:t>   site"</a:t>
            </a:r>
            <a:endParaRPr lang="en-US" sz="1400">
              <a:latin typeface="Times New Roman" pitchFamily="18" charset="0"/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-50800" y="1627188"/>
            <a:ext cx="33337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EXPERIMENT:</a:t>
            </a:r>
          </a:p>
          <a:p>
            <a:endParaRPr lang="fi-FI" sz="2400"/>
          </a:p>
          <a:p>
            <a:r>
              <a:rPr lang="fi-FI"/>
              <a:t>Photoinjection of an electron</a:t>
            </a:r>
          </a:p>
          <a:p>
            <a:r>
              <a:rPr lang="fi-FI"/>
              <a:t>(~20% quantum efficiency)</a:t>
            </a:r>
          </a:p>
          <a:p>
            <a:r>
              <a:rPr lang="fi-FI"/>
              <a:t>into oxidase in the O</a:t>
            </a:r>
            <a:r>
              <a:rPr lang="fi-FI" baseline="-25000"/>
              <a:t>H</a:t>
            </a:r>
            <a:r>
              <a:rPr lang="fi-FI"/>
              <a:t> state</a:t>
            </a:r>
          </a:p>
          <a:p>
            <a:endParaRPr lang="en-US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98425" y="3440113"/>
            <a:ext cx="32321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cs typeface="Arial" pitchFamily="34" charset="0"/>
              </a:rPr>
              <a:t>→ follow the trajectory of</a:t>
            </a:r>
          </a:p>
          <a:p>
            <a:r>
              <a:rPr lang="fi-FI">
                <a:cs typeface="Arial" pitchFamily="34" charset="0"/>
              </a:rPr>
              <a:t>the electron by optical</a:t>
            </a:r>
          </a:p>
          <a:p>
            <a:r>
              <a:rPr lang="fi-FI">
                <a:cs typeface="Arial" pitchFamily="34" charset="0"/>
              </a:rPr>
              <a:t>spectroscopy</a:t>
            </a:r>
          </a:p>
          <a:p>
            <a:endParaRPr lang="fi-FI">
              <a:cs typeface="Arial" pitchFamily="34" charset="0"/>
            </a:endParaRPr>
          </a:p>
          <a:p>
            <a:r>
              <a:rPr lang="en-US">
                <a:cs typeface="Arial" pitchFamily="34" charset="0"/>
              </a:rPr>
              <a:t>→follow the translocation  </a:t>
            </a:r>
          </a:p>
          <a:p>
            <a:r>
              <a:rPr lang="fi-FI">
                <a:cs typeface="Arial" pitchFamily="34" charset="0"/>
              </a:rPr>
              <a:t>of electrical charge by</a:t>
            </a:r>
          </a:p>
          <a:p>
            <a:r>
              <a:rPr lang="fi-FI">
                <a:cs typeface="Arial" pitchFamily="34" charset="0"/>
              </a:rPr>
              <a:t>time-resolved capacitatively</a:t>
            </a:r>
          </a:p>
          <a:p>
            <a:r>
              <a:rPr lang="fi-FI">
                <a:cs typeface="Arial" pitchFamily="34" charset="0"/>
              </a:rPr>
              <a:t>coupled electrometry</a:t>
            </a:r>
          </a:p>
          <a:p>
            <a:endParaRPr lang="fi-FI">
              <a:cs typeface="Arial" pitchFamily="34" charset="0"/>
            </a:endParaRPr>
          </a:p>
          <a:p>
            <a:endParaRPr lang="fi-FI">
              <a:cs typeface="Arial" pitchFamily="34" charset="0"/>
            </a:endParaRPr>
          </a:p>
          <a:p>
            <a:endParaRPr lang="fi-FI">
              <a:cs typeface="Arial" pitchFamily="34" charset="0"/>
            </a:endParaRPr>
          </a:p>
          <a:p>
            <a:endParaRPr lang="en-US">
              <a:cs typeface="Arial" pitchFamily="34" charset="0"/>
            </a:endParaRP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98425" y="5954713"/>
            <a:ext cx="332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accent2"/>
                </a:solidFill>
              </a:rPr>
              <a:t>I. Belevich </a:t>
            </a:r>
            <a:r>
              <a:rPr lang="fi-FI" i="1">
                <a:solidFill>
                  <a:schemeClr val="accent2"/>
                </a:solidFill>
              </a:rPr>
              <a:t>et al</a:t>
            </a:r>
            <a:r>
              <a:rPr lang="fi-FI">
                <a:solidFill>
                  <a:schemeClr val="accent2"/>
                </a:solidFill>
              </a:rPr>
              <a:t>. PNAS (2007)</a:t>
            </a:r>
          </a:p>
          <a:p>
            <a:r>
              <a:rPr lang="fi-FI" u="sng">
                <a:solidFill>
                  <a:schemeClr val="accent2"/>
                </a:solidFill>
              </a:rPr>
              <a:t>104</a:t>
            </a:r>
            <a:r>
              <a:rPr lang="fi-FI">
                <a:solidFill>
                  <a:schemeClr val="accent2"/>
                </a:solidFill>
              </a:rPr>
              <a:t>, 2685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msetu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3" t="2919" r="6332" b="1717"/>
          <a:stretch>
            <a:fillRect/>
          </a:stretch>
        </p:blipFill>
        <p:spPr bwMode="auto">
          <a:xfrm>
            <a:off x="4716463" y="685800"/>
            <a:ext cx="4267200" cy="6172200"/>
          </a:xfrm>
          <a:prstGeom prst="rect">
            <a:avLst/>
          </a:prstGeom>
          <a:noFill/>
        </p:spPr>
      </p:pic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152400" y="1371600"/>
          <a:ext cx="3711575" cy="5486400"/>
        </p:xfrm>
        <a:graphic>
          <a:graphicData uri="http://schemas.openxmlformats.org/presentationml/2006/ole">
            <p:oleObj spid="_x0000_s56323" name="CorelDRAW" r:id="rId5" imgW="6147720" imgH="8692560" progId="CorelDraw.Graphic.10">
              <p:embed/>
            </p:oleObj>
          </a:graphicData>
        </a:graphic>
      </p:graphicFrame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1295400" y="6248400"/>
            <a:ext cx="914400" cy="76200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219700" y="236538"/>
            <a:ext cx="226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electrometric setup</a:t>
            </a:r>
            <a:endParaRPr lang="en-GB" sz="2000">
              <a:latin typeface="Times New Roman" pitchFamily="18" charset="0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381000" y="15240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V="1">
            <a:off x="304800" y="1524000"/>
            <a:ext cx="76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1905000" y="15240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>
            <a:off x="2590800" y="1524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250825" y="981075"/>
            <a:ext cx="262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electrometric circuitry</a:t>
            </a:r>
            <a:endParaRPr lang="en-GB" sz="2000">
              <a:latin typeface="Times New Roman" pitchFamily="18" charset="0"/>
            </a:endParaRP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87313" y="42863"/>
            <a:ext cx="4862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TIME-RESOLVED MEASUREMENT OF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         CHARGE TRANSLOCATION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6948488" y="5084763"/>
            <a:ext cx="46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666699"/>
                </a:solidFill>
                <a:latin typeface="Times New Roman" pitchFamily="18" charset="0"/>
              </a:rPr>
              <a:t>O</a:t>
            </a:r>
            <a:r>
              <a:rPr lang="fi-FI" sz="2000" baseline="-25000">
                <a:solidFill>
                  <a:srgbClr val="666699"/>
                </a:solidFill>
                <a:latin typeface="Times New Roman" pitchFamily="18" charset="0"/>
              </a:rPr>
              <a:t>2</a:t>
            </a:r>
            <a:endParaRPr lang="en-US" sz="2000" baseline="-25000">
              <a:solidFill>
                <a:srgbClr val="666699"/>
              </a:solidFill>
              <a:latin typeface="Times New Roman" pitchFamily="18" charset="0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6084888" y="2300288"/>
            <a:ext cx="3270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000">
                <a:latin typeface="Times New Roman" pitchFamily="18" charset="0"/>
              </a:rPr>
              <a:t>O</a:t>
            </a:r>
            <a:r>
              <a:rPr lang="fi-FI" sz="1000" baseline="-25000">
                <a:latin typeface="Times New Roman" pitchFamily="18" charset="0"/>
              </a:rPr>
              <a:t>2</a:t>
            </a:r>
            <a:endParaRPr lang="en-US" sz="1000" baseline="-25000">
              <a:latin typeface="Times New Roman" pitchFamily="18" charset="0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8021638" y="5373688"/>
            <a:ext cx="1122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solidFill>
                  <a:srgbClr val="FF9900"/>
                </a:solidFill>
                <a:latin typeface="Times New Roman" pitchFamily="18" charset="0"/>
              </a:rPr>
              <a:t>measuring</a:t>
            </a:r>
          </a:p>
          <a:p>
            <a:pPr eaLnBrk="0" hangingPunct="0"/>
            <a:r>
              <a:rPr lang="fi-FI" sz="1600">
                <a:solidFill>
                  <a:srgbClr val="FF9900"/>
                </a:solidFill>
                <a:latin typeface="Times New Roman" pitchFamily="18" charset="0"/>
              </a:rPr>
              <a:t>membrane</a:t>
            </a:r>
            <a:endParaRPr lang="en-US" sz="1600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5992813" y="5775325"/>
            <a:ext cx="14700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solidFill>
                  <a:srgbClr val="FF9900"/>
                </a:solidFill>
                <a:latin typeface="Times New Roman" pitchFamily="18" charset="0"/>
              </a:rPr>
              <a:t>P-lipid vesicles</a:t>
            </a:r>
          </a:p>
          <a:p>
            <a:pPr eaLnBrk="0" hangingPunct="0"/>
            <a:r>
              <a:rPr lang="fi-FI" sz="1600">
                <a:latin typeface="Times New Roman" pitchFamily="18" charset="0"/>
              </a:rPr>
              <a:t>incorporated</a:t>
            </a:r>
          </a:p>
          <a:p>
            <a:pPr eaLnBrk="0" hangingPunct="0"/>
            <a:r>
              <a:rPr lang="fi-FI" sz="1600">
                <a:latin typeface="Times New Roman" pitchFamily="18" charset="0"/>
              </a:rPr>
              <a:t>with </a:t>
            </a:r>
            <a:r>
              <a:rPr lang="fi-FI" sz="1600">
                <a:solidFill>
                  <a:srgbClr val="4D4D4D"/>
                </a:solidFill>
                <a:latin typeface="Times New Roman" pitchFamily="18" charset="0"/>
              </a:rPr>
              <a:t>oxidase</a:t>
            </a:r>
            <a:endParaRPr lang="en-US" sz="1600">
              <a:solidFill>
                <a:srgbClr val="4D4D4D"/>
              </a:solidFill>
              <a:latin typeface="Times New Roman" pitchFamily="18" charset="0"/>
            </a:endParaRP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285750" y="725488"/>
            <a:ext cx="25860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capacitatively coupled</a:t>
            </a: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720" y="1213300"/>
            <a:ext cx="6281462" cy="511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69281" y="6539347"/>
            <a:ext cx="750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From: D.S. Bendall &amp; R. Hill [1968] Ann. Rev. Plant. Physiol. 19, 167</a:t>
            </a:r>
            <a:endParaRPr lang="fi-FI"/>
          </a:p>
        </p:txBody>
      </p:sp>
      <p:sp>
        <p:nvSpPr>
          <p:cNvPr id="7" name="TextBox 6"/>
          <p:cNvSpPr txBox="1"/>
          <p:nvPr/>
        </p:nvSpPr>
        <p:spPr>
          <a:xfrm>
            <a:off x="1648696" y="69270"/>
            <a:ext cx="6064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smtClean="0"/>
              <a:t>Quantum-chemical electron tunneling in biology</a:t>
            </a:r>
          </a:p>
          <a:p>
            <a:r>
              <a:rPr lang="fi-FI" sz="2000" smtClean="0"/>
              <a:t>            </a:t>
            </a:r>
            <a:r>
              <a:rPr lang="fi-FI" sz="1600" smtClean="0"/>
              <a:t>(originally in bacterial photosynthesis)</a:t>
            </a:r>
            <a:endParaRPr lang="fi-FI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msetu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3" t="2919" r="6332" b="7326"/>
          <a:stretch>
            <a:fillRect/>
          </a:stretch>
        </p:blipFill>
        <p:spPr bwMode="auto">
          <a:xfrm>
            <a:off x="1463675" y="2057400"/>
            <a:ext cx="2387600" cy="3429000"/>
          </a:xfrm>
          <a:prstGeom prst="rect">
            <a:avLst/>
          </a:prstGeom>
          <a:noFill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09600" y="2755900"/>
            <a:ext cx="838200" cy="596900"/>
          </a:xfrm>
          <a:prstGeom prst="rect">
            <a:avLst/>
          </a:prstGeom>
          <a:noFill/>
          <a:ln w="9525">
            <a:solidFill>
              <a:srgbClr val="747474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>
                <a:latin typeface="Comic Sans MS" pitchFamily="66" charset="0"/>
              </a:rPr>
              <a:t>RubiPy</a:t>
            </a:r>
          </a:p>
          <a:p>
            <a:pPr>
              <a:lnSpc>
                <a:spcPct val="90000"/>
              </a:lnSpc>
            </a:pPr>
            <a:r>
              <a:rPr lang="en-US" sz="1200">
                <a:latin typeface="Comic Sans MS" pitchFamily="66" charset="0"/>
              </a:rPr>
              <a:t>aniline</a:t>
            </a:r>
          </a:p>
          <a:p>
            <a:pPr>
              <a:lnSpc>
                <a:spcPct val="90000"/>
              </a:lnSpc>
            </a:pPr>
            <a:endParaRPr lang="en-GB" sz="1200" b="0">
              <a:latin typeface="Comic Sans MS" pitchFamily="66" charset="0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1489075" y="3011488"/>
            <a:ext cx="739775" cy="88900"/>
          </a:xfrm>
          <a:prstGeom prst="rightArrow">
            <a:avLst>
              <a:gd name="adj1" fmla="val 50000"/>
              <a:gd name="adj2" fmla="val 172284"/>
            </a:avLst>
          </a:prstGeom>
          <a:solidFill>
            <a:srgbClr val="E97B6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584700" y="190500"/>
            <a:ext cx="4038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/>
            </a:outerShdw>
          </a:effectLst>
        </p:spPr>
        <p:txBody>
          <a:bodyPr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Experimental setup for time-resolved optical spectroscopy</a:t>
            </a:r>
            <a:br>
              <a:rPr lang="en-US" sz="20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en-US" sz="20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2000">
                <a:solidFill>
                  <a:srgbClr val="FF3300"/>
                </a:solidFill>
                <a:latin typeface="Comic Sans MS" pitchFamily="66" charset="0"/>
              </a:rPr>
              <a:t>1 spectrum each microsecond</a:t>
            </a:r>
            <a:endParaRPr lang="en-GB" sz="2000">
              <a:solidFill>
                <a:srgbClr val="FF3300"/>
              </a:solidFill>
              <a:latin typeface="Comic Sans MS" pitchFamily="66" charset="0"/>
            </a:endParaRPr>
          </a:p>
        </p:txBody>
      </p:sp>
      <p:graphicFrame>
        <p:nvGraphicFramePr>
          <p:cNvPr id="48134" name="Object 6"/>
          <p:cNvGraphicFramePr>
            <a:graphicFrameLocks noChangeAspect="1"/>
          </p:cNvGraphicFramePr>
          <p:nvPr>
            <p:ph idx="1"/>
          </p:nvPr>
        </p:nvGraphicFramePr>
        <p:xfrm>
          <a:off x="4343400" y="2370138"/>
          <a:ext cx="4495800" cy="3111500"/>
        </p:xfrm>
        <a:graphic>
          <a:graphicData uri="http://schemas.openxmlformats.org/presentationml/2006/ole">
            <p:oleObj spid="_x0000_s48134" name="CorelDRAW" r:id="rId4" imgW="6800040" imgH="4705920" progId="CorelDraw.Graphic.12">
              <p:embed/>
            </p:oleObj>
          </a:graphicData>
        </a:graphic>
      </p:graphicFrame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04800" y="292100"/>
            <a:ext cx="39878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/>
            </a:outerShdw>
          </a:effectLst>
        </p:spPr>
        <p:txBody>
          <a:bodyPr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Experimental setup for measurement of electric potential generation</a:t>
            </a:r>
            <a:br>
              <a:rPr lang="en-US" sz="20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2000">
                <a:solidFill>
                  <a:srgbClr val="FF3300"/>
                </a:solidFill>
                <a:latin typeface="Comic Sans MS" pitchFamily="66" charset="0"/>
              </a:rPr>
              <a:t>time resolution &lt;1 </a:t>
            </a:r>
            <a:r>
              <a:rPr lang="en-US" sz="2000">
                <a:solidFill>
                  <a:srgbClr val="FF3300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FF3300"/>
                </a:solidFill>
                <a:latin typeface="Comic Sans MS" pitchFamily="66" charset="0"/>
              </a:rPr>
              <a:t>s</a:t>
            </a:r>
            <a:endParaRPr lang="en-GB" sz="200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0" y="796925"/>
          <a:ext cx="3810000" cy="2936875"/>
        </p:xfrm>
        <a:graphic>
          <a:graphicData uri="http://schemas.openxmlformats.org/presentationml/2006/ole">
            <p:oleObj spid="_x0000_s49154" name="CorelDRAW" r:id="rId3" imgW="5355360" imgH="3870360" progId="CorelDraw.Graphic.12">
              <p:embed/>
            </p:oleObj>
          </a:graphicData>
        </a:graphic>
      </p:graphicFrame>
      <p:pic>
        <p:nvPicPr>
          <p:cNvPr id="49155" name="Picture 3" descr="fast_spec_6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9464" b="5373"/>
          <a:stretch>
            <a:fillRect/>
          </a:stretch>
        </p:blipFill>
        <p:spPr>
          <a:xfrm>
            <a:off x="0" y="3606800"/>
            <a:ext cx="9144000" cy="3074988"/>
          </a:xfrm>
          <a:noFill/>
          <a:ln/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219200" y="4038600"/>
            <a:ext cx="419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3657600" y="5791200"/>
            <a:ext cx="1905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>
          <a:xfrm>
            <a:off x="2133600" y="190500"/>
            <a:ext cx="7010400" cy="1143000"/>
          </a:xfrm>
          <a:effectLst>
            <a:outerShdw dist="63500" dir="2212194" algn="ctr" rotWithShape="0">
              <a:srgbClr val="B2B2B2"/>
            </a:outerShdw>
          </a:effectLst>
        </p:spPr>
        <p:txBody>
          <a:bodyPr/>
          <a:lstStyle/>
          <a:p>
            <a:r>
              <a:rPr lang="en-US" sz="3600">
                <a:latin typeface="Comic Sans MS" pitchFamily="66" charset="0"/>
              </a:rPr>
              <a:t>Spectral recording of electron injection kinetics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737225" y="4252913"/>
            <a:ext cx="8001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solidFill>
                  <a:schemeClr val="accent2"/>
                </a:solidFill>
                <a:latin typeface="Times New Roman" pitchFamily="18" charset="0"/>
              </a:rPr>
              <a:t>heme </a:t>
            </a:r>
            <a:r>
              <a:rPr lang="fi-FI" sz="1600" i="1">
                <a:solidFill>
                  <a:schemeClr val="accent2"/>
                </a:solidFill>
                <a:latin typeface="Times New Roman" pitchFamily="18" charset="0"/>
              </a:rPr>
              <a:t>a</a:t>
            </a:r>
            <a:endParaRPr lang="en-US" sz="16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813425" y="5459413"/>
            <a:ext cx="5445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solidFill>
                  <a:srgbClr val="008000"/>
                </a:solidFill>
                <a:latin typeface="Times New Roman" pitchFamily="18" charset="0"/>
              </a:rPr>
              <a:t>Cu</a:t>
            </a:r>
            <a:r>
              <a:rPr lang="fi-FI" sz="1600" baseline="-25000">
                <a:solidFill>
                  <a:srgbClr val="008000"/>
                </a:solidFill>
                <a:latin typeface="Times New Roman" pitchFamily="18" charset="0"/>
              </a:rPr>
              <a:t>A</a:t>
            </a:r>
            <a:endParaRPr lang="en-US" sz="1600" baseline="-25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V="1">
            <a:off x="2273300" y="3162300"/>
            <a:ext cx="889000" cy="29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 rot="-1271950">
            <a:off x="2574925" y="3198813"/>
            <a:ext cx="5699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latin typeface="Times New Roman" pitchFamily="18" charset="0"/>
              </a:rPr>
              <a:t>time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 rot="16200000">
            <a:off x="2625725" y="1979613"/>
            <a:ext cx="1177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latin typeface="Times New Roman" pitchFamily="18" charset="0"/>
              </a:rPr>
              <a:t>absorbance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 rot="291186">
            <a:off x="250825" y="3402013"/>
            <a:ext cx="11668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latin typeface="Times New Roman" pitchFamily="18" charset="0"/>
              </a:rPr>
              <a:t>wavelength</a:t>
            </a:r>
            <a:endParaRPr lang="en-US" sz="16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animBg="1"/>
      <p:bldP spid="491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5050" y="274638"/>
            <a:ext cx="4343400" cy="990600"/>
          </a:xfrm>
          <a:effectLst>
            <a:outerShdw dist="71842" dir="2700000" algn="ctr" rotWithShape="0">
              <a:srgbClr val="B2B2B2"/>
            </a:outerShdw>
          </a:effectLst>
        </p:spPr>
        <p:txBody>
          <a:bodyPr/>
          <a:lstStyle/>
          <a:p>
            <a:r>
              <a:rPr lang="en-US" sz="3600" b="1">
                <a:latin typeface="Comic Sans MS" pitchFamily="66" charset="0"/>
              </a:rPr>
              <a:t>Electron injection kinetics</a:t>
            </a:r>
            <a:endParaRPr lang="ru-RU" sz="3600" b="1" i="1">
              <a:latin typeface="Comic Sans MS" pitchFamily="66" charset="0"/>
            </a:endParaRP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588" t="11539" r="10516" b="3847"/>
          <a:stretch>
            <a:fillRect/>
          </a:stretch>
        </p:blipFill>
        <p:spPr>
          <a:xfrm>
            <a:off x="619125" y="1600200"/>
            <a:ext cx="4033838" cy="2500313"/>
          </a:xfrm>
          <a:noFill/>
          <a:ln/>
        </p:spPr>
      </p:pic>
      <p:pic>
        <p:nvPicPr>
          <p:cNvPr id="50180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10432" t="6219" r="15875" b="65373"/>
          <a:stretch>
            <a:fillRect/>
          </a:stretch>
        </p:blipFill>
        <p:spPr>
          <a:xfrm>
            <a:off x="5495925" y="1487488"/>
            <a:ext cx="2886075" cy="1638300"/>
          </a:xfrm>
          <a:ln/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1457325" y="3429000"/>
            <a:ext cx="39624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057400" y="3124200"/>
            <a:ext cx="3581400" cy="2209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pic>
        <p:nvPicPr>
          <p:cNvPr id="50183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5745" t="5850" r="14967" b="45874"/>
          <a:stretch>
            <a:fillRect/>
          </a:stretch>
        </p:blipFill>
        <p:spPr>
          <a:xfrm>
            <a:off x="5311775" y="1460500"/>
            <a:ext cx="3111500" cy="2787650"/>
          </a:xfrm>
          <a:noFill/>
          <a:ln/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 cstate="print"/>
          <a:srcRect l="6299" t="6841" r="18111" b="3368"/>
          <a:stretch>
            <a:fillRect/>
          </a:stretch>
        </p:blipFill>
        <p:spPr bwMode="auto">
          <a:xfrm>
            <a:off x="5334000" y="1516063"/>
            <a:ext cx="296862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 cstate="print"/>
          <a:srcRect l="12828" t="12094" r="18440" b="9967"/>
          <a:stretch>
            <a:fillRect/>
          </a:stretch>
        </p:blipFill>
        <p:spPr bwMode="auto">
          <a:xfrm>
            <a:off x="935038" y="4144963"/>
            <a:ext cx="362743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pic>
        <p:nvPicPr>
          <p:cNvPr id="40964" name="Picture 4" descr="fig1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8888" y="0"/>
            <a:ext cx="5345112" cy="6705600"/>
          </a:xfrm>
          <a:prstGeom prst="rect">
            <a:avLst/>
          </a:prstGeom>
          <a:noFill/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621665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 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2420938"/>
            <a:ext cx="39052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accent2"/>
                </a:solidFill>
                <a:latin typeface="Times New Roman" pitchFamily="18" charset="0"/>
              </a:rPr>
              <a:t>SCHEMATIC FUNCTIONING</a:t>
            </a:r>
          </a:p>
          <a:p>
            <a:pPr eaLnBrk="0" hangingPunct="0"/>
            <a:r>
              <a:rPr lang="en-US" sz="2000">
                <a:solidFill>
                  <a:schemeClr val="accent2"/>
                </a:solidFill>
                <a:latin typeface="Times New Roman" pitchFamily="18" charset="0"/>
              </a:rPr>
              <a:t>OF CYTOCHROME </a:t>
            </a:r>
            <a:r>
              <a:rPr lang="en-US" sz="2000" i="1">
                <a:solidFill>
                  <a:schemeClr val="accent2"/>
                </a:solidFill>
                <a:latin typeface="Times New Roman" pitchFamily="18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Times New Roman" pitchFamily="18" charset="0"/>
              </a:rPr>
              <a:t> OXIDASE</a:t>
            </a:r>
          </a:p>
          <a:p>
            <a:pPr eaLnBrk="0" hangingPunct="0"/>
            <a:r>
              <a:rPr lang="en-US" sz="2000">
                <a:solidFill>
                  <a:schemeClr val="accent2"/>
                </a:solidFill>
                <a:latin typeface="Times New Roman" pitchFamily="18" charset="0"/>
              </a:rPr>
              <a:t>AS A PROTON PUMP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7493000" y="6451600"/>
            <a:ext cx="1371600" cy="2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4764" y="1579179"/>
            <a:ext cx="3006436" cy="45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92953"/>
            <a:ext cx="9692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/>
              <a:t>Wikström et al. [48-50] have recently shown that the conformational changes </a:t>
            </a:r>
          </a:p>
          <a:p>
            <a:r>
              <a:rPr lang="en-GB" smtClean="0"/>
              <a:t>observed in cytochrome oxidase (as evidenced by the energy-linked spectral shifts </a:t>
            </a:r>
          </a:p>
          <a:p>
            <a:r>
              <a:rPr lang="en-GB" smtClean="0"/>
              <a:t>and change in affinity for cyanide) may be the response of the membraneous </a:t>
            </a:r>
          </a:p>
          <a:p>
            <a:r>
              <a:rPr lang="en-GB" smtClean="0"/>
              <a:t>enzyme  complex toward the establishment of an electrical gradient  across the mitochondrial  membrane. The mechanism of respiratory control at cytochrome c oxidase proposed by Mitchell [55] simply assumes that the electric field across the membrane would interact directly with transmembrane electron transport from cytochrome c to cytochrome aa. Since no energy-linked conformational changes </a:t>
            </a:r>
          </a:p>
          <a:p>
            <a:r>
              <a:rPr lang="en-GB" smtClean="0"/>
              <a:t>of the hemes are expected a priori from such kind of a mechanism we would </a:t>
            </a:r>
          </a:p>
          <a:p>
            <a:r>
              <a:rPr lang="en-GB" smtClean="0"/>
              <a:t>propose as an alternative that the electric field and the pH gradient influence the kinetic and thermodynamic properties of the hemes via a conformational change </a:t>
            </a:r>
          </a:p>
          <a:p>
            <a:r>
              <a:rPr lang="en-GB" smtClean="0"/>
              <a:t>of the complex.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C:\D-levy\Figures\Figure1_scheme_cor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99" y="1149927"/>
            <a:ext cx="8622957" cy="4378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950"/>
            <a:ext cx="9120931" cy="390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mtClean="0"/>
              <a:t>Chance &amp; Williams (1955) J. Biol. Chem. 217, 409</a:t>
            </a:r>
            <a:endParaRPr lang="fi-FI"/>
          </a:p>
        </p:txBody>
      </p:sp>
      <p:sp>
        <p:nvSpPr>
          <p:cNvPr id="6" name="TextBox 5"/>
          <p:cNvSpPr txBox="1"/>
          <p:nvPr/>
        </p:nvSpPr>
        <p:spPr>
          <a:xfrm>
            <a:off x="2242868" y="1500996"/>
            <a:ext cx="4572000" cy="37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THE CLASSICAL "STEADY STATES"  </a:t>
            </a:r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258793" y="483079"/>
            <a:ext cx="8570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smtClean="0"/>
              <a:t>THE DYNAMICS AND CONTROL OF MITOCHONDRIAL RESPIRATION</a:t>
            </a:r>
            <a:endParaRPr lang="fi-FI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93838" y="1755775"/>
            <a:ext cx="676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fi-FI" sz="2800">
                <a:latin typeface="Arial" pitchFamily="34" charset="0"/>
              </a:rPr>
              <a:t>    </a:t>
            </a:r>
            <a:r>
              <a:rPr lang="fi-FI" sz="2800">
                <a:solidFill>
                  <a:schemeClr val="accent2"/>
                </a:solidFill>
                <a:latin typeface="Arial" pitchFamily="34" charset="0"/>
              </a:rPr>
              <a:t> </a:t>
            </a:r>
            <a:endParaRPr lang="en-US" sz="28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84275" y="3679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1" hangingPunct="1"/>
            <a:endParaRPr lang="fi-FI" sz="24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29188" y="148272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>
                <a:latin typeface="Comic Sans MS" pitchFamily="66" charset="0"/>
              </a:rPr>
              <a:t> </a:t>
            </a:r>
            <a:endParaRPr lang="en-GB" sz="2400" b="0">
              <a:latin typeface="Comic Sans MS" pitchFamily="66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91225" y="1681163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0">
                <a:latin typeface="Comic Sans MS" pitchFamily="66" charset="0"/>
              </a:rPr>
              <a:t> </a:t>
            </a:r>
            <a:endParaRPr lang="en-GB" sz="2400" b="0">
              <a:latin typeface="Comic Sans MS" pitchFamily="66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77100" y="2433638"/>
            <a:ext cx="1631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fi-FI" sz="1800">
                <a:solidFill>
                  <a:schemeClr val="accent2"/>
                </a:solidFill>
                <a:latin typeface="Arial" pitchFamily="34" charset="0"/>
              </a:rPr>
              <a:t>SIMPLE </a:t>
            </a:r>
          </a:p>
          <a:p>
            <a:pPr algn="ctr" eaLnBrk="1" hangingPunct="1"/>
            <a:r>
              <a:rPr lang="fi-FI" sz="1800">
                <a:solidFill>
                  <a:schemeClr val="accent2"/>
                </a:solidFill>
                <a:latin typeface="Arial" pitchFamily="34" charset="0"/>
              </a:rPr>
              <a:t>ELECTRICAL</a:t>
            </a:r>
          </a:p>
          <a:p>
            <a:pPr algn="ctr" eaLnBrk="1" hangingPunct="1"/>
            <a:r>
              <a:rPr lang="fi-FI" sz="1800">
                <a:solidFill>
                  <a:schemeClr val="accent2"/>
                </a:solidFill>
                <a:latin typeface="Arial" pitchFamily="34" charset="0"/>
              </a:rPr>
              <a:t>CIRCUIT</a:t>
            </a:r>
            <a:endParaRPr lang="en-US" sz="18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918325" y="5102225"/>
            <a:ext cx="2076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fi-FI" sz="1800">
                <a:latin typeface="Arial" pitchFamily="34" charset="0"/>
              </a:rPr>
              <a:t>     </a:t>
            </a:r>
            <a:r>
              <a:rPr lang="fi-FI" sz="1800">
                <a:solidFill>
                  <a:schemeClr val="accent2"/>
                </a:solidFill>
                <a:latin typeface="Arial" pitchFamily="34" charset="0"/>
              </a:rPr>
              <a:t>BIOLOGICAL</a:t>
            </a:r>
          </a:p>
          <a:p>
            <a:pPr algn="ctr" eaLnBrk="1" hangingPunct="1"/>
            <a:r>
              <a:rPr lang="fi-FI" sz="1800">
                <a:solidFill>
                  <a:schemeClr val="accent2"/>
                </a:solidFill>
                <a:latin typeface="Arial" pitchFamily="34" charset="0"/>
              </a:rPr>
              <a:t>ENERGY</a:t>
            </a:r>
          </a:p>
          <a:p>
            <a:pPr algn="ctr" eaLnBrk="1" hangingPunct="1"/>
            <a:r>
              <a:rPr lang="fi-FI" sz="1800">
                <a:solidFill>
                  <a:schemeClr val="accent2"/>
                </a:solidFill>
                <a:latin typeface="Arial" pitchFamily="34" charset="0"/>
              </a:rPr>
              <a:t> TRANSDUCTION</a:t>
            </a:r>
            <a:endParaRPr lang="en-US" sz="18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4635500" y="2930525"/>
            <a:ext cx="0" cy="327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2130425" y="2508250"/>
            <a:ext cx="0" cy="290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130425" y="3270250"/>
            <a:ext cx="2505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130425" y="2508250"/>
            <a:ext cx="2505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021138" y="2906713"/>
            <a:ext cx="1276350" cy="365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398963" y="2762250"/>
            <a:ext cx="425450" cy="7302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2130425" y="3016250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i-FI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635500" y="2508250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i-FI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206750" y="3143250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2400">
                <a:latin typeface="Arial" pitchFamily="34" charset="0"/>
              </a:rPr>
              <a:t>e</a:t>
            </a:r>
            <a:r>
              <a:rPr lang="fi-FI" sz="2400" baseline="30000">
                <a:latin typeface="Arial" pitchFamily="34" charset="0"/>
              </a:rPr>
              <a:t>-</a:t>
            </a:r>
            <a:endParaRPr lang="en-US" sz="2400" baseline="30000">
              <a:latin typeface="Arial" pitchFamily="34" charset="0"/>
            </a:endParaRPr>
          </a:p>
        </p:txBody>
      </p: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1790700" y="2609850"/>
            <a:ext cx="661988" cy="517525"/>
            <a:chOff x="1770" y="935"/>
            <a:chExt cx="417" cy="326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1770" y="935"/>
              <a:ext cx="417" cy="32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1862" y="960"/>
              <a:ext cx="217" cy="2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820" y="977"/>
              <a:ext cx="300" cy="2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1836738" y="5045075"/>
            <a:ext cx="3506787" cy="1092200"/>
            <a:chOff x="1904" y="2131"/>
            <a:chExt cx="2209" cy="688"/>
          </a:xfrm>
        </p:grpSpPr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2118" y="2131"/>
              <a:ext cx="1995" cy="688"/>
              <a:chOff x="1985" y="871"/>
              <a:chExt cx="1995" cy="688"/>
            </a:xfrm>
          </p:grpSpPr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V="1">
                <a:off x="3563" y="1137"/>
                <a:ext cx="0" cy="20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 flipV="1">
                <a:off x="1985" y="871"/>
                <a:ext cx="0" cy="18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>
                <a:off x="1985" y="1351"/>
                <a:ext cx="1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32" name="Line 26"/>
              <p:cNvSpPr>
                <a:spLocks noChangeShapeType="1"/>
              </p:cNvSpPr>
              <p:nvPr/>
            </p:nvSpPr>
            <p:spPr bwMode="auto">
              <a:xfrm>
                <a:off x="1985" y="871"/>
                <a:ext cx="1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>
                <a:off x="3176" y="1122"/>
                <a:ext cx="804" cy="2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/>
            </p:nvSpPr>
            <p:spPr bwMode="auto">
              <a:xfrm>
                <a:off x="3414" y="1031"/>
                <a:ext cx="268" cy="46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Line 29"/>
              <p:cNvSpPr>
                <a:spLocks noChangeShapeType="1"/>
              </p:cNvSpPr>
              <p:nvPr/>
            </p:nvSpPr>
            <p:spPr bwMode="auto">
              <a:xfrm flipV="1">
                <a:off x="1985" y="1191"/>
                <a:ext cx="0" cy="1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36" name="Line 30"/>
              <p:cNvSpPr>
                <a:spLocks noChangeShapeType="1"/>
              </p:cNvSpPr>
              <p:nvPr/>
            </p:nvSpPr>
            <p:spPr bwMode="auto">
              <a:xfrm>
                <a:off x="3563" y="871"/>
                <a:ext cx="0" cy="1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37" name="Text Box 31"/>
              <p:cNvSpPr txBox="1">
                <a:spLocks noChangeArrowheads="1"/>
              </p:cNvSpPr>
              <p:nvPr/>
            </p:nvSpPr>
            <p:spPr bwMode="auto">
              <a:xfrm>
                <a:off x="2663" y="1271"/>
                <a:ext cx="16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i-FI" sz="2400">
                    <a:latin typeface="Arial" pitchFamily="34" charset="0"/>
                  </a:rPr>
                  <a:t> </a:t>
                </a:r>
                <a:endParaRPr lang="en-US" sz="2400" baseline="30000">
                  <a:latin typeface="Arial" pitchFamily="34" charset="0"/>
                </a:endParaRPr>
              </a:p>
            </p:txBody>
          </p:sp>
        </p:grpSp>
        <p:grpSp>
          <p:nvGrpSpPr>
            <p:cNvPr id="25" name="Group 32"/>
            <p:cNvGrpSpPr>
              <a:grpSpLocks/>
            </p:cNvGrpSpPr>
            <p:nvPr/>
          </p:nvGrpSpPr>
          <p:grpSpPr bwMode="auto">
            <a:xfrm>
              <a:off x="1904" y="2195"/>
              <a:ext cx="417" cy="326"/>
              <a:chOff x="1770" y="935"/>
              <a:chExt cx="417" cy="326"/>
            </a:xfrm>
          </p:grpSpPr>
          <p:sp>
            <p:nvSpPr>
              <p:cNvPr id="26" name="Oval 33"/>
              <p:cNvSpPr>
                <a:spLocks noChangeArrowheads="1"/>
              </p:cNvSpPr>
              <p:nvPr/>
            </p:nvSpPr>
            <p:spPr bwMode="auto">
              <a:xfrm>
                <a:off x="1770" y="935"/>
                <a:ext cx="417" cy="3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 flipH="1">
                <a:off x="1862" y="960"/>
                <a:ext cx="217" cy="2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8" name="Line 35"/>
              <p:cNvSpPr>
                <a:spLocks noChangeShapeType="1"/>
              </p:cNvSpPr>
              <p:nvPr/>
            </p:nvSpPr>
            <p:spPr bwMode="auto">
              <a:xfrm>
                <a:off x="1820" y="977"/>
                <a:ext cx="300" cy="2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38" name="Line 36"/>
          <p:cNvSpPr>
            <a:spLocks noChangeShapeType="1"/>
          </p:cNvSpPr>
          <p:nvPr/>
        </p:nvSpPr>
        <p:spPr bwMode="auto">
          <a:xfrm flipH="1">
            <a:off x="3062288" y="3127375"/>
            <a:ext cx="714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rot="10800000" flipH="1">
            <a:off x="3055938" y="2632075"/>
            <a:ext cx="714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3167063" y="20605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2400">
                <a:latin typeface="Arial" pitchFamily="34" charset="0"/>
              </a:rPr>
              <a:t>e</a:t>
            </a:r>
            <a:r>
              <a:rPr lang="fi-FI" sz="2400" baseline="30000">
                <a:latin typeface="Arial" pitchFamily="34" charset="0"/>
              </a:rPr>
              <a:t>-</a:t>
            </a:r>
            <a:endParaRPr lang="en-US" sz="2400" baseline="30000">
              <a:latin typeface="Arial" pitchFamily="34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rot="10800000" flipH="1">
            <a:off x="3055938" y="5651500"/>
            <a:ext cx="714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3049588" y="5156200"/>
            <a:ext cx="714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3195638" y="57737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H</a:t>
            </a:r>
            <a:r>
              <a:rPr lang="fi-FI" sz="1800" baseline="30000">
                <a:latin typeface="Arial" pitchFamily="34" charset="0"/>
              </a:rPr>
              <a:t>+</a:t>
            </a:r>
            <a:endParaRPr lang="en-US" sz="1800" baseline="30000">
              <a:latin typeface="Arial" pitchFamily="34" charset="0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3178175" y="46370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H</a:t>
            </a:r>
            <a:r>
              <a:rPr lang="fi-FI" sz="1800" baseline="30000">
                <a:latin typeface="Arial" pitchFamily="34" charset="0"/>
              </a:rPr>
              <a:t>+</a:t>
            </a:r>
            <a:endParaRPr lang="en-US" sz="1800" baseline="30000">
              <a:latin typeface="Arial" pitchFamily="34" charset="0"/>
            </a:endParaRP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5024438" y="25273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battery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4878388" y="5111750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respiratory chain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161925" y="2540000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  lamp,</a:t>
            </a:r>
          </a:p>
          <a:p>
            <a:pPr eaLnBrk="1" hangingPunct="1"/>
            <a:r>
              <a:rPr lang="fi-FI" sz="1800">
                <a:latin typeface="Arial" pitchFamily="34" charset="0"/>
              </a:rPr>
              <a:t>motor, etc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138113" y="5243513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ATP synthase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687388" y="374650"/>
            <a:ext cx="82280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fi-FI" sz="2400">
                <a:latin typeface="Arial" pitchFamily="34" charset="0"/>
              </a:rPr>
              <a:t>ANALOGY BETWEEN A SIMPLE ELECTRICAL CIRCUIT</a:t>
            </a:r>
          </a:p>
          <a:p>
            <a:pPr algn="ctr" eaLnBrk="1" hangingPunct="1"/>
            <a:r>
              <a:rPr lang="fi-FI" sz="2400">
                <a:latin typeface="Arial" pitchFamily="34" charset="0"/>
              </a:rPr>
              <a:t>AND PRIMARY BIOLOGICAL ENERGY TRANSDUCTION</a:t>
            </a:r>
            <a:endParaRPr lang="en-US" sz="2400">
              <a:latin typeface="Arial" pitchFamily="34" charset="0"/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849313" y="6318250"/>
            <a:ext cx="761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solidFill>
                  <a:srgbClr val="FF3300"/>
                </a:solidFill>
                <a:latin typeface="Arial" pitchFamily="34" charset="0"/>
              </a:rPr>
              <a:t>THE PHOSPHOLIPID MEMBRANE FUNCTIONS AS THE INSULATOR!</a:t>
            </a:r>
            <a:endParaRPr lang="en-US" sz="18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H="1">
            <a:off x="4121150" y="1960563"/>
            <a:ext cx="238125" cy="5302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2" name="Text Box 50"/>
          <p:cNvSpPr txBox="1">
            <a:spLocks noChangeArrowheads="1"/>
          </p:cNvSpPr>
          <p:nvPr/>
        </p:nvSpPr>
        <p:spPr bwMode="auto">
          <a:xfrm>
            <a:off x="4294188" y="1681163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insulated electron</a:t>
            </a:r>
          </a:p>
          <a:p>
            <a:pPr eaLnBrk="1" hangingPunct="1"/>
            <a:r>
              <a:rPr lang="fi-FI" sz="1800">
                <a:latin typeface="Arial" pitchFamily="34" charset="0"/>
              </a:rPr>
              <a:t>conductors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>
            <a:off x="3968750" y="4511675"/>
            <a:ext cx="238125" cy="5302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4133850" y="4144963"/>
            <a:ext cx="2787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latin typeface="Arial" pitchFamily="34" charset="0"/>
              </a:rPr>
              <a:t>proton conduction by </a:t>
            </a:r>
          </a:p>
          <a:p>
            <a:pPr eaLnBrk="1" hangingPunct="1"/>
            <a:r>
              <a:rPr lang="fi-FI" sz="1800">
                <a:latin typeface="Arial" pitchFamily="34" charset="0"/>
              </a:rPr>
              <a:t>the aqueous phases on </a:t>
            </a:r>
          </a:p>
          <a:p>
            <a:pPr eaLnBrk="1" hangingPunct="1"/>
            <a:r>
              <a:rPr lang="fi-FI" sz="1800">
                <a:latin typeface="Arial" pitchFamily="34" charset="0"/>
              </a:rPr>
              <a:t>each side of membrane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631825" y="177641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solidFill>
                  <a:srgbClr val="FF3300"/>
                </a:solidFill>
                <a:latin typeface="Arial" pitchFamily="34" charset="0"/>
              </a:rPr>
              <a:t>ELECTRICITY!</a:t>
            </a:r>
            <a:endParaRPr lang="en-US" sz="18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695325" y="418941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1800">
                <a:solidFill>
                  <a:srgbClr val="FF3300"/>
                </a:solidFill>
                <a:latin typeface="Arial" pitchFamily="34" charset="0"/>
              </a:rPr>
              <a:t>PROTICITY!</a:t>
            </a:r>
            <a:endParaRPr lang="en-US" sz="18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7286625" y="2278063"/>
            <a:ext cx="1611313" cy="124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6981825" y="4978400"/>
            <a:ext cx="2133600" cy="1074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65540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65541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65542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65543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65544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13666" name="Equation" r:id="rId3" imgW="114120" imgH="215640" progId="Equation.3">
              <p:embed/>
            </p:oleObj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24188" y="4616450"/>
            <a:ext cx="320675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370638" y="1666875"/>
            <a:ext cx="2174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800">
                <a:latin typeface="Arial" pitchFamily="34" charset="0"/>
              </a:rPr>
              <a:t>-</a:t>
            </a:r>
            <a:endParaRPr lang="en-US" sz="800">
              <a:latin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192838" y="873125"/>
            <a:ext cx="4953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800">
                <a:latin typeface="Arial" pitchFamily="34" charset="0"/>
              </a:rPr>
              <a:t>H</a:t>
            </a:r>
            <a:r>
              <a:rPr lang="fi-FI" sz="800" baseline="-25000">
                <a:latin typeface="Arial" pitchFamily="34" charset="0"/>
              </a:rPr>
              <a:t>2</a:t>
            </a:r>
            <a:r>
              <a:rPr lang="fi-FI" sz="800">
                <a:latin typeface="Arial" pitchFamily="34" charset="0"/>
              </a:rPr>
              <a:t>PO</a:t>
            </a:r>
            <a:r>
              <a:rPr lang="fi-FI" sz="800" baseline="-25000">
                <a:latin typeface="Arial" pitchFamily="34" charset="0"/>
              </a:rPr>
              <a:t>4</a:t>
            </a:r>
            <a:r>
              <a:rPr lang="fi-FI" sz="800" baseline="30000">
                <a:latin typeface="Arial" pitchFamily="34" charset="0"/>
              </a:rPr>
              <a:t>-</a:t>
            </a:r>
            <a:endParaRPr lang="en-US" sz="800" baseline="30000">
              <a:latin typeface="Arial" pitchFamily="34" charset="0"/>
            </a:endParaRP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571500" y="309563"/>
            <a:ext cx="7793038" cy="6057900"/>
            <a:chOff x="1800" y="75"/>
            <a:chExt cx="3957" cy="2968"/>
          </a:xfrm>
        </p:grpSpPr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1800" y="75"/>
              <a:ext cx="3957" cy="2968"/>
              <a:chOff x="1800" y="75"/>
              <a:chExt cx="3957" cy="2968"/>
            </a:xfrm>
          </p:grpSpPr>
          <p:grpSp>
            <p:nvGrpSpPr>
              <p:cNvPr id="16" name="Group 15"/>
              <p:cNvGrpSpPr>
                <a:grpSpLocks/>
              </p:cNvGrpSpPr>
              <p:nvPr/>
            </p:nvGrpSpPr>
            <p:grpSpPr bwMode="auto">
              <a:xfrm>
                <a:off x="1800" y="75"/>
                <a:ext cx="3957" cy="2968"/>
                <a:chOff x="1803" y="-17"/>
                <a:chExt cx="3957" cy="2968"/>
              </a:xfrm>
            </p:grpSpPr>
            <p:grpSp>
              <p:nvGrpSpPr>
                <p:cNvPr id="18" name="Group 9"/>
                <p:cNvGrpSpPr>
                  <a:grpSpLocks/>
                </p:cNvGrpSpPr>
                <p:nvPr/>
              </p:nvGrpSpPr>
              <p:grpSpPr bwMode="auto">
                <a:xfrm>
                  <a:off x="1803" y="-17"/>
                  <a:ext cx="3957" cy="2968"/>
                  <a:chOff x="1803" y="75"/>
                  <a:chExt cx="3957" cy="2968"/>
                </a:xfrm>
              </p:grpSpPr>
              <p:grpSp>
                <p:nvGrpSpPr>
                  <p:cNvPr id="23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803" y="75"/>
                    <a:ext cx="3957" cy="2968"/>
                    <a:chOff x="941" y="258"/>
                    <a:chExt cx="3957" cy="2968"/>
                  </a:xfrm>
                </p:grpSpPr>
                <p:grpSp>
                  <p:nvGrpSpPr>
                    <p:cNvPr id="25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41" y="258"/>
                      <a:ext cx="3957" cy="2968"/>
                      <a:chOff x="941" y="258"/>
                      <a:chExt cx="3957" cy="2968"/>
                    </a:xfrm>
                  </p:grpSpPr>
                  <p:pic>
                    <p:nvPicPr>
                      <p:cNvPr id="27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" y="258"/>
                        <a:ext cx="3957" cy="296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28" name="Rectangle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30" y="2409"/>
                        <a:ext cx="177" cy="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fi-FI"/>
                      </a:p>
                    </p:txBody>
                  </p:sp>
                </p:grpSp>
                <p:sp>
                  <p:nvSpPr>
                    <p:cNvPr id="26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05" y="2388"/>
                      <a:ext cx="178" cy="10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eaLnBrk="1" hangingPunct="1"/>
                      <a:r>
                        <a:rPr lang="fi-FI" sz="800">
                          <a:latin typeface="Arial" pitchFamily="34" charset="0"/>
                        </a:rPr>
                        <a:t>4H</a:t>
                      </a:r>
                      <a:r>
                        <a:rPr lang="fi-FI" sz="800" baseline="30000">
                          <a:latin typeface="Arial" pitchFamily="34" charset="0"/>
                        </a:rPr>
                        <a:t>+</a:t>
                      </a:r>
                      <a:endParaRPr lang="en-US" sz="800" baseline="30000">
                        <a:latin typeface="Arial" pitchFamily="34" charset="0"/>
                      </a:endParaRPr>
                    </a:p>
                  </p:txBody>
                </p:sp>
              </p:grpSp>
              <p:sp>
                <p:nvSpPr>
                  <p:cNvPr id="24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03" y="2889"/>
                    <a:ext cx="868" cy="1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fi-FI" sz="1000" b="0">
                        <a:latin typeface="Arial" pitchFamily="34" charset="0"/>
                      </a:rPr>
                      <a:t>Courtesy: Prof. J.E. Walker</a:t>
                    </a:r>
                    <a:endParaRPr lang="en-US" sz="1000" b="0"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1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717" y="504"/>
                  <a:ext cx="154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fi-FI" sz="800">
                      <a:latin typeface="Arial" pitchFamily="34" charset="0"/>
                    </a:rPr>
                    <a:t>4- </a:t>
                  </a:r>
                  <a:endParaRPr lang="en-US" sz="800">
                    <a:latin typeface="Arial" pitchFamily="34" charset="0"/>
                  </a:endParaRPr>
                </a:p>
              </p:txBody>
            </p:sp>
            <p:sp>
              <p:nvSpPr>
                <p:cNvPr id="2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309" y="1072"/>
                  <a:ext cx="133" cy="1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fi-FI" sz="800">
                      <a:latin typeface="Arial" pitchFamily="34" charset="0"/>
                    </a:rPr>
                    <a:t>3</a:t>
                  </a:r>
                  <a:r>
                    <a:rPr lang="fi-FI" sz="800" baseline="30000">
                      <a:latin typeface="Arial" pitchFamily="34" charset="0"/>
                    </a:rPr>
                    <a:t>-</a:t>
                  </a:r>
                  <a:endParaRPr lang="en-US" sz="800" baseline="30000">
                    <a:latin typeface="Arial" pitchFamily="34" charset="0"/>
                  </a:endParaRPr>
                </a:p>
              </p:txBody>
            </p:sp>
            <p:sp>
              <p:nvSpPr>
                <p:cNvPr id="2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107" y="709"/>
                  <a:ext cx="51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fi-FI" sz="1000">
                      <a:latin typeface="Arial" pitchFamily="34" charset="0"/>
                    </a:rPr>
                    <a:t>electroneutral</a:t>
                  </a:r>
                </a:p>
                <a:p>
                  <a:pPr eaLnBrk="1" hangingPunct="1"/>
                  <a:r>
                    <a:rPr lang="fi-FI" sz="1000">
                      <a:latin typeface="Arial" pitchFamily="34" charset="0"/>
                    </a:rPr>
                    <a:t>symporter</a:t>
                  </a:r>
                  <a:endParaRPr lang="en-US" sz="1000">
                    <a:latin typeface="Arial" pitchFamily="34" charset="0"/>
                  </a:endParaRPr>
                </a:p>
              </p:txBody>
            </p:sp>
            <p:sp>
              <p:nvSpPr>
                <p:cNvPr id="22" name="Rectangle 19"/>
                <p:cNvSpPr>
                  <a:spLocks noChangeArrowheads="1"/>
                </p:cNvSpPr>
                <p:nvPr/>
              </p:nvSpPr>
              <p:spPr bwMode="auto">
                <a:xfrm>
                  <a:off x="4581" y="709"/>
                  <a:ext cx="66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fi-FI" sz="1000">
                      <a:latin typeface="Arial" pitchFamily="34" charset="0"/>
                    </a:rPr>
                    <a:t>electrogenic</a:t>
                  </a:r>
                </a:p>
                <a:p>
                  <a:pPr eaLnBrk="1" hangingPunct="1"/>
                  <a:r>
                    <a:rPr lang="fi-FI" sz="1000">
                      <a:latin typeface="Arial" pitchFamily="34" charset="0"/>
                    </a:rPr>
                    <a:t>antiporter</a:t>
                  </a:r>
                  <a:endParaRPr lang="en-US" sz="1000">
                    <a:latin typeface="Arial" pitchFamily="34" charset="0"/>
                  </a:endParaRPr>
                </a:p>
              </p:txBody>
            </p:sp>
          </p:grpSp>
          <p:sp>
            <p:nvSpPr>
              <p:cNvPr id="17" name="Text Box 20"/>
              <p:cNvSpPr txBox="1">
                <a:spLocks noChangeArrowheads="1"/>
              </p:cNvSpPr>
              <p:nvPr/>
            </p:nvSpPr>
            <p:spPr bwMode="auto">
              <a:xfrm>
                <a:off x="3878" y="618"/>
                <a:ext cx="298" cy="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i-FI" sz="1000">
                    <a:latin typeface="Arial" pitchFamily="34" charset="0"/>
                  </a:rPr>
                  <a:t>H</a:t>
                </a:r>
                <a:r>
                  <a:rPr lang="fi-FI" sz="1000" baseline="-25000">
                    <a:latin typeface="Arial" pitchFamily="34" charset="0"/>
                  </a:rPr>
                  <a:t>2</a:t>
                </a:r>
                <a:r>
                  <a:rPr lang="fi-FI" sz="1000">
                    <a:latin typeface="Arial" pitchFamily="34" charset="0"/>
                  </a:rPr>
                  <a:t>PO</a:t>
                </a:r>
                <a:r>
                  <a:rPr lang="fi-FI" sz="1000" baseline="-25000">
                    <a:latin typeface="Arial" pitchFamily="34" charset="0"/>
                  </a:rPr>
                  <a:t>4</a:t>
                </a:r>
                <a:r>
                  <a:rPr lang="fi-FI" sz="1000" baseline="30000">
                    <a:latin typeface="Arial" pitchFamily="34" charset="0"/>
                  </a:rPr>
                  <a:t>-</a:t>
                </a:r>
                <a:endParaRPr lang="en-US" sz="1000" baseline="30000">
                  <a:latin typeface="Arial" pitchFamily="34" charset="0"/>
                </a:endParaRPr>
              </a:p>
            </p:txBody>
          </p:sp>
        </p:grp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4013" y="1102"/>
              <a:ext cx="11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fi-FI" sz="1200">
                  <a:latin typeface="Arial" pitchFamily="34" charset="0"/>
                </a:rPr>
                <a:t>-</a:t>
              </a:r>
              <a:endParaRPr lang="en-US" sz="12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1381126" y="1585913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25563" y="1604963"/>
            <a:ext cx="536575" cy="884238"/>
            <a:chOff x="891" y="1011"/>
            <a:chExt cx="338" cy="557"/>
          </a:xfrm>
        </p:grpSpPr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212976" y="1889126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470026" y="222408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3822701" y="1581150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3981451" y="1597025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3979863" y="2166938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670426" y="1846263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122738" y="1884363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3911601" y="2222500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3733801" y="1846263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5997576" y="3543300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915026" y="3562350"/>
            <a:ext cx="595313" cy="884238"/>
            <a:chOff x="3171" y="2178"/>
            <a:chExt cx="375" cy="557"/>
          </a:xfrm>
        </p:grpSpPr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>
              <a:off x="3307" y="217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>
              <a:off x="3306" y="2537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7" name="Text Box 23"/>
            <p:cNvSpPr txBox="1">
              <a:spLocks noChangeArrowheads="1"/>
            </p:cNvSpPr>
            <p:nvPr/>
          </p:nvSpPr>
          <p:spPr bwMode="auto">
            <a:xfrm>
              <a:off x="3171" y="2339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877051" y="38179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727826" y="40798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4586288" y="57023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4143376" y="5427663"/>
            <a:ext cx="5725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776413" y="3544888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1725613" y="3548063"/>
            <a:ext cx="579438" cy="884238"/>
            <a:chOff x="1063" y="2170"/>
            <a:chExt cx="365" cy="557"/>
          </a:xfrm>
        </p:grpSpPr>
        <p:sp>
          <p:nvSpPr>
            <p:cNvPr id="77862" name="Line 38"/>
            <p:cNvSpPr>
              <a:spLocks noChangeShapeType="1"/>
            </p:cNvSpPr>
            <p:nvPr/>
          </p:nvSpPr>
          <p:spPr bwMode="auto">
            <a:xfrm>
              <a:off x="1199" y="2170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3" name="Line 39"/>
            <p:cNvSpPr>
              <a:spLocks noChangeShapeType="1"/>
            </p:cNvSpPr>
            <p:nvPr/>
          </p:nvSpPr>
          <p:spPr bwMode="auto">
            <a:xfrm>
              <a:off x="1198" y="2529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4" name="Text Box 40"/>
            <p:cNvSpPr txBox="1">
              <a:spLocks noChangeArrowheads="1"/>
            </p:cNvSpPr>
            <p:nvPr/>
          </p:nvSpPr>
          <p:spPr bwMode="auto">
            <a:xfrm>
              <a:off x="1063" y="2331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65" name="Text Box 41"/>
          <p:cNvSpPr txBox="1">
            <a:spLocks noChangeArrowheads="1"/>
          </p:cNvSpPr>
          <p:nvPr/>
        </p:nvSpPr>
        <p:spPr bwMode="auto">
          <a:xfrm>
            <a:off x="2601913" y="3784600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66" name="Text Box 42"/>
          <p:cNvSpPr txBox="1">
            <a:spLocks noChangeArrowheads="1"/>
          </p:cNvSpPr>
          <p:nvPr/>
        </p:nvSpPr>
        <p:spPr bwMode="auto">
          <a:xfrm>
            <a:off x="1878013" y="418623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68" name="AutoShape 44"/>
          <p:cNvSpPr>
            <a:spLocks noChangeArrowheads="1"/>
          </p:cNvSpPr>
          <p:nvPr/>
        </p:nvSpPr>
        <p:spPr bwMode="auto">
          <a:xfrm>
            <a:off x="2892426" y="192722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69" name="Text Box 45"/>
          <p:cNvSpPr txBox="1">
            <a:spLocks noChangeArrowheads="1"/>
          </p:cNvSpPr>
          <p:nvPr/>
        </p:nvSpPr>
        <p:spPr bwMode="auto">
          <a:xfrm>
            <a:off x="3009901" y="1563688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77870" name="Text Box 46"/>
          <p:cNvSpPr txBox="1">
            <a:spLocks noChangeArrowheads="1"/>
          </p:cNvSpPr>
          <p:nvPr/>
        </p:nvSpPr>
        <p:spPr bwMode="auto">
          <a:xfrm>
            <a:off x="5948363" y="491172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1887538" y="30003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4" name="Text Box 50"/>
          <p:cNvSpPr txBox="1">
            <a:spLocks noChangeArrowheads="1"/>
          </p:cNvSpPr>
          <p:nvPr/>
        </p:nvSpPr>
        <p:spPr bwMode="auto">
          <a:xfrm>
            <a:off x="2322513" y="297021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5" name="AutoShape 51"/>
          <p:cNvSpPr>
            <a:spLocks noChangeArrowheads="1"/>
          </p:cNvSpPr>
          <p:nvPr/>
        </p:nvSpPr>
        <p:spPr bwMode="auto">
          <a:xfrm rot="8288420">
            <a:off x="5399088" y="511810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6" name="Text Box 52"/>
          <p:cNvSpPr txBox="1">
            <a:spLocks noChangeArrowheads="1"/>
          </p:cNvSpPr>
          <p:nvPr/>
        </p:nvSpPr>
        <p:spPr bwMode="auto">
          <a:xfrm>
            <a:off x="5656263" y="46228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 rot="13671745">
            <a:off x="5124451" y="511651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8" name="Text Box 54"/>
          <p:cNvSpPr txBox="1">
            <a:spLocks noChangeArrowheads="1"/>
          </p:cNvSpPr>
          <p:nvPr/>
        </p:nvSpPr>
        <p:spPr bwMode="auto">
          <a:xfrm>
            <a:off x="6223001" y="12207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>
                <a:solidFill>
                  <a:srgbClr val="FF0000"/>
                </a:solidFill>
              </a:rPr>
              <a:t>H</a:t>
            </a:r>
            <a:r>
              <a:rPr lang="fi-FI" sz="2400" baseline="30000">
                <a:solidFill>
                  <a:srgbClr val="FF0000"/>
                </a:solidFill>
              </a:rPr>
              <a:t>+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77879" name="Rectangle 55"/>
          <p:cNvSpPr>
            <a:spLocks noChangeArrowheads="1"/>
          </p:cNvSpPr>
          <p:nvPr/>
        </p:nvSpPr>
        <p:spPr bwMode="auto">
          <a:xfrm>
            <a:off x="6337301" y="1577975"/>
            <a:ext cx="1390650" cy="914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6276976" y="1590675"/>
            <a:ext cx="595313" cy="884238"/>
            <a:chOff x="3854" y="506"/>
            <a:chExt cx="375" cy="557"/>
          </a:xfrm>
        </p:grpSpPr>
        <p:sp>
          <p:nvSpPr>
            <p:cNvPr id="77881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3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84" name="Text Box 60"/>
          <p:cNvSpPr txBox="1">
            <a:spLocks noChangeArrowheads="1"/>
          </p:cNvSpPr>
          <p:nvPr/>
        </p:nvSpPr>
        <p:spPr bwMode="auto">
          <a:xfrm>
            <a:off x="7191376" y="1846263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85" name="Text Box 61"/>
          <p:cNvSpPr txBox="1">
            <a:spLocks noChangeArrowheads="1"/>
          </p:cNvSpPr>
          <p:nvPr/>
        </p:nvSpPr>
        <p:spPr bwMode="auto">
          <a:xfrm>
            <a:off x="6670676" y="1876425"/>
            <a:ext cx="5693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baseline="30000" smtClean="0">
                <a:solidFill>
                  <a:srgbClr val="33CC33"/>
                </a:solidFill>
              </a:rPr>
              <a:t>2-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77886" name="Text Box 62"/>
          <p:cNvSpPr txBox="1">
            <a:spLocks noChangeArrowheads="1"/>
          </p:cNvSpPr>
          <p:nvPr/>
        </p:nvSpPr>
        <p:spPr bwMode="auto">
          <a:xfrm>
            <a:off x="6407151" y="2187575"/>
            <a:ext cx="756938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b="0"/>
          </a:p>
        </p:txBody>
      </p:sp>
      <p:sp>
        <p:nvSpPr>
          <p:cNvPr id="77887" name="Text Box 63"/>
          <p:cNvSpPr txBox="1">
            <a:spLocks noChangeArrowheads="1"/>
          </p:cNvSpPr>
          <p:nvPr/>
        </p:nvSpPr>
        <p:spPr bwMode="auto">
          <a:xfrm>
            <a:off x="7140576" y="2130425"/>
            <a:ext cx="572593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 baseline="30000"/>
          </a:p>
        </p:txBody>
      </p:sp>
      <p:sp>
        <p:nvSpPr>
          <p:cNvPr id="77888" name="Rectangle 64"/>
          <p:cNvSpPr>
            <a:spLocks noChangeArrowheads="1"/>
          </p:cNvSpPr>
          <p:nvPr/>
        </p:nvSpPr>
        <p:spPr bwMode="auto">
          <a:xfrm>
            <a:off x="5414963" y="1589088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5375276" y="19605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 rot="6374973">
            <a:off x="6521451" y="29511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 rot="15437913">
            <a:off x="1849438" y="290988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 rot="20867057">
            <a:off x="1530351" y="295592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 rot="11672067">
            <a:off x="7026851" y="3039047"/>
            <a:ext cx="648582" cy="8981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6" name="Text Box 72"/>
          <p:cNvSpPr txBox="1">
            <a:spLocks noChangeArrowheads="1"/>
          </p:cNvSpPr>
          <p:nvPr/>
        </p:nvSpPr>
        <p:spPr bwMode="auto">
          <a:xfrm>
            <a:off x="1042988" y="14684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77897" name="Text Box 73"/>
          <p:cNvSpPr txBox="1">
            <a:spLocks noChangeArrowheads="1"/>
          </p:cNvSpPr>
          <p:nvPr/>
        </p:nvSpPr>
        <p:spPr bwMode="auto">
          <a:xfrm>
            <a:off x="3487738" y="1473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77898" name="Text Box 74"/>
          <p:cNvSpPr txBox="1">
            <a:spLocks noChangeArrowheads="1"/>
          </p:cNvSpPr>
          <p:nvPr/>
        </p:nvSpPr>
        <p:spPr bwMode="auto">
          <a:xfrm>
            <a:off x="5889626" y="1449388"/>
            <a:ext cx="5373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P</a:t>
            </a:r>
            <a:r>
              <a:rPr lang="fi-FI" sz="2400" baseline="-25000" smtClean="0"/>
              <a:t>R</a:t>
            </a:r>
            <a:endParaRPr lang="en-US" sz="2400" baseline="-25000"/>
          </a:p>
        </p:txBody>
      </p:sp>
      <p:sp>
        <p:nvSpPr>
          <p:cNvPr id="77899" name="Text Box 75"/>
          <p:cNvSpPr txBox="1">
            <a:spLocks noChangeArrowheads="1"/>
          </p:cNvSpPr>
          <p:nvPr/>
        </p:nvSpPr>
        <p:spPr bwMode="auto">
          <a:xfrm>
            <a:off x="5668963" y="34290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F</a:t>
            </a:r>
            <a:endParaRPr lang="en-US" sz="2400"/>
          </a:p>
        </p:txBody>
      </p:sp>
      <p:sp>
        <p:nvSpPr>
          <p:cNvPr id="77900" name="Text Box 76"/>
          <p:cNvSpPr txBox="1">
            <a:spLocks noChangeArrowheads="1"/>
          </p:cNvSpPr>
          <p:nvPr/>
        </p:nvSpPr>
        <p:spPr bwMode="auto">
          <a:xfrm>
            <a:off x="1336676" y="341312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77901" name="Text Box 77"/>
          <p:cNvSpPr txBox="1">
            <a:spLocks noChangeArrowheads="1"/>
          </p:cNvSpPr>
          <p:nvPr/>
        </p:nvSpPr>
        <p:spPr bwMode="auto">
          <a:xfrm>
            <a:off x="3568701" y="5130800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O</a:t>
            </a:r>
            <a:r>
              <a:rPr lang="fi-FI" sz="2400" baseline="-25000"/>
              <a:t>H</a:t>
            </a:r>
            <a:endParaRPr lang="en-US" sz="2400"/>
          </a:p>
        </p:txBody>
      </p:sp>
      <p:grpSp>
        <p:nvGrpSpPr>
          <p:cNvPr id="6" name="Group 98"/>
          <p:cNvGrpSpPr/>
          <p:nvPr/>
        </p:nvGrpSpPr>
        <p:grpSpPr>
          <a:xfrm>
            <a:off x="1952626" y="4748213"/>
            <a:ext cx="1949450" cy="879475"/>
            <a:chOff x="1825626" y="4621213"/>
            <a:chExt cx="1949450" cy="879475"/>
          </a:xfrm>
        </p:grpSpPr>
        <p:sp>
          <p:nvSpPr>
            <p:cNvPr id="77871" name="Text Box 47"/>
            <p:cNvSpPr txBox="1">
              <a:spLocks noChangeArrowheads="1"/>
            </p:cNvSpPr>
            <p:nvPr/>
          </p:nvSpPr>
          <p:spPr bwMode="auto">
            <a:xfrm>
              <a:off x="2827338" y="5043488"/>
              <a:ext cx="422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e</a:t>
              </a:r>
              <a:r>
                <a:rPr lang="fi-FI" sz="2400" baseline="30000"/>
                <a:t>-</a:t>
              </a:r>
              <a:endParaRPr lang="en-US" b="0"/>
            </a:p>
          </p:txBody>
        </p:sp>
        <p:sp>
          <p:nvSpPr>
            <p:cNvPr id="77872" name="Text Box 48"/>
            <p:cNvSpPr txBox="1">
              <a:spLocks noChangeArrowheads="1"/>
            </p:cNvSpPr>
            <p:nvPr/>
          </p:nvSpPr>
          <p:spPr bwMode="auto">
            <a:xfrm>
              <a:off x="3151188" y="4797425"/>
              <a:ext cx="5238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H</a:t>
              </a:r>
              <a:r>
                <a:rPr lang="fi-FI" sz="2400" baseline="30000"/>
                <a:t>+</a:t>
              </a:r>
              <a:endParaRPr lang="en-US" b="0"/>
            </a:p>
          </p:txBody>
        </p:sp>
        <p:sp>
          <p:nvSpPr>
            <p:cNvPr id="77892" name="AutoShape 68"/>
            <p:cNvSpPr>
              <a:spLocks noChangeArrowheads="1"/>
            </p:cNvSpPr>
            <p:nvPr/>
          </p:nvSpPr>
          <p:spPr bwMode="auto">
            <a:xfrm rot="13682432">
              <a:off x="2674938" y="4945063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93" name="AutoShape 69"/>
            <p:cNvSpPr>
              <a:spLocks noChangeArrowheads="1"/>
            </p:cNvSpPr>
            <p:nvPr/>
          </p:nvSpPr>
          <p:spPr bwMode="auto">
            <a:xfrm rot="19071745">
              <a:off x="2317751" y="4981575"/>
              <a:ext cx="1457325" cy="88900"/>
            </a:xfrm>
            <a:prstGeom prst="leftArrow">
              <a:avLst>
                <a:gd name="adj1" fmla="val 50000"/>
                <a:gd name="adj2" fmla="val 40982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902" name="AutoShape 78"/>
            <p:cNvSpPr>
              <a:spLocks noChangeArrowheads="1"/>
            </p:cNvSpPr>
            <p:nvPr/>
          </p:nvSpPr>
          <p:spPr bwMode="auto">
            <a:xfrm rot="10532680">
              <a:off x="2379663" y="4954588"/>
              <a:ext cx="577850" cy="112713"/>
            </a:xfrm>
            <a:prstGeom prst="rightArrow">
              <a:avLst>
                <a:gd name="adj1" fmla="val 50000"/>
                <a:gd name="adj2" fmla="val 12816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903" name="Text Box 79"/>
            <p:cNvSpPr txBox="1">
              <a:spLocks noChangeArrowheads="1"/>
            </p:cNvSpPr>
            <p:nvPr/>
          </p:nvSpPr>
          <p:spPr bwMode="auto">
            <a:xfrm>
              <a:off x="1825626" y="4862513"/>
              <a:ext cx="6111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H</a:t>
              </a:r>
              <a:r>
                <a:rPr lang="fi-FI" baseline="-25000"/>
                <a:t>2</a:t>
              </a:r>
              <a:r>
                <a:rPr lang="fi-FI">
                  <a:solidFill>
                    <a:srgbClr val="33CC33"/>
                  </a:solidFill>
                </a:rPr>
                <a:t>O</a:t>
              </a:r>
              <a:endParaRPr lang="en-US">
                <a:solidFill>
                  <a:srgbClr val="33CC33"/>
                </a:solidFill>
              </a:endParaRPr>
            </a:p>
          </p:txBody>
        </p:sp>
      </p:grpSp>
      <p:sp>
        <p:nvSpPr>
          <p:cNvPr id="77904" name="Text Box 80"/>
          <p:cNvSpPr txBox="1">
            <a:spLocks noChangeArrowheads="1"/>
          </p:cNvSpPr>
          <p:nvPr/>
        </p:nvSpPr>
        <p:spPr bwMode="auto">
          <a:xfrm>
            <a:off x="1039813" y="26797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 rot="10800000">
            <a:off x="1606551" y="2809875"/>
            <a:ext cx="577850" cy="112713"/>
          </a:xfrm>
          <a:prstGeom prst="rightArrow">
            <a:avLst>
              <a:gd name="adj1" fmla="val 50000"/>
              <a:gd name="adj2" fmla="val 12816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906" name="Text Box 82"/>
          <p:cNvSpPr txBox="1">
            <a:spLocks noChangeArrowheads="1"/>
          </p:cNvSpPr>
          <p:nvPr/>
        </p:nvSpPr>
        <p:spPr bwMode="auto">
          <a:xfrm>
            <a:off x="2960688" y="0"/>
            <a:ext cx="302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CATALYTIC CYCLE</a:t>
            </a:r>
            <a:endParaRPr lang="en-US" sz="2400"/>
          </a:p>
        </p:txBody>
      </p:sp>
      <p:sp>
        <p:nvSpPr>
          <p:cNvPr id="82" name="TextBox 81"/>
          <p:cNvSpPr txBox="1"/>
          <p:nvPr/>
        </p:nvSpPr>
        <p:spPr>
          <a:xfrm>
            <a:off x="2146300" y="24003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597400" y="2413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188200" y="2425700"/>
            <a:ext cx="649537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z="2800" baseline="30000" smtClean="0">
                <a:solidFill>
                  <a:srgbClr val="FF0000"/>
                </a:solidFill>
              </a:rPr>
              <a:t>-</a:t>
            </a:r>
            <a:endParaRPr lang="fi-FI" sz="2800" baseline="3000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81800" y="43688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48837" y="4157990"/>
            <a:ext cx="756938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sz="1600" b="0"/>
          </a:p>
        </p:txBody>
      </p:sp>
      <p:sp>
        <p:nvSpPr>
          <p:cNvPr id="87" name="Rectangle 86"/>
          <p:cNvSpPr/>
          <p:nvPr/>
        </p:nvSpPr>
        <p:spPr>
          <a:xfrm>
            <a:off x="6510427" y="254583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smtClean="0"/>
              <a:t>H</a:t>
            </a:r>
            <a:r>
              <a:rPr lang="fi-FI" sz="2400" baseline="30000" smtClean="0"/>
              <a:t>+</a:t>
            </a:r>
            <a:endParaRPr lang="en-US" sz="2400" b="0"/>
          </a:p>
        </p:txBody>
      </p:sp>
      <p:sp>
        <p:nvSpPr>
          <p:cNvPr id="88" name="Rectangle 87"/>
          <p:cNvSpPr/>
          <p:nvPr/>
        </p:nvSpPr>
        <p:spPr>
          <a:xfrm>
            <a:off x="5824627" y="262203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H</a:t>
            </a:r>
            <a:r>
              <a:rPr lang="fi-FI" sz="2400" baseline="30000" smtClean="0">
                <a:solidFill>
                  <a:srgbClr val="FF0000"/>
                </a:solidFill>
              </a:rPr>
              <a:t>+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615327" y="2959100"/>
            <a:ext cx="527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smtClean="0">
                <a:solidFill>
                  <a:srgbClr val="FF0000"/>
                </a:solidFill>
              </a:rPr>
              <a:t>H</a:t>
            </a:r>
            <a:r>
              <a:rPr lang="fi-FI" sz="2400" baseline="30000" smtClean="0">
                <a:solidFill>
                  <a:srgbClr val="FF0000"/>
                </a:solidFill>
              </a:rPr>
              <a:t>+</a:t>
            </a:r>
            <a:endParaRPr lang="en-US" sz="2400" b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536700" y="457200"/>
            <a:ext cx="586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Starting from fully reduced enzyme reacting with O</a:t>
            </a:r>
            <a:r>
              <a:rPr lang="fi-FI" baseline="-25000" smtClean="0"/>
              <a:t>2</a:t>
            </a:r>
            <a:endParaRPr lang="fi-FI" baseline="-25000"/>
          </a:p>
        </p:txBody>
      </p:sp>
      <p:sp>
        <p:nvSpPr>
          <p:cNvPr id="92" name="Rectangle 91"/>
          <p:cNvSpPr/>
          <p:nvPr/>
        </p:nvSpPr>
        <p:spPr>
          <a:xfrm>
            <a:off x="2101857" y="3720813"/>
            <a:ext cx="572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/>
          </a:p>
        </p:txBody>
      </p:sp>
      <p:sp>
        <p:nvSpPr>
          <p:cNvPr id="93" name="AutoShape 71"/>
          <p:cNvSpPr>
            <a:spLocks noChangeArrowheads="1"/>
          </p:cNvSpPr>
          <p:nvPr/>
        </p:nvSpPr>
        <p:spPr bwMode="auto">
          <a:xfrm rot="11672067">
            <a:off x="6214052" y="2950147"/>
            <a:ext cx="648582" cy="8981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" name="Group 94"/>
          <p:cNvGrpSpPr/>
          <p:nvPr/>
        </p:nvGrpSpPr>
        <p:grpSpPr>
          <a:xfrm>
            <a:off x="6289676" y="3866634"/>
            <a:ext cx="554687" cy="354945"/>
            <a:chOff x="4232276" y="3244334"/>
            <a:chExt cx="554687" cy="354945"/>
          </a:xfrm>
        </p:grpSpPr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4232276" y="3260725"/>
              <a:ext cx="34657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 smtClean="0"/>
                <a:t>=</a:t>
              </a:r>
              <a:r>
                <a:rPr lang="fi-FI" sz="1600" smtClean="0">
                  <a:solidFill>
                    <a:srgbClr val="33CC33"/>
                  </a:solidFill>
                </a:rPr>
                <a:t> </a:t>
              </a:r>
              <a:endParaRPr lang="en-US" b="0">
                <a:solidFill>
                  <a:srgbClr val="33CC33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21771" y="3244334"/>
              <a:ext cx="4651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1600" smtClean="0">
                  <a:solidFill>
                    <a:srgbClr val="33CC33"/>
                  </a:solidFill>
                </a:rPr>
                <a:t>O</a:t>
              </a:r>
              <a:r>
                <a:rPr lang="fi-FI" sz="1600" baseline="30000" smtClean="0">
                  <a:solidFill>
                    <a:srgbClr val="33CC33"/>
                  </a:solidFill>
                </a:rPr>
                <a:t>2-</a:t>
              </a:r>
              <a:endParaRPr lang="fi-FI" sz="1600"/>
            </a:p>
          </p:txBody>
        </p:sp>
      </p:grp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4049713" y="5264150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4003676" y="5280025"/>
            <a:ext cx="579438" cy="884238"/>
            <a:chOff x="2085" y="2849"/>
            <a:chExt cx="365" cy="557"/>
          </a:xfrm>
        </p:grpSpPr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>
              <a:off x="2220" y="2849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4" name="Line 30"/>
            <p:cNvSpPr>
              <a:spLocks noChangeShapeType="1"/>
            </p:cNvSpPr>
            <p:nvPr/>
          </p:nvSpPr>
          <p:spPr bwMode="auto">
            <a:xfrm>
              <a:off x="2219" y="3208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5" name="Text Box 31"/>
            <p:cNvSpPr txBox="1">
              <a:spLocks noChangeArrowheads="1"/>
            </p:cNvSpPr>
            <p:nvPr/>
          </p:nvSpPr>
          <p:spPr bwMode="auto">
            <a:xfrm>
              <a:off x="2085" y="3014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4897438" y="55070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91" name="Rectangle 90"/>
          <p:cNvSpPr/>
          <p:nvPr/>
        </p:nvSpPr>
        <p:spPr>
          <a:xfrm>
            <a:off x="4143837" y="5885190"/>
            <a:ext cx="756938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800" baseline="30000" smtClean="0"/>
              <a:t>-</a:t>
            </a:r>
            <a:r>
              <a:rPr lang="fi-FI" sz="1600" smtClean="0"/>
              <a:t>O-tyr</a:t>
            </a:r>
            <a:endParaRPr lang="en-US" sz="1600" b="0"/>
          </a:p>
        </p:txBody>
      </p:sp>
      <p:sp>
        <p:nvSpPr>
          <p:cNvPr id="96" name="Rectangle 95"/>
          <p:cNvSpPr/>
          <p:nvPr/>
        </p:nvSpPr>
        <p:spPr>
          <a:xfrm>
            <a:off x="4813550" y="610183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540250" y="437463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mtClean="0"/>
              <a:t>Glu</a:t>
            </a:r>
            <a:r>
              <a:rPr lang="fi-FI" smtClean="0">
                <a:solidFill>
                  <a:srgbClr val="FF0000"/>
                </a:solidFill>
              </a:rPr>
              <a:t>H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400557" y="5536913"/>
            <a:ext cx="572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r>
              <a:rPr lang="fi-FI" sz="2800" baseline="30000" smtClean="0"/>
              <a:t>-</a:t>
            </a:r>
            <a:endParaRPr lang="en-US" sz="2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870" y="176384"/>
            <a:ext cx="7153835" cy="629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1_Respiratory_ch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9725"/>
            <a:ext cx="8366125" cy="368935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52525" y="293688"/>
            <a:ext cx="662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i-FI" sz="2400">
                <a:latin typeface="Arial" pitchFamily="34" charset="0"/>
              </a:rPr>
              <a:t>RESPIRATORY CHAIN AND ATP SYNTHASE</a:t>
            </a:r>
            <a:endParaRPr lang="en-US" sz="2400">
              <a:latin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457825" y="1566863"/>
            <a:ext cx="1639888" cy="390525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shade val="46275"/>
                  <a:invGamma/>
                  <a:alpha val="39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8" name="Rectangle 7"/>
          <p:cNvSpPr/>
          <p:nvPr/>
        </p:nvSpPr>
        <p:spPr bwMode="auto">
          <a:xfrm>
            <a:off x="7135090" y="1468581"/>
            <a:ext cx="1343891" cy="374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1236" y="1537855"/>
            <a:ext cx="1379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smtClean="0">
                <a:solidFill>
                  <a:srgbClr val="00B0F0"/>
                </a:solidFill>
              </a:rPr>
              <a:t>2.7 H</a:t>
            </a:r>
            <a:r>
              <a:rPr lang="fi-FI" sz="1600" baseline="30000" smtClean="0">
                <a:solidFill>
                  <a:srgbClr val="00B0F0"/>
                </a:solidFill>
              </a:rPr>
              <a:t>+</a:t>
            </a:r>
            <a:r>
              <a:rPr lang="fi-FI" sz="1600" smtClean="0">
                <a:solidFill>
                  <a:srgbClr val="00B0F0"/>
                </a:solidFill>
              </a:rPr>
              <a:t>/ATP</a:t>
            </a:r>
            <a:endParaRPr lang="fi-FI" sz="16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1325563" y="1604963"/>
            <a:ext cx="536575" cy="884238"/>
            <a:chOff x="891" y="1011"/>
            <a:chExt cx="338" cy="557"/>
          </a:xfrm>
        </p:grpSpPr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381126" y="1563688"/>
            <a:ext cx="1390650" cy="936625"/>
            <a:chOff x="870" y="985"/>
            <a:chExt cx="876" cy="590"/>
          </a:xfrm>
        </p:grpSpPr>
        <p:sp>
          <p:nvSpPr>
            <p:cNvPr id="77832" name="Rectangle 8"/>
            <p:cNvSpPr>
              <a:spLocks noChangeArrowheads="1"/>
            </p:cNvSpPr>
            <p:nvPr/>
          </p:nvSpPr>
          <p:spPr bwMode="auto">
            <a:xfrm>
              <a:off x="870" y="999"/>
              <a:ext cx="87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33" name="Text Box 9"/>
            <p:cNvSpPr txBox="1">
              <a:spLocks noChangeArrowheads="1"/>
            </p:cNvSpPr>
            <p:nvPr/>
          </p:nvSpPr>
          <p:spPr bwMode="auto">
            <a:xfrm>
              <a:off x="1394" y="1190"/>
              <a:ext cx="3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</a:t>
              </a:r>
              <a:endParaRPr lang="en-US" b="0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1174" y="985"/>
              <a:ext cx="5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HO-tyr</a:t>
              </a:r>
              <a:endParaRPr lang="en-US" b="0"/>
            </a:p>
          </p:txBody>
        </p:sp>
      </p:grp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3822701" y="1581150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3981451" y="1597025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3979863" y="2166938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670426" y="1846263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122738" y="1884363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381501" y="1536700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3733801" y="1846263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6315076" y="38449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b="0">
              <a:solidFill>
                <a:srgbClr val="33CC33"/>
              </a:solidFill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5997576" y="3543300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5915026" y="3562350"/>
            <a:ext cx="595313" cy="884238"/>
            <a:chOff x="3171" y="2178"/>
            <a:chExt cx="375" cy="557"/>
          </a:xfrm>
        </p:grpSpPr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>
              <a:off x="3307" y="217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>
              <a:off x="3306" y="2537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7" name="Text Box 23"/>
            <p:cNvSpPr txBox="1">
              <a:spLocks noChangeArrowheads="1"/>
            </p:cNvSpPr>
            <p:nvPr/>
          </p:nvSpPr>
          <p:spPr bwMode="auto">
            <a:xfrm>
              <a:off x="3171" y="2339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877051" y="38179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6521451" y="351155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753226" y="41052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3821113" y="5187950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7852" name="Group 28"/>
          <p:cNvGrpSpPr>
            <a:grpSpLocks/>
          </p:cNvGrpSpPr>
          <p:nvPr/>
        </p:nvGrpSpPr>
        <p:grpSpPr bwMode="auto">
          <a:xfrm>
            <a:off x="3775076" y="5203825"/>
            <a:ext cx="579438" cy="884238"/>
            <a:chOff x="2085" y="2849"/>
            <a:chExt cx="365" cy="557"/>
          </a:xfrm>
        </p:grpSpPr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>
              <a:off x="2220" y="2849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4" name="Line 30"/>
            <p:cNvSpPr>
              <a:spLocks noChangeShapeType="1"/>
            </p:cNvSpPr>
            <p:nvPr/>
          </p:nvSpPr>
          <p:spPr bwMode="auto">
            <a:xfrm>
              <a:off x="2219" y="3208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5" name="Text Box 31"/>
            <p:cNvSpPr txBox="1">
              <a:spLocks noChangeArrowheads="1"/>
            </p:cNvSpPr>
            <p:nvPr/>
          </p:nvSpPr>
          <p:spPr bwMode="auto">
            <a:xfrm>
              <a:off x="2085" y="3014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4668838" y="54308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>
            <a:off x="4367213" y="514350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4586288" y="57150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4194176" y="5516563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776413" y="3544888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7861" name="Group 37"/>
          <p:cNvGrpSpPr>
            <a:grpSpLocks/>
          </p:cNvGrpSpPr>
          <p:nvPr/>
        </p:nvGrpSpPr>
        <p:grpSpPr bwMode="auto">
          <a:xfrm>
            <a:off x="1725613" y="3548063"/>
            <a:ext cx="579438" cy="884238"/>
            <a:chOff x="1063" y="2170"/>
            <a:chExt cx="365" cy="557"/>
          </a:xfrm>
        </p:grpSpPr>
        <p:sp>
          <p:nvSpPr>
            <p:cNvPr id="77862" name="Line 38"/>
            <p:cNvSpPr>
              <a:spLocks noChangeShapeType="1"/>
            </p:cNvSpPr>
            <p:nvPr/>
          </p:nvSpPr>
          <p:spPr bwMode="auto">
            <a:xfrm>
              <a:off x="1199" y="2170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3" name="Line 39"/>
            <p:cNvSpPr>
              <a:spLocks noChangeShapeType="1"/>
            </p:cNvSpPr>
            <p:nvPr/>
          </p:nvSpPr>
          <p:spPr bwMode="auto">
            <a:xfrm>
              <a:off x="1198" y="2529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4" name="Text Box 40"/>
            <p:cNvSpPr txBox="1">
              <a:spLocks noChangeArrowheads="1"/>
            </p:cNvSpPr>
            <p:nvPr/>
          </p:nvSpPr>
          <p:spPr bwMode="auto">
            <a:xfrm>
              <a:off x="1063" y="2331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65" name="Text Box 41"/>
          <p:cNvSpPr txBox="1">
            <a:spLocks noChangeArrowheads="1"/>
          </p:cNvSpPr>
          <p:nvPr/>
        </p:nvSpPr>
        <p:spPr bwMode="auto">
          <a:xfrm>
            <a:off x="2601913" y="3784600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66" name="Text Box 42"/>
          <p:cNvSpPr txBox="1">
            <a:spLocks noChangeArrowheads="1"/>
          </p:cNvSpPr>
          <p:nvPr/>
        </p:nvSpPr>
        <p:spPr bwMode="auto">
          <a:xfrm>
            <a:off x="2309813" y="350043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67" name="Text Box 43"/>
          <p:cNvSpPr txBox="1">
            <a:spLocks noChangeArrowheads="1"/>
          </p:cNvSpPr>
          <p:nvPr/>
        </p:nvSpPr>
        <p:spPr bwMode="auto">
          <a:xfrm>
            <a:off x="2133601" y="3854450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68" name="AutoShape 44"/>
          <p:cNvSpPr>
            <a:spLocks noChangeArrowheads="1"/>
          </p:cNvSpPr>
          <p:nvPr/>
        </p:nvSpPr>
        <p:spPr bwMode="auto">
          <a:xfrm>
            <a:off x="2892426" y="192722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69" name="Text Box 45"/>
          <p:cNvSpPr txBox="1">
            <a:spLocks noChangeArrowheads="1"/>
          </p:cNvSpPr>
          <p:nvPr/>
        </p:nvSpPr>
        <p:spPr bwMode="auto">
          <a:xfrm>
            <a:off x="2997201" y="1512888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77870" name="Text Box 46"/>
          <p:cNvSpPr txBox="1">
            <a:spLocks noChangeArrowheads="1"/>
          </p:cNvSpPr>
          <p:nvPr/>
        </p:nvSpPr>
        <p:spPr bwMode="auto">
          <a:xfrm>
            <a:off x="6011863" y="486092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1" name="Text Box 47"/>
          <p:cNvSpPr txBox="1">
            <a:spLocks noChangeArrowheads="1"/>
          </p:cNvSpPr>
          <p:nvPr/>
        </p:nvSpPr>
        <p:spPr bwMode="auto">
          <a:xfrm>
            <a:off x="2890838" y="5106988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2" name="Text Box 48"/>
          <p:cNvSpPr txBox="1">
            <a:spLocks noChangeArrowheads="1"/>
          </p:cNvSpPr>
          <p:nvPr/>
        </p:nvSpPr>
        <p:spPr bwMode="auto">
          <a:xfrm>
            <a:off x="3214688" y="48355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1862138" y="30257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4" name="Text Box 50"/>
          <p:cNvSpPr txBox="1">
            <a:spLocks noChangeArrowheads="1"/>
          </p:cNvSpPr>
          <p:nvPr/>
        </p:nvSpPr>
        <p:spPr bwMode="auto">
          <a:xfrm>
            <a:off x="2373313" y="297021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5" name="AutoShape 51"/>
          <p:cNvSpPr>
            <a:spLocks noChangeArrowheads="1"/>
          </p:cNvSpPr>
          <p:nvPr/>
        </p:nvSpPr>
        <p:spPr bwMode="auto">
          <a:xfrm rot="8288420">
            <a:off x="5399088" y="511810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6" name="Text Box 52"/>
          <p:cNvSpPr txBox="1">
            <a:spLocks noChangeArrowheads="1"/>
          </p:cNvSpPr>
          <p:nvPr/>
        </p:nvSpPr>
        <p:spPr bwMode="auto">
          <a:xfrm>
            <a:off x="5656263" y="46228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 rot="13671745">
            <a:off x="5124451" y="511651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8" name="Text Box 54"/>
          <p:cNvSpPr txBox="1">
            <a:spLocks noChangeArrowheads="1"/>
          </p:cNvSpPr>
          <p:nvPr/>
        </p:nvSpPr>
        <p:spPr bwMode="auto">
          <a:xfrm>
            <a:off x="6515101" y="25669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9" name="Rectangle 55"/>
          <p:cNvSpPr>
            <a:spLocks noChangeArrowheads="1"/>
          </p:cNvSpPr>
          <p:nvPr/>
        </p:nvSpPr>
        <p:spPr bwMode="auto">
          <a:xfrm>
            <a:off x="6337301" y="1577975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7880" name="Group 56"/>
          <p:cNvGrpSpPr>
            <a:grpSpLocks/>
          </p:cNvGrpSpPr>
          <p:nvPr/>
        </p:nvGrpSpPr>
        <p:grpSpPr bwMode="auto">
          <a:xfrm>
            <a:off x="6276976" y="1590675"/>
            <a:ext cx="595313" cy="884238"/>
            <a:chOff x="3854" y="506"/>
            <a:chExt cx="375" cy="557"/>
          </a:xfrm>
        </p:grpSpPr>
        <p:sp>
          <p:nvSpPr>
            <p:cNvPr id="77881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3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84" name="Text Box 60"/>
          <p:cNvSpPr txBox="1">
            <a:spLocks noChangeArrowheads="1"/>
          </p:cNvSpPr>
          <p:nvPr/>
        </p:nvSpPr>
        <p:spPr bwMode="auto">
          <a:xfrm>
            <a:off x="7191376" y="1846263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85" name="Text Box 61"/>
          <p:cNvSpPr txBox="1">
            <a:spLocks noChangeArrowheads="1"/>
          </p:cNvSpPr>
          <p:nvPr/>
        </p:nvSpPr>
        <p:spPr bwMode="auto">
          <a:xfrm>
            <a:off x="6670676" y="18764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77886" name="Text Box 62"/>
          <p:cNvSpPr txBox="1">
            <a:spLocks noChangeArrowheads="1"/>
          </p:cNvSpPr>
          <p:nvPr/>
        </p:nvSpPr>
        <p:spPr bwMode="auto">
          <a:xfrm>
            <a:off x="6851651" y="1539875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*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77887" name="Text Box 63"/>
          <p:cNvSpPr txBox="1">
            <a:spLocks noChangeArrowheads="1"/>
          </p:cNvSpPr>
          <p:nvPr/>
        </p:nvSpPr>
        <p:spPr bwMode="auto">
          <a:xfrm>
            <a:off x="7102476" y="2130425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88" name="Rectangle 64"/>
          <p:cNvSpPr>
            <a:spLocks noChangeArrowheads="1"/>
          </p:cNvSpPr>
          <p:nvPr/>
        </p:nvSpPr>
        <p:spPr bwMode="auto">
          <a:xfrm>
            <a:off x="6977063" y="2655888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5375276" y="19605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 rot="6374973">
            <a:off x="6521451" y="29511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 rot="15437913">
            <a:off x="1849438" y="290988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 rot="13682432">
            <a:off x="2674938" y="49450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 rot="19071745">
            <a:off x="2317751" y="498157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 rot="20867057">
            <a:off x="1530351" y="2955925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 rot="11672067">
            <a:off x="6256338" y="302736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6" name="Text Box 72"/>
          <p:cNvSpPr txBox="1">
            <a:spLocks noChangeArrowheads="1"/>
          </p:cNvSpPr>
          <p:nvPr/>
        </p:nvSpPr>
        <p:spPr bwMode="auto">
          <a:xfrm>
            <a:off x="928688" y="18240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77897" name="Text Box 73"/>
          <p:cNvSpPr txBox="1">
            <a:spLocks noChangeArrowheads="1"/>
          </p:cNvSpPr>
          <p:nvPr/>
        </p:nvSpPr>
        <p:spPr bwMode="auto">
          <a:xfrm>
            <a:off x="4313238" y="1092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77898" name="Text Box 74"/>
          <p:cNvSpPr txBox="1">
            <a:spLocks noChangeArrowheads="1"/>
          </p:cNvSpPr>
          <p:nvPr/>
        </p:nvSpPr>
        <p:spPr bwMode="auto">
          <a:xfrm>
            <a:off x="7756526" y="1792288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P</a:t>
            </a:r>
            <a:r>
              <a:rPr lang="fi-FI" sz="2400" baseline="-25000"/>
              <a:t>M</a:t>
            </a:r>
            <a:endParaRPr lang="en-US" sz="2400" baseline="-25000"/>
          </a:p>
        </p:txBody>
      </p:sp>
      <p:sp>
        <p:nvSpPr>
          <p:cNvPr id="77899" name="Text Box 75"/>
          <p:cNvSpPr txBox="1">
            <a:spLocks noChangeArrowheads="1"/>
          </p:cNvSpPr>
          <p:nvPr/>
        </p:nvSpPr>
        <p:spPr bwMode="auto">
          <a:xfrm>
            <a:off x="7421563" y="3759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F</a:t>
            </a:r>
            <a:endParaRPr lang="en-US" sz="2400"/>
          </a:p>
        </p:txBody>
      </p:sp>
      <p:sp>
        <p:nvSpPr>
          <p:cNvPr id="77900" name="Text Box 76"/>
          <p:cNvSpPr txBox="1">
            <a:spLocks noChangeArrowheads="1"/>
          </p:cNvSpPr>
          <p:nvPr/>
        </p:nvSpPr>
        <p:spPr bwMode="auto">
          <a:xfrm>
            <a:off x="1260476" y="3768725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77901" name="Text Box 77"/>
          <p:cNvSpPr txBox="1">
            <a:spLocks noChangeArrowheads="1"/>
          </p:cNvSpPr>
          <p:nvPr/>
        </p:nvSpPr>
        <p:spPr bwMode="auto">
          <a:xfrm>
            <a:off x="4279901" y="6121400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O</a:t>
            </a:r>
            <a:r>
              <a:rPr lang="fi-FI" sz="2400" baseline="-25000"/>
              <a:t>H</a:t>
            </a:r>
            <a:endParaRPr lang="en-US" sz="2400"/>
          </a:p>
        </p:txBody>
      </p:sp>
      <p:sp>
        <p:nvSpPr>
          <p:cNvPr id="77902" name="AutoShape 78"/>
          <p:cNvSpPr>
            <a:spLocks noChangeArrowheads="1"/>
          </p:cNvSpPr>
          <p:nvPr/>
        </p:nvSpPr>
        <p:spPr bwMode="auto">
          <a:xfrm rot="10532680">
            <a:off x="2379663" y="4954588"/>
            <a:ext cx="577850" cy="112713"/>
          </a:xfrm>
          <a:prstGeom prst="rightArrow">
            <a:avLst>
              <a:gd name="adj1" fmla="val 50000"/>
              <a:gd name="adj2" fmla="val 12816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903" name="Text Box 79"/>
          <p:cNvSpPr txBox="1">
            <a:spLocks noChangeArrowheads="1"/>
          </p:cNvSpPr>
          <p:nvPr/>
        </p:nvSpPr>
        <p:spPr bwMode="auto">
          <a:xfrm>
            <a:off x="1825626" y="4862513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904" name="Text Box 80"/>
          <p:cNvSpPr txBox="1">
            <a:spLocks noChangeArrowheads="1"/>
          </p:cNvSpPr>
          <p:nvPr/>
        </p:nvSpPr>
        <p:spPr bwMode="auto">
          <a:xfrm>
            <a:off x="1039813" y="26797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H</a:t>
            </a:r>
            <a:r>
              <a:rPr lang="fi-FI" baseline="-25000"/>
              <a:t>2</a:t>
            </a:r>
            <a:r>
              <a:rPr lang="fi-FI">
                <a:solidFill>
                  <a:srgbClr val="33CC33"/>
                </a:solidFill>
              </a:rPr>
              <a:t>O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 rot="10800000">
            <a:off x="1606551" y="2809875"/>
            <a:ext cx="577850" cy="112713"/>
          </a:xfrm>
          <a:prstGeom prst="rightArrow">
            <a:avLst>
              <a:gd name="adj1" fmla="val 50000"/>
              <a:gd name="adj2" fmla="val 12816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906" name="Text Box 82"/>
          <p:cNvSpPr txBox="1">
            <a:spLocks noChangeArrowheads="1"/>
          </p:cNvSpPr>
          <p:nvPr/>
        </p:nvSpPr>
        <p:spPr bwMode="auto">
          <a:xfrm>
            <a:off x="2782888" y="225425"/>
            <a:ext cx="302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CATALYTIC CYCLE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152525" y="293688"/>
            <a:ext cx="662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RESPIRATORY CHAIN AND ATP SYNTHASE</a:t>
            </a:r>
            <a:endParaRPr lang="en-US" sz="2400"/>
          </a:p>
        </p:txBody>
      </p:sp>
      <p:pic>
        <p:nvPicPr>
          <p:cNvPr id="79875" name="Picture 3" descr="Fig1_Respiratory_ch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050925"/>
            <a:ext cx="8366125" cy="3689350"/>
          </a:xfrm>
          <a:prstGeom prst="rect">
            <a:avLst/>
          </a:prstGeom>
          <a:noFill/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808038" y="51054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0"/>
              <a:t> </a:t>
            </a:r>
          </a:p>
        </p:txBody>
      </p:sp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1187450" y="3933825"/>
            <a:ext cx="1152525" cy="5762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1066800" y="4149725"/>
            <a:ext cx="768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NADH</a:t>
            </a:r>
            <a:endParaRPr lang="en-US" sz="1600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331913" y="3884613"/>
            <a:ext cx="1163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NAD</a:t>
            </a:r>
            <a:r>
              <a:rPr lang="fi-FI" sz="1600" baseline="30000"/>
              <a:t>+</a:t>
            </a:r>
            <a:r>
              <a:rPr lang="fi-FI" sz="1600"/>
              <a:t> + H</a:t>
            </a:r>
            <a:r>
              <a:rPr lang="fi-FI" sz="1600" baseline="30000"/>
              <a:t>+</a:t>
            </a:r>
            <a:endParaRPr lang="en-US" sz="1600" baseline="30000"/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 rot="5279819">
            <a:off x="1747838" y="4041775"/>
            <a:ext cx="268288" cy="338137"/>
          </a:xfrm>
          <a:custGeom>
            <a:avLst/>
            <a:gdLst/>
            <a:ahLst/>
            <a:cxnLst>
              <a:cxn ang="0">
                <a:pos x="0" y="122"/>
              </a:cxn>
              <a:cxn ang="0">
                <a:pos x="321" y="30"/>
              </a:cxn>
              <a:cxn ang="0">
                <a:pos x="453" y="303"/>
              </a:cxn>
            </a:cxnLst>
            <a:rect l="0" t="0" r="r" b="b"/>
            <a:pathLst>
              <a:path w="453" h="303">
                <a:moveTo>
                  <a:pt x="0" y="122"/>
                </a:moveTo>
                <a:cubicBezTo>
                  <a:pt x="53" y="107"/>
                  <a:pt x="246" y="0"/>
                  <a:pt x="321" y="30"/>
                </a:cubicBezTo>
                <a:cubicBezTo>
                  <a:pt x="396" y="60"/>
                  <a:pt x="425" y="246"/>
                  <a:pt x="453" y="30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971550" y="4508500"/>
            <a:ext cx="122396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9882" name="Freeform 10"/>
          <p:cNvSpPr>
            <a:spLocks/>
          </p:cNvSpPr>
          <p:nvPr/>
        </p:nvSpPr>
        <p:spPr bwMode="auto">
          <a:xfrm rot="4626205">
            <a:off x="1997869" y="4131469"/>
            <a:ext cx="439737" cy="619125"/>
          </a:xfrm>
          <a:custGeom>
            <a:avLst/>
            <a:gdLst/>
            <a:ahLst/>
            <a:cxnLst>
              <a:cxn ang="0">
                <a:pos x="187" y="213"/>
              </a:cxn>
              <a:cxn ang="0">
                <a:pos x="14" y="155"/>
              </a:cxn>
              <a:cxn ang="0">
                <a:pos x="106" y="0"/>
              </a:cxn>
            </a:cxnLst>
            <a:rect l="0" t="0" r="r" b="b"/>
            <a:pathLst>
              <a:path w="187" h="213">
                <a:moveTo>
                  <a:pt x="187" y="213"/>
                </a:moveTo>
                <a:cubicBezTo>
                  <a:pt x="158" y="203"/>
                  <a:pt x="28" y="191"/>
                  <a:pt x="14" y="155"/>
                </a:cubicBezTo>
                <a:cubicBezTo>
                  <a:pt x="0" y="119"/>
                  <a:pt x="87" y="32"/>
                  <a:pt x="10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2411413" y="4292600"/>
            <a:ext cx="319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S</a:t>
            </a:r>
            <a:endParaRPr lang="en-US" sz="1600" baseline="30000"/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2268538" y="4508500"/>
            <a:ext cx="53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+H</a:t>
            </a:r>
            <a:r>
              <a:rPr lang="fi-FI" sz="1600" baseline="30000"/>
              <a:t>+</a:t>
            </a:r>
            <a:endParaRPr lang="en-US" sz="1600" baseline="30000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95288" y="4941888"/>
            <a:ext cx="843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latin typeface="Times New Roman" pitchFamily="18" charset="0"/>
              </a:rPr>
              <a:t>Complex I                           Complex II        Complex III        Complex IV   Complex V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692275" y="4652963"/>
            <a:ext cx="542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SH</a:t>
            </a:r>
            <a:r>
              <a:rPr lang="fi-FI" sz="1600" baseline="-25000"/>
              <a:t>2</a:t>
            </a:r>
            <a:endParaRPr lang="en-US" sz="1600" baseline="-25000"/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2916238" y="4437063"/>
            <a:ext cx="5976937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946005" y="0"/>
            <a:ext cx="7100048" cy="6471166"/>
            <a:chOff x="1042988" y="0"/>
            <a:chExt cx="7100048" cy="6471166"/>
          </a:xfrm>
        </p:grpSpPr>
        <p:sp>
          <p:nvSpPr>
            <p:cNvPr id="77832" name="Rectangle 8"/>
            <p:cNvSpPr>
              <a:spLocks noChangeArrowheads="1"/>
            </p:cNvSpPr>
            <p:nvPr/>
          </p:nvSpPr>
          <p:spPr bwMode="auto">
            <a:xfrm>
              <a:off x="1381126" y="1585913"/>
              <a:ext cx="1390650" cy="9144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325563" y="1591109"/>
              <a:ext cx="536575" cy="884238"/>
              <a:chOff x="1325563" y="1591109"/>
              <a:chExt cx="536575" cy="884238"/>
            </a:xfrm>
          </p:grpSpPr>
          <p:sp>
            <p:nvSpPr>
              <p:cNvPr id="77828" name="Line 4"/>
              <p:cNvSpPr>
                <a:spLocks noChangeShapeType="1"/>
              </p:cNvSpPr>
              <p:nvPr/>
            </p:nvSpPr>
            <p:spPr bwMode="auto">
              <a:xfrm>
                <a:off x="1535113" y="1591109"/>
                <a:ext cx="0" cy="285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29" name="Line 5"/>
              <p:cNvSpPr>
                <a:spLocks noChangeShapeType="1"/>
              </p:cNvSpPr>
              <p:nvPr/>
            </p:nvSpPr>
            <p:spPr bwMode="auto">
              <a:xfrm>
                <a:off x="1533526" y="2161022"/>
                <a:ext cx="0" cy="3143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30" name="Text Box 6"/>
              <p:cNvSpPr txBox="1">
                <a:spLocks noChangeArrowheads="1"/>
              </p:cNvSpPr>
              <p:nvPr/>
            </p:nvSpPr>
            <p:spPr bwMode="auto">
              <a:xfrm>
                <a:off x="1325563" y="1854634"/>
                <a:ext cx="5365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Fe</a:t>
                </a:r>
                <a:r>
                  <a:rPr lang="fi-FI" baseline="30000"/>
                  <a:t>II</a:t>
                </a:r>
                <a:endParaRPr lang="en-US" b="0"/>
              </a:p>
            </p:txBody>
          </p:sp>
        </p:grpSp>
        <p:sp>
          <p:nvSpPr>
            <p:cNvPr id="77833" name="Text Box 9"/>
            <p:cNvSpPr txBox="1">
              <a:spLocks noChangeArrowheads="1"/>
            </p:cNvSpPr>
            <p:nvPr/>
          </p:nvSpPr>
          <p:spPr bwMode="auto">
            <a:xfrm>
              <a:off x="2212976" y="1889126"/>
              <a:ext cx="5318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</a:t>
              </a:r>
              <a:endParaRPr lang="en-US" b="0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1470026" y="2224088"/>
              <a:ext cx="8175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HO-tyr</a:t>
              </a:r>
              <a:endParaRPr lang="en-US" b="0"/>
            </a:p>
          </p:txBody>
        </p:sp>
        <p:sp>
          <p:nvSpPr>
            <p:cNvPr id="77835" name="Rectangle 11"/>
            <p:cNvSpPr>
              <a:spLocks noChangeArrowheads="1"/>
            </p:cNvSpPr>
            <p:nvPr/>
          </p:nvSpPr>
          <p:spPr bwMode="auto">
            <a:xfrm>
              <a:off x="3822701" y="1581150"/>
              <a:ext cx="1390650" cy="9144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36" name="Line 12"/>
            <p:cNvSpPr>
              <a:spLocks noChangeShapeType="1"/>
            </p:cNvSpPr>
            <p:nvPr/>
          </p:nvSpPr>
          <p:spPr bwMode="auto">
            <a:xfrm>
              <a:off x="3981451" y="1597025"/>
              <a:ext cx="0" cy="285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37" name="Line 13"/>
            <p:cNvSpPr>
              <a:spLocks noChangeShapeType="1"/>
            </p:cNvSpPr>
            <p:nvPr/>
          </p:nvSpPr>
          <p:spPr bwMode="auto">
            <a:xfrm>
              <a:off x="3979863" y="2166938"/>
              <a:ext cx="0" cy="314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38" name="Text Box 14"/>
            <p:cNvSpPr txBox="1">
              <a:spLocks noChangeArrowheads="1"/>
            </p:cNvSpPr>
            <p:nvPr/>
          </p:nvSpPr>
          <p:spPr bwMode="auto">
            <a:xfrm>
              <a:off x="4670426" y="1846263"/>
              <a:ext cx="5318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</a:t>
              </a:r>
              <a:endParaRPr lang="en-US" b="0"/>
            </a:p>
          </p:txBody>
        </p:sp>
        <p:sp>
          <p:nvSpPr>
            <p:cNvPr id="77839" name="Text Box 15"/>
            <p:cNvSpPr txBox="1">
              <a:spLocks noChangeArrowheads="1"/>
            </p:cNvSpPr>
            <p:nvPr/>
          </p:nvSpPr>
          <p:spPr bwMode="auto">
            <a:xfrm>
              <a:off x="4122738" y="1884363"/>
              <a:ext cx="4206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rgbClr val="33CC33"/>
                  </a:solidFill>
                </a:rPr>
                <a:t>O</a:t>
              </a:r>
              <a:r>
                <a:rPr lang="fi-FI" sz="1600" baseline="-25000">
                  <a:solidFill>
                    <a:srgbClr val="33CC33"/>
                  </a:solidFill>
                </a:rPr>
                <a:t>2</a:t>
              </a:r>
              <a:endParaRPr lang="en-US">
                <a:solidFill>
                  <a:srgbClr val="33CC33"/>
                </a:solidFill>
              </a:endParaRPr>
            </a:p>
          </p:txBody>
        </p:sp>
        <p:sp>
          <p:nvSpPr>
            <p:cNvPr id="77840" name="Text Box 16"/>
            <p:cNvSpPr txBox="1">
              <a:spLocks noChangeArrowheads="1"/>
            </p:cNvSpPr>
            <p:nvPr/>
          </p:nvSpPr>
          <p:spPr bwMode="auto">
            <a:xfrm>
              <a:off x="3911601" y="2222500"/>
              <a:ext cx="8175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HO-tyr</a:t>
              </a:r>
              <a:endParaRPr lang="en-US" b="0"/>
            </a:p>
          </p:txBody>
        </p:sp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3733801" y="1846263"/>
              <a:ext cx="5365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  <p:sp>
          <p:nvSpPr>
            <p:cNvPr id="77843" name="Rectangle 19"/>
            <p:cNvSpPr>
              <a:spLocks noChangeArrowheads="1"/>
            </p:cNvSpPr>
            <p:nvPr/>
          </p:nvSpPr>
          <p:spPr bwMode="auto">
            <a:xfrm>
              <a:off x="5997576" y="3543300"/>
              <a:ext cx="1390650" cy="9144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5915026" y="3548496"/>
              <a:ext cx="595313" cy="884238"/>
              <a:chOff x="5915026" y="3548496"/>
              <a:chExt cx="595313" cy="884238"/>
            </a:xfrm>
          </p:grpSpPr>
          <p:sp>
            <p:nvSpPr>
              <p:cNvPr id="77845" name="Line 21"/>
              <p:cNvSpPr>
                <a:spLocks noChangeShapeType="1"/>
              </p:cNvSpPr>
              <p:nvPr/>
            </p:nvSpPr>
            <p:spPr bwMode="auto">
              <a:xfrm>
                <a:off x="6130926" y="3548496"/>
                <a:ext cx="0" cy="285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46" name="Line 22"/>
              <p:cNvSpPr>
                <a:spLocks noChangeShapeType="1"/>
              </p:cNvSpPr>
              <p:nvPr/>
            </p:nvSpPr>
            <p:spPr bwMode="auto">
              <a:xfrm>
                <a:off x="6129339" y="4118409"/>
                <a:ext cx="0" cy="3143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47" name="Text Box 23"/>
              <p:cNvSpPr txBox="1">
                <a:spLocks noChangeArrowheads="1"/>
              </p:cNvSpPr>
              <p:nvPr/>
            </p:nvSpPr>
            <p:spPr bwMode="auto">
              <a:xfrm>
                <a:off x="5915026" y="3804084"/>
                <a:ext cx="595313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Fe</a:t>
                </a:r>
                <a:r>
                  <a:rPr lang="fi-FI" baseline="30000"/>
                  <a:t>IV</a:t>
                </a:r>
                <a:endParaRPr lang="en-US" b="0"/>
              </a:p>
            </p:txBody>
          </p:sp>
        </p:grpSp>
        <p:sp>
          <p:nvSpPr>
            <p:cNvPr id="77848" name="Text Box 24"/>
            <p:cNvSpPr txBox="1">
              <a:spLocks noChangeArrowheads="1"/>
            </p:cNvSpPr>
            <p:nvPr/>
          </p:nvSpPr>
          <p:spPr bwMode="auto">
            <a:xfrm>
              <a:off x="6877051" y="3817938"/>
              <a:ext cx="5746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II</a:t>
              </a:r>
              <a:endParaRPr lang="en-US" b="0"/>
            </a:p>
          </p:txBody>
        </p:sp>
        <p:sp>
          <p:nvSpPr>
            <p:cNvPr id="77850" name="Text Box 26"/>
            <p:cNvSpPr txBox="1">
              <a:spLocks noChangeArrowheads="1"/>
            </p:cNvSpPr>
            <p:nvPr/>
          </p:nvSpPr>
          <p:spPr bwMode="auto">
            <a:xfrm>
              <a:off x="6727826" y="407987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</a:t>
              </a:r>
              <a:r>
                <a:rPr lang="fi-FI" sz="1600">
                  <a:solidFill>
                    <a:srgbClr val="33CC33"/>
                  </a:solidFill>
                </a:rPr>
                <a:t>O</a:t>
              </a:r>
              <a:r>
                <a:rPr lang="fi-FI" sz="1600"/>
                <a:t>H</a:t>
              </a:r>
              <a:endParaRPr lang="en-US" b="0"/>
            </a:p>
          </p:txBody>
        </p:sp>
        <p:sp>
          <p:nvSpPr>
            <p:cNvPr id="77858" name="Text Box 34"/>
            <p:cNvSpPr txBox="1">
              <a:spLocks noChangeArrowheads="1"/>
            </p:cNvSpPr>
            <p:nvPr/>
          </p:nvSpPr>
          <p:spPr bwMode="auto">
            <a:xfrm>
              <a:off x="4586288" y="5702300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</a:t>
              </a:r>
              <a:r>
                <a:rPr lang="fi-FI" sz="1600">
                  <a:solidFill>
                    <a:srgbClr val="33CC33"/>
                  </a:solidFill>
                </a:rPr>
                <a:t>O</a:t>
              </a:r>
              <a:r>
                <a:rPr lang="fi-FI" sz="1600"/>
                <a:t>H</a:t>
              </a:r>
              <a:endParaRPr lang="en-US" b="0"/>
            </a:p>
          </p:txBody>
        </p:sp>
        <p:sp>
          <p:nvSpPr>
            <p:cNvPr id="77859" name="Text Box 35"/>
            <p:cNvSpPr txBox="1">
              <a:spLocks noChangeArrowheads="1"/>
            </p:cNvSpPr>
            <p:nvPr/>
          </p:nvSpPr>
          <p:spPr bwMode="auto">
            <a:xfrm>
              <a:off x="4143376" y="5427663"/>
              <a:ext cx="57259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smtClean="0">
                  <a:solidFill>
                    <a:srgbClr val="33CC33"/>
                  </a:solidFill>
                </a:rPr>
                <a:t>O</a:t>
              </a:r>
              <a:r>
                <a:rPr lang="fi-FI" sz="1600" smtClean="0"/>
                <a:t>H</a:t>
              </a:r>
              <a:r>
                <a:rPr lang="fi-FI" sz="2800" baseline="30000" smtClean="0"/>
                <a:t>-</a:t>
              </a:r>
              <a:endParaRPr lang="en-US" sz="2800" b="0"/>
            </a:p>
          </p:txBody>
        </p:sp>
        <p:sp>
          <p:nvSpPr>
            <p:cNvPr id="77860" name="Rectangle 36"/>
            <p:cNvSpPr>
              <a:spLocks noChangeArrowheads="1"/>
            </p:cNvSpPr>
            <p:nvPr/>
          </p:nvSpPr>
          <p:spPr bwMode="auto">
            <a:xfrm>
              <a:off x="1776413" y="3544888"/>
              <a:ext cx="139065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1725613" y="3534209"/>
              <a:ext cx="579438" cy="884238"/>
              <a:chOff x="1725613" y="3534209"/>
              <a:chExt cx="579438" cy="884238"/>
            </a:xfrm>
          </p:grpSpPr>
          <p:sp>
            <p:nvSpPr>
              <p:cNvPr id="77862" name="Line 38"/>
              <p:cNvSpPr>
                <a:spLocks noChangeShapeType="1"/>
              </p:cNvSpPr>
              <p:nvPr/>
            </p:nvSpPr>
            <p:spPr bwMode="auto">
              <a:xfrm>
                <a:off x="1941513" y="3534209"/>
                <a:ext cx="0" cy="285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63" name="Line 39"/>
              <p:cNvSpPr>
                <a:spLocks noChangeShapeType="1"/>
              </p:cNvSpPr>
              <p:nvPr/>
            </p:nvSpPr>
            <p:spPr bwMode="auto">
              <a:xfrm>
                <a:off x="1939926" y="4104122"/>
                <a:ext cx="0" cy="3143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64" name="Text Box 40"/>
              <p:cNvSpPr txBox="1">
                <a:spLocks noChangeArrowheads="1"/>
              </p:cNvSpPr>
              <p:nvPr/>
            </p:nvSpPr>
            <p:spPr bwMode="auto">
              <a:xfrm>
                <a:off x="1725613" y="3789797"/>
                <a:ext cx="579438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Fe</a:t>
                </a:r>
                <a:r>
                  <a:rPr lang="fi-FI" baseline="30000"/>
                  <a:t>III</a:t>
                </a:r>
                <a:endParaRPr lang="en-US" b="0"/>
              </a:p>
            </p:txBody>
          </p:sp>
        </p:grpSp>
        <p:sp>
          <p:nvSpPr>
            <p:cNvPr id="77865" name="Text Box 41"/>
            <p:cNvSpPr txBox="1">
              <a:spLocks noChangeArrowheads="1"/>
            </p:cNvSpPr>
            <p:nvPr/>
          </p:nvSpPr>
          <p:spPr bwMode="auto">
            <a:xfrm>
              <a:off x="2601913" y="3784600"/>
              <a:ext cx="5318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</a:t>
              </a:r>
              <a:endParaRPr lang="en-US" b="0"/>
            </a:p>
          </p:txBody>
        </p:sp>
        <p:sp>
          <p:nvSpPr>
            <p:cNvPr id="77866" name="Text Box 42"/>
            <p:cNvSpPr txBox="1">
              <a:spLocks noChangeArrowheads="1"/>
            </p:cNvSpPr>
            <p:nvPr/>
          </p:nvSpPr>
          <p:spPr bwMode="auto">
            <a:xfrm>
              <a:off x="1878013" y="4186238"/>
              <a:ext cx="8175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HO-tyr</a:t>
              </a:r>
              <a:endParaRPr lang="en-US" b="0"/>
            </a:p>
          </p:txBody>
        </p:sp>
        <p:sp>
          <p:nvSpPr>
            <p:cNvPr id="77868" name="AutoShape 44"/>
            <p:cNvSpPr>
              <a:spLocks noChangeArrowheads="1"/>
            </p:cNvSpPr>
            <p:nvPr/>
          </p:nvSpPr>
          <p:spPr bwMode="auto">
            <a:xfrm>
              <a:off x="2892426" y="1927225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69" name="Text Box 45"/>
            <p:cNvSpPr txBox="1">
              <a:spLocks noChangeArrowheads="1"/>
            </p:cNvSpPr>
            <p:nvPr/>
          </p:nvSpPr>
          <p:spPr bwMode="auto">
            <a:xfrm>
              <a:off x="3009901" y="1563688"/>
              <a:ext cx="4730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000">
                  <a:solidFill>
                    <a:srgbClr val="33CC33"/>
                  </a:solidFill>
                </a:rPr>
                <a:t>O</a:t>
              </a:r>
              <a:r>
                <a:rPr lang="fi-FI" sz="2000" baseline="-25000">
                  <a:solidFill>
                    <a:srgbClr val="33CC33"/>
                  </a:solidFill>
                </a:rPr>
                <a:t>2</a:t>
              </a:r>
              <a:endParaRPr lang="en-US" sz="2000">
                <a:solidFill>
                  <a:srgbClr val="33CC33"/>
                </a:solidFill>
              </a:endParaRPr>
            </a:p>
          </p:txBody>
        </p:sp>
        <p:sp>
          <p:nvSpPr>
            <p:cNvPr id="77870" name="Text Box 46"/>
            <p:cNvSpPr txBox="1">
              <a:spLocks noChangeArrowheads="1"/>
            </p:cNvSpPr>
            <p:nvPr/>
          </p:nvSpPr>
          <p:spPr bwMode="auto">
            <a:xfrm>
              <a:off x="5948363" y="4911725"/>
              <a:ext cx="422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e</a:t>
              </a:r>
              <a:r>
                <a:rPr lang="fi-FI" sz="2400" baseline="30000"/>
                <a:t>-</a:t>
              </a:r>
              <a:endParaRPr lang="en-US" b="0"/>
            </a:p>
          </p:txBody>
        </p:sp>
        <p:sp>
          <p:nvSpPr>
            <p:cNvPr id="77873" name="Rectangle 49"/>
            <p:cNvSpPr>
              <a:spLocks noChangeArrowheads="1"/>
            </p:cNvSpPr>
            <p:nvPr/>
          </p:nvSpPr>
          <p:spPr bwMode="auto">
            <a:xfrm>
              <a:off x="1887538" y="3000375"/>
              <a:ext cx="422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e</a:t>
              </a:r>
              <a:r>
                <a:rPr lang="fi-FI" sz="2400" baseline="30000"/>
                <a:t>-</a:t>
              </a:r>
              <a:endParaRPr lang="en-US" b="0"/>
            </a:p>
          </p:txBody>
        </p:sp>
        <p:sp>
          <p:nvSpPr>
            <p:cNvPr id="77875" name="AutoShape 51"/>
            <p:cNvSpPr>
              <a:spLocks noChangeArrowheads="1"/>
            </p:cNvSpPr>
            <p:nvPr/>
          </p:nvSpPr>
          <p:spPr bwMode="auto">
            <a:xfrm rot="8288420">
              <a:off x="5399088" y="5118100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76" name="Text Box 52"/>
            <p:cNvSpPr txBox="1">
              <a:spLocks noChangeArrowheads="1"/>
            </p:cNvSpPr>
            <p:nvPr/>
          </p:nvSpPr>
          <p:spPr bwMode="auto">
            <a:xfrm>
              <a:off x="5668963" y="4533900"/>
              <a:ext cx="5277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 smtClean="0"/>
                <a:t>H</a:t>
              </a:r>
              <a:r>
                <a:rPr lang="fi-FI" sz="2400" baseline="30000"/>
                <a:t>+</a:t>
              </a:r>
              <a:endParaRPr lang="en-US" b="0"/>
            </a:p>
          </p:txBody>
        </p:sp>
        <p:sp>
          <p:nvSpPr>
            <p:cNvPr id="77877" name="AutoShape 53"/>
            <p:cNvSpPr>
              <a:spLocks noChangeArrowheads="1"/>
            </p:cNvSpPr>
            <p:nvPr/>
          </p:nvSpPr>
          <p:spPr bwMode="auto">
            <a:xfrm rot="13671745">
              <a:off x="5175251" y="5078413"/>
              <a:ext cx="1457325" cy="88900"/>
            </a:xfrm>
            <a:prstGeom prst="leftArrow">
              <a:avLst>
                <a:gd name="adj1" fmla="val 50000"/>
                <a:gd name="adj2" fmla="val 40982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78" name="Text Box 54"/>
            <p:cNvSpPr txBox="1">
              <a:spLocks noChangeArrowheads="1"/>
            </p:cNvSpPr>
            <p:nvPr/>
          </p:nvSpPr>
          <p:spPr bwMode="auto">
            <a:xfrm>
              <a:off x="6223001" y="1220788"/>
              <a:ext cx="5238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H</a:t>
              </a:r>
              <a:r>
                <a:rPr lang="fi-FI" sz="2400" baseline="30000">
                  <a:solidFill>
                    <a:srgbClr val="FF0000"/>
                  </a:solidFill>
                </a:rPr>
                <a:t>+</a:t>
              </a:r>
              <a:endParaRPr lang="en-US" b="0">
                <a:solidFill>
                  <a:srgbClr val="FF0000"/>
                </a:solidFill>
              </a:endParaRPr>
            </a:p>
          </p:txBody>
        </p:sp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6337301" y="1577975"/>
              <a:ext cx="1390650" cy="9144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6276976" y="1576821"/>
              <a:ext cx="595313" cy="884238"/>
              <a:chOff x="6276976" y="1576821"/>
              <a:chExt cx="595313" cy="884238"/>
            </a:xfrm>
          </p:grpSpPr>
          <p:sp>
            <p:nvSpPr>
              <p:cNvPr id="77881" name="Line 57"/>
              <p:cNvSpPr>
                <a:spLocks noChangeShapeType="1"/>
              </p:cNvSpPr>
              <p:nvPr/>
            </p:nvSpPr>
            <p:spPr bwMode="auto">
              <a:xfrm>
                <a:off x="6492876" y="1576821"/>
                <a:ext cx="0" cy="285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82" name="Line 58"/>
              <p:cNvSpPr>
                <a:spLocks noChangeShapeType="1"/>
              </p:cNvSpPr>
              <p:nvPr/>
            </p:nvSpPr>
            <p:spPr bwMode="auto">
              <a:xfrm>
                <a:off x="6491289" y="2146734"/>
                <a:ext cx="0" cy="3143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7883" name="Text Box 59"/>
              <p:cNvSpPr txBox="1">
                <a:spLocks noChangeArrowheads="1"/>
              </p:cNvSpPr>
              <p:nvPr/>
            </p:nvSpPr>
            <p:spPr bwMode="auto">
              <a:xfrm>
                <a:off x="6276976" y="1832409"/>
                <a:ext cx="595313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Fe</a:t>
                </a:r>
                <a:r>
                  <a:rPr lang="fi-FI" baseline="30000"/>
                  <a:t>IV</a:t>
                </a:r>
                <a:endParaRPr lang="en-US" b="0"/>
              </a:p>
            </p:txBody>
          </p:sp>
        </p:grpSp>
        <p:sp>
          <p:nvSpPr>
            <p:cNvPr id="77884" name="Text Box 60"/>
            <p:cNvSpPr txBox="1">
              <a:spLocks noChangeArrowheads="1"/>
            </p:cNvSpPr>
            <p:nvPr/>
          </p:nvSpPr>
          <p:spPr bwMode="auto">
            <a:xfrm>
              <a:off x="7191376" y="1846263"/>
              <a:ext cx="5746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II</a:t>
              </a:r>
              <a:endParaRPr lang="en-US" b="0"/>
            </a:p>
          </p:txBody>
        </p:sp>
        <p:sp>
          <p:nvSpPr>
            <p:cNvPr id="77885" name="Text Box 61"/>
            <p:cNvSpPr txBox="1">
              <a:spLocks noChangeArrowheads="1"/>
            </p:cNvSpPr>
            <p:nvPr/>
          </p:nvSpPr>
          <p:spPr bwMode="auto">
            <a:xfrm>
              <a:off x="6670676" y="1876425"/>
              <a:ext cx="5693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=</a:t>
              </a:r>
              <a:r>
                <a:rPr lang="fi-FI" sz="1600" smtClean="0">
                  <a:solidFill>
                    <a:srgbClr val="33CC33"/>
                  </a:solidFill>
                </a:rPr>
                <a:t>O</a:t>
              </a:r>
              <a:r>
                <a:rPr lang="fi-FI" sz="1600" baseline="30000" smtClean="0">
                  <a:solidFill>
                    <a:srgbClr val="33CC33"/>
                  </a:solidFill>
                </a:rPr>
                <a:t>2-</a:t>
              </a:r>
              <a:endParaRPr lang="en-US" sz="1600" b="0">
                <a:solidFill>
                  <a:srgbClr val="33CC33"/>
                </a:solidFill>
              </a:endParaRPr>
            </a:p>
          </p:txBody>
        </p:sp>
        <p:sp>
          <p:nvSpPr>
            <p:cNvPr id="77886" name="Text Box 62"/>
            <p:cNvSpPr txBox="1">
              <a:spLocks noChangeArrowheads="1"/>
            </p:cNvSpPr>
            <p:nvPr/>
          </p:nvSpPr>
          <p:spPr bwMode="auto">
            <a:xfrm>
              <a:off x="6407151" y="2187575"/>
              <a:ext cx="756938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800" baseline="30000" smtClean="0"/>
                <a:t>-</a:t>
              </a:r>
              <a:r>
                <a:rPr lang="fi-FI" sz="1600" smtClean="0"/>
                <a:t>O-tyr</a:t>
              </a:r>
              <a:endParaRPr lang="en-US" b="0"/>
            </a:p>
          </p:txBody>
        </p:sp>
        <p:sp>
          <p:nvSpPr>
            <p:cNvPr id="77887" name="Text Box 63"/>
            <p:cNvSpPr txBox="1">
              <a:spLocks noChangeArrowheads="1"/>
            </p:cNvSpPr>
            <p:nvPr/>
          </p:nvSpPr>
          <p:spPr bwMode="auto">
            <a:xfrm>
              <a:off x="7140576" y="2130425"/>
              <a:ext cx="572593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smtClean="0">
                  <a:solidFill>
                    <a:srgbClr val="33CC33"/>
                  </a:solidFill>
                </a:rPr>
                <a:t>O</a:t>
              </a:r>
              <a:r>
                <a:rPr lang="fi-FI" sz="1600" smtClean="0"/>
                <a:t>H</a:t>
              </a:r>
              <a:r>
                <a:rPr lang="fi-FI" sz="2800" baseline="30000" smtClean="0"/>
                <a:t>-</a:t>
              </a:r>
              <a:endParaRPr lang="en-US" sz="2800" b="0" baseline="30000"/>
            </a:p>
          </p:txBody>
        </p:sp>
        <p:sp>
          <p:nvSpPr>
            <p:cNvPr id="77888" name="Rectangle 64"/>
            <p:cNvSpPr>
              <a:spLocks noChangeArrowheads="1"/>
            </p:cNvSpPr>
            <p:nvPr/>
          </p:nvSpPr>
          <p:spPr bwMode="auto">
            <a:xfrm>
              <a:off x="5414963" y="1589088"/>
              <a:ext cx="422275" cy="457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e</a:t>
              </a:r>
              <a:r>
                <a:rPr lang="fi-FI" sz="2400" baseline="30000"/>
                <a:t>-</a:t>
              </a:r>
              <a:endParaRPr lang="en-US" b="0"/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5375276" y="1960563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90" name="AutoShape 66"/>
            <p:cNvSpPr>
              <a:spLocks noChangeArrowheads="1"/>
            </p:cNvSpPr>
            <p:nvPr/>
          </p:nvSpPr>
          <p:spPr bwMode="auto">
            <a:xfrm rot="6374973">
              <a:off x="6521451" y="2951163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91" name="AutoShape 67"/>
            <p:cNvSpPr>
              <a:spLocks noChangeArrowheads="1"/>
            </p:cNvSpPr>
            <p:nvPr/>
          </p:nvSpPr>
          <p:spPr bwMode="auto">
            <a:xfrm rot="15437913">
              <a:off x="1849438" y="2909888"/>
              <a:ext cx="819150" cy="171450"/>
            </a:xfrm>
            <a:prstGeom prst="rightArrow">
              <a:avLst>
                <a:gd name="adj1" fmla="val 50000"/>
                <a:gd name="adj2" fmla="val 11944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95" name="AutoShape 71"/>
            <p:cNvSpPr>
              <a:spLocks noChangeArrowheads="1"/>
            </p:cNvSpPr>
            <p:nvPr/>
          </p:nvSpPr>
          <p:spPr bwMode="auto">
            <a:xfrm rot="11672067">
              <a:off x="7026851" y="3039047"/>
              <a:ext cx="648582" cy="89810"/>
            </a:xfrm>
            <a:prstGeom prst="leftArrow">
              <a:avLst>
                <a:gd name="adj1" fmla="val 50000"/>
                <a:gd name="adj2" fmla="val 40982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96" name="Text Box 72"/>
            <p:cNvSpPr txBox="1">
              <a:spLocks noChangeArrowheads="1"/>
            </p:cNvSpPr>
            <p:nvPr/>
          </p:nvSpPr>
          <p:spPr bwMode="auto">
            <a:xfrm>
              <a:off x="1042988" y="1468438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R</a:t>
              </a:r>
              <a:endParaRPr lang="en-US" sz="2400"/>
            </a:p>
          </p:txBody>
        </p:sp>
        <p:sp>
          <p:nvSpPr>
            <p:cNvPr id="77897" name="Text Box 73"/>
            <p:cNvSpPr txBox="1">
              <a:spLocks noChangeArrowheads="1"/>
            </p:cNvSpPr>
            <p:nvPr/>
          </p:nvSpPr>
          <p:spPr bwMode="auto">
            <a:xfrm>
              <a:off x="3487738" y="1473200"/>
              <a:ext cx="4048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A</a:t>
              </a:r>
              <a:endParaRPr lang="en-US" sz="2400"/>
            </a:p>
          </p:txBody>
        </p:sp>
        <p:sp>
          <p:nvSpPr>
            <p:cNvPr id="77898" name="Text Box 74"/>
            <p:cNvSpPr txBox="1">
              <a:spLocks noChangeArrowheads="1"/>
            </p:cNvSpPr>
            <p:nvPr/>
          </p:nvSpPr>
          <p:spPr bwMode="auto">
            <a:xfrm>
              <a:off x="5889626" y="1449388"/>
              <a:ext cx="5373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 smtClean="0"/>
                <a:t>P</a:t>
              </a:r>
              <a:r>
                <a:rPr lang="fi-FI" sz="2400" baseline="-25000" smtClean="0"/>
                <a:t>R</a:t>
              </a:r>
              <a:endParaRPr lang="en-US" sz="2400" baseline="-25000"/>
            </a:p>
          </p:txBody>
        </p:sp>
        <p:sp>
          <p:nvSpPr>
            <p:cNvPr id="77899" name="Text Box 75"/>
            <p:cNvSpPr txBox="1">
              <a:spLocks noChangeArrowheads="1"/>
            </p:cNvSpPr>
            <p:nvPr/>
          </p:nvSpPr>
          <p:spPr bwMode="auto">
            <a:xfrm>
              <a:off x="5668963" y="3429000"/>
              <a:ext cx="3698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F</a:t>
              </a:r>
              <a:endParaRPr lang="en-US" sz="2400"/>
            </a:p>
          </p:txBody>
        </p:sp>
        <p:sp>
          <p:nvSpPr>
            <p:cNvPr id="77900" name="Text Box 76"/>
            <p:cNvSpPr txBox="1">
              <a:spLocks noChangeArrowheads="1"/>
            </p:cNvSpPr>
            <p:nvPr/>
          </p:nvSpPr>
          <p:spPr bwMode="auto">
            <a:xfrm>
              <a:off x="1476376" y="3413125"/>
              <a:ext cx="3898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 smtClean="0"/>
                <a:t>E</a:t>
              </a:r>
              <a:endParaRPr lang="en-US" sz="2400"/>
            </a:p>
          </p:txBody>
        </p:sp>
        <p:sp>
          <p:nvSpPr>
            <p:cNvPr id="77901" name="Text Box 77"/>
            <p:cNvSpPr txBox="1">
              <a:spLocks noChangeArrowheads="1"/>
            </p:cNvSpPr>
            <p:nvPr/>
          </p:nvSpPr>
          <p:spPr bwMode="auto">
            <a:xfrm>
              <a:off x="3708401" y="5130800"/>
              <a:ext cx="4235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 smtClean="0"/>
                <a:t>O</a:t>
              </a:r>
              <a:endParaRPr lang="en-US" sz="2400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952626" y="4734359"/>
              <a:ext cx="1510293" cy="879475"/>
              <a:chOff x="1952626" y="4734359"/>
              <a:chExt cx="1510293" cy="879475"/>
            </a:xfrm>
          </p:grpSpPr>
          <p:sp>
            <p:nvSpPr>
              <p:cNvPr id="77871" name="Text Box 47"/>
              <p:cNvSpPr txBox="1">
                <a:spLocks noChangeArrowheads="1"/>
              </p:cNvSpPr>
              <p:nvPr/>
            </p:nvSpPr>
            <p:spPr bwMode="auto">
              <a:xfrm>
                <a:off x="2954338" y="5156634"/>
                <a:ext cx="42227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 sz="2400"/>
                  <a:t>e</a:t>
                </a:r>
                <a:r>
                  <a:rPr lang="fi-FI" sz="2400" baseline="30000"/>
                  <a:t>-</a:t>
                </a:r>
                <a:endParaRPr lang="en-US" b="0"/>
              </a:p>
            </p:txBody>
          </p:sp>
          <p:sp>
            <p:nvSpPr>
              <p:cNvPr id="77872" name="Text Box 48"/>
              <p:cNvSpPr txBox="1">
                <a:spLocks noChangeArrowheads="1"/>
              </p:cNvSpPr>
              <p:nvPr/>
            </p:nvSpPr>
            <p:spPr bwMode="auto">
              <a:xfrm>
                <a:off x="3278188" y="4910571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b="0"/>
              </a:p>
            </p:txBody>
          </p:sp>
          <p:sp>
            <p:nvSpPr>
              <p:cNvPr id="77892" name="AutoShape 68"/>
              <p:cNvSpPr>
                <a:spLocks noChangeArrowheads="1"/>
              </p:cNvSpPr>
              <p:nvPr/>
            </p:nvSpPr>
            <p:spPr bwMode="auto">
              <a:xfrm rot="13682432">
                <a:off x="2801938" y="5058209"/>
                <a:ext cx="819150" cy="171450"/>
              </a:xfrm>
              <a:prstGeom prst="rightArrow">
                <a:avLst>
                  <a:gd name="adj1" fmla="val 50000"/>
                  <a:gd name="adj2" fmla="val 11944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7903" name="Text Box 79"/>
              <p:cNvSpPr txBox="1">
                <a:spLocks noChangeArrowheads="1"/>
              </p:cNvSpPr>
              <p:nvPr/>
            </p:nvSpPr>
            <p:spPr bwMode="auto">
              <a:xfrm>
                <a:off x="1952626" y="4975659"/>
                <a:ext cx="1847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>
                  <a:solidFill>
                    <a:srgbClr val="33CC33"/>
                  </a:solidFill>
                </a:endParaRPr>
              </a:p>
            </p:txBody>
          </p:sp>
        </p:grpSp>
        <p:sp>
          <p:nvSpPr>
            <p:cNvPr id="77906" name="Text Box 82"/>
            <p:cNvSpPr txBox="1">
              <a:spLocks noChangeArrowheads="1"/>
            </p:cNvSpPr>
            <p:nvPr/>
          </p:nvSpPr>
          <p:spPr bwMode="auto">
            <a:xfrm>
              <a:off x="1830388" y="0"/>
              <a:ext cx="47412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 smtClean="0"/>
                <a:t>CATALYTIC CYCLE AT </a:t>
              </a:r>
              <a:r>
                <a:rPr lang="fi-FI" sz="2400" smtClean="0">
                  <a:solidFill>
                    <a:srgbClr val="00B050"/>
                  </a:solidFill>
                </a:rPr>
                <a:t>LOW pH</a:t>
              </a:r>
              <a:endParaRPr lang="en-US" sz="2400">
                <a:solidFill>
                  <a:srgbClr val="00B050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46300" y="240030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Glu</a:t>
              </a:r>
              <a:r>
                <a:rPr lang="fi-FI" smtClean="0">
                  <a:solidFill>
                    <a:srgbClr val="FF0000"/>
                  </a:solidFill>
                </a:rPr>
                <a:t>H</a:t>
              </a:r>
              <a:endParaRPr lang="fi-FI">
                <a:solidFill>
                  <a:srgbClr val="FF0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597400" y="241300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Glu</a:t>
              </a:r>
              <a:r>
                <a:rPr lang="fi-FI" smtClean="0">
                  <a:solidFill>
                    <a:srgbClr val="FF0000"/>
                  </a:solidFill>
                </a:rPr>
                <a:t>H</a:t>
              </a:r>
              <a:endParaRPr lang="fi-FI">
                <a:solidFill>
                  <a:srgbClr val="FF00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188200" y="2425700"/>
              <a:ext cx="649537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Glu</a:t>
              </a:r>
              <a:r>
                <a:rPr lang="fi-FI" sz="2800" baseline="30000" smtClean="0">
                  <a:solidFill>
                    <a:srgbClr val="FF0000"/>
                  </a:solidFill>
                </a:rPr>
                <a:t>-</a:t>
              </a:r>
              <a:endParaRPr lang="fi-FI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781800" y="436880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Glu</a:t>
              </a:r>
              <a:r>
                <a:rPr lang="fi-FI" smtClean="0">
                  <a:solidFill>
                    <a:srgbClr val="FF0000"/>
                  </a:solidFill>
                </a:rPr>
                <a:t>H</a:t>
              </a:r>
              <a:endParaRPr lang="fi-FI">
                <a:solidFill>
                  <a:srgbClr val="FF000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048837" y="4157990"/>
              <a:ext cx="756938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2800" baseline="30000" smtClean="0"/>
                <a:t>-</a:t>
              </a:r>
              <a:r>
                <a:rPr lang="fi-FI" sz="1600" smtClean="0"/>
                <a:t>O-tyr</a:t>
              </a:r>
              <a:endParaRPr lang="en-US" sz="1600" b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510427" y="2545834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2400" smtClean="0"/>
                <a:t>H</a:t>
              </a:r>
              <a:r>
                <a:rPr lang="fi-FI" sz="2400" baseline="30000" smtClean="0"/>
                <a:t>+</a:t>
              </a:r>
              <a:endParaRPr lang="en-US" sz="2400" b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824627" y="2622034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2400" smtClean="0">
                  <a:solidFill>
                    <a:srgbClr val="FF0000"/>
                  </a:solidFill>
                </a:rPr>
                <a:t>H</a:t>
              </a:r>
              <a:r>
                <a:rPr lang="fi-FI" sz="2400" baseline="30000" smtClean="0">
                  <a:solidFill>
                    <a:srgbClr val="FF0000"/>
                  </a:solidFill>
                </a:rPr>
                <a:t>+</a:t>
              </a:r>
              <a:endParaRPr lang="en-US" sz="2400" b="0">
                <a:solidFill>
                  <a:srgbClr val="FF000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15327" y="2959100"/>
              <a:ext cx="5277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400" smtClean="0">
                  <a:solidFill>
                    <a:srgbClr val="FF0000"/>
                  </a:solidFill>
                </a:rPr>
                <a:t>H</a:t>
              </a:r>
              <a:r>
                <a:rPr lang="fi-FI" sz="2400" baseline="30000" smtClean="0">
                  <a:solidFill>
                    <a:srgbClr val="FF0000"/>
                  </a:solidFill>
                </a:rPr>
                <a:t>+</a:t>
              </a:r>
              <a:endParaRPr lang="en-US" sz="2400" b="0">
                <a:solidFill>
                  <a:srgbClr val="FF00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36700" y="457200"/>
              <a:ext cx="5860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mtClean="0"/>
                <a:t>Starting from fully reduced enzyme reacting with O</a:t>
              </a:r>
              <a:r>
                <a:rPr lang="fi-FI" baseline="-25000" smtClean="0"/>
                <a:t>2</a:t>
              </a:r>
              <a:endParaRPr lang="fi-FI" baseline="-25000"/>
            </a:p>
          </p:txBody>
        </p:sp>
        <p:sp>
          <p:nvSpPr>
            <p:cNvPr id="93" name="AutoShape 71"/>
            <p:cNvSpPr>
              <a:spLocks noChangeArrowheads="1"/>
            </p:cNvSpPr>
            <p:nvPr/>
          </p:nvSpPr>
          <p:spPr bwMode="auto">
            <a:xfrm rot="11672067">
              <a:off x="6214052" y="2950147"/>
              <a:ext cx="648582" cy="89810"/>
            </a:xfrm>
            <a:prstGeom prst="leftArrow">
              <a:avLst>
                <a:gd name="adj1" fmla="val 50000"/>
                <a:gd name="adj2" fmla="val 40982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6289676" y="3852780"/>
              <a:ext cx="554687" cy="354945"/>
              <a:chOff x="6289676" y="3852780"/>
              <a:chExt cx="554687" cy="354945"/>
            </a:xfrm>
          </p:grpSpPr>
          <p:sp>
            <p:nvSpPr>
              <p:cNvPr id="77842" name="Text Box 18"/>
              <p:cNvSpPr txBox="1">
                <a:spLocks noChangeArrowheads="1"/>
              </p:cNvSpPr>
              <p:nvPr/>
            </p:nvSpPr>
            <p:spPr bwMode="auto">
              <a:xfrm>
                <a:off x="6289676" y="3869171"/>
                <a:ext cx="34657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 sz="1400" smtClean="0"/>
                  <a:t>=</a:t>
                </a:r>
                <a:r>
                  <a:rPr lang="fi-FI" sz="1600" smtClean="0">
                    <a:solidFill>
                      <a:srgbClr val="33CC33"/>
                    </a:solidFill>
                  </a:rPr>
                  <a:t> </a:t>
                </a:r>
                <a:endParaRPr lang="en-US" b="0">
                  <a:solidFill>
                    <a:srgbClr val="33CC33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379171" y="3852780"/>
                <a:ext cx="4651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z="1600" smtClean="0">
                    <a:solidFill>
                      <a:srgbClr val="33CC33"/>
                    </a:solidFill>
                  </a:rPr>
                  <a:t>O</a:t>
                </a:r>
                <a:r>
                  <a:rPr lang="fi-FI" sz="1600" baseline="30000" smtClean="0">
                    <a:solidFill>
                      <a:srgbClr val="33CC33"/>
                    </a:solidFill>
                  </a:rPr>
                  <a:t>2-</a:t>
                </a:r>
                <a:endParaRPr lang="fi-FI" sz="160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299037" y="5264150"/>
              <a:ext cx="4250612" cy="1207016"/>
              <a:chOff x="1299037" y="5264150"/>
              <a:chExt cx="4250612" cy="1207016"/>
            </a:xfrm>
          </p:grpSpPr>
          <p:sp>
            <p:nvSpPr>
              <p:cNvPr id="77851" name="Rectangle 27"/>
              <p:cNvSpPr>
                <a:spLocks noChangeArrowheads="1"/>
              </p:cNvSpPr>
              <p:nvPr/>
            </p:nvSpPr>
            <p:spPr bwMode="auto">
              <a:xfrm>
                <a:off x="4049713" y="5264150"/>
                <a:ext cx="1390650" cy="914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4003676" y="5266171"/>
                <a:ext cx="579438" cy="884238"/>
                <a:chOff x="4003676" y="5266171"/>
                <a:chExt cx="579438" cy="884238"/>
              </a:xfrm>
            </p:grpSpPr>
            <p:sp>
              <p:nvSpPr>
                <p:cNvPr id="77853" name="Line 29"/>
                <p:cNvSpPr>
                  <a:spLocks noChangeShapeType="1"/>
                </p:cNvSpPr>
                <p:nvPr/>
              </p:nvSpPr>
              <p:spPr bwMode="auto">
                <a:xfrm>
                  <a:off x="4217989" y="5266171"/>
                  <a:ext cx="0" cy="28575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77854" name="Line 30"/>
                <p:cNvSpPr>
                  <a:spLocks noChangeShapeType="1"/>
                </p:cNvSpPr>
                <p:nvPr/>
              </p:nvSpPr>
              <p:spPr bwMode="auto">
                <a:xfrm>
                  <a:off x="4216401" y="5836084"/>
                  <a:ext cx="0" cy="31432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7785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003676" y="5528109"/>
                  <a:ext cx="579438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i-FI"/>
                    <a:t>Fe</a:t>
                  </a:r>
                  <a:r>
                    <a:rPr lang="fi-FI" baseline="30000"/>
                    <a:t>III</a:t>
                  </a:r>
                  <a:endParaRPr lang="en-US" b="0"/>
                </a:p>
              </p:txBody>
            </p:sp>
          </p:grpSp>
          <p:sp>
            <p:nvSpPr>
              <p:cNvPr id="77856" name="Text Box 32"/>
              <p:cNvSpPr txBox="1">
                <a:spLocks noChangeArrowheads="1"/>
              </p:cNvSpPr>
              <p:nvPr/>
            </p:nvSpPr>
            <p:spPr bwMode="auto">
              <a:xfrm>
                <a:off x="4897438" y="5507038"/>
                <a:ext cx="5746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Cu</a:t>
                </a:r>
                <a:r>
                  <a:rPr lang="fi-FI" baseline="30000"/>
                  <a:t>II</a:t>
                </a:r>
                <a:endParaRPr lang="en-US" b="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299037" y="5923290"/>
                <a:ext cx="18473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600" b="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813550" y="6101834"/>
                <a:ext cx="7360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i-FI" smtClean="0"/>
                  <a:t>Glu</a:t>
                </a:r>
                <a:r>
                  <a:rPr lang="fi-FI" smtClean="0">
                    <a:solidFill>
                      <a:srgbClr val="FF0000"/>
                    </a:solidFill>
                  </a:rPr>
                  <a:t>H</a:t>
                </a:r>
                <a:endParaRPr lang="fi-FI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2540250" y="4374634"/>
              <a:ext cx="736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mtClean="0"/>
                <a:t>Glu</a:t>
              </a:r>
              <a:r>
                <a:rPr lang="fi-FI" smtClean="0">
                  <a:solidFill>
                    <a:srgbClr val="FF0000"/>
                  </a:solidFill>
                </a:rPr>
                <a:t>H</a:t>
              </a:r>
              <a:endParaRPr lang="fi-FI">
                <a:solidFill>
                  <a:srgbClr val="FF0000"/>
                </a:solidFill>
              </a:endParaRPr>
            </a:p>
          </p:txBody>
        </p:sp>
        <p:sp>
          <p:nvSpPr>
            <p:cNvPr id="98" name="Text Box 26"/>
            <p:cNvSpPr txBox="1">
              <a:spLocks noChangeArrowheads="1"/>
            </p:cNvSpPr>
            <p:nvPr/>
          </p:nvSpPr>
          <p:spPr bwMode="auto">
            <a:xfrm>
              <a:off x="4797426" y="580707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</a:t>
              </a:r>
              <a:r>
                <a:rPr lang="fi-FI" sz="1600">
                  <a:solidFill>
                    <a:srgbClr val="33CC33"/>
                  </a:solidFill>
                </a:rPr>
                <a:t>O</a:t>
              </a:r>
              <a:r>
                <a:rPr lang="fi-FI" sz="1600"/>
                <a:t>H</a:t>
              </a:r>
              <a:endParaRPr lang="en-US" b="0"/>
            </a:p>
          </p:txBody>
        </p:sp>
        <p:sp>
          <p:nvSpPr>
            <p:cNvPr id="99" name="Text Box 52"/>
            <p:cNvSpPr txBox="1">
              <a:spLocks noChangeArrowheads="1"/>
            </p:cNvSpPr>
            <p:nvPr/>
          </p:nvSpPr>
          <p:spPr bwMode="auto">
            <a:xfrm>
              <a:off x="5248713" y="4799445"/>
              <a:ext cx="5277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 smtClean="0">
                  <a:solidFill>
                    <a:srgbClr val="00B050"/>
                  </a:solidFill>
                </a:rPr>
                <a:t>H</a:t>
              </a:r>
              <a:r>
                <a:rPr lang="fi-FI" sz="2400" baseline="30000">
                  <a:solidFill>
                    <a:srgbClr val="00B050"/>
                  </a:solidFill>
                </a:rPr>
                <a:t>+</a:t>
              </a:r>
              <a:endParaRPr lang="en-US" b="0">
                <a:solidFill>
                  <a:srgbClr val="00B050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44410" y="5906470"/>
              <a:ext cx="7216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1600" baseline="30000" smtClean="0"/>
                <a:t>-</a:t>
              </a:r>
              <a:r>
                <a:rPr lang="fi-FI" sz="1600" smtClean="0"/>
                <a:t>O-tyr</a:t>
              </a:r>
              <a:endParaRPr lang="en-US" sz="1600" b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417150" y="5336371"/>
              <a:ext cx="639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1600" smtClean="0"/>
                <a:t>H</a:t>
              </a:r>
              <a:r>
                <a:rPr lang="fi-FI" sz="1600" smtClean="0">
                  <a:solidFill>
                    <a:srgbClr val="33CC33"/>
                  </a:solidFill>
                </a:rPr>
                <a:t>O</a:t>
              </a:r>
              <a:r>
                <a:rPr lang="fi-FI" sz="1600" smtClean="0"/>
                <a:t>H</a:t>
              </a:r>
              <a:endParaRPr lang="en-US" sz="1600" b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29207" y="4851463"/>
              <a:ext cx="5277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2400" smtClean="0"/>
                <a:t>H</a:t>
              </a:r>
              <a:r>
                <a:rPr lang="fi-FI" sz="2400" baseline="30000" smtClean="0"/>
                <a:t>+</a:t>
              </a:r>
              <a:endParaRPr lang="en-US" sz="2400" b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6865" y="197219"/>
            <a:ext cx="8444752" cy="6474451"/>
            <a:chOff x="7605" y="-17929"/>
            <a:chExt cx="9064679" cy="6797179"/>
          </a:xfrm>
        </p:grpSpPr>
        <p:pic>
          <p:nvPicPr>
            <p:cNvPr id="1208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05" y="-17929"/>
              <a:ext cx="8706099" cy="2945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8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2966" y="2449603"/>
              <a:ext cx="3729318" cy="4329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25563" y="1604963"/>
            <a:ext cx="536575" cy="884238"/>
            <a:chOff x="891" y="1011"/>
            <a:chExt cx="338" cy="557"/>
          </a:xfrm>
        </p:grpSpPr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>
              <a:off x="1023" y="1011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29" name="Line 5"/>
            <p:cNvSpPr>
              <a:spLocks noChangeShapeType="1"/>
            </p:cNvSpPr>
            <p:nvPr/>
          </p:nvSpPr>
          <p:spPr bwMode="auto">
            <a:xfrm>
              <a:off x="1022" y="1370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891" y="1177"/>
              <a:ext cx="3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</a:t>
              </a:r>
              <a:endParaRPr lang="en-US" b="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381126" y="1563688"/>
            <a:ext cx="1390650" cy="936625"/>
            <a:chOff x="870" y="985"/>
            <a:chExt cx="876" cy="590"/>
          </a:xfrm>
        </p:grpSpPr>
        <p:sp>
          <p:nvSpPr>
            <p:cNvPr id="77832" name="Rectangle 8"/>
            <p:cNvSpPr>
              <a:spLocks noChangeArrowheads="1"/>
            </p:cNvSpPr>
            <p:nvPr/>
          </p:nvSpPr>
          <p:spPr bwMode="auto">
            <a:xfrm>
              <a:off x="870" y="999"/>
              <a:ext cx="876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7833" name="Text Box 9"/>
            <p:cNvSpPr txBox="1">
              <a:spLocks noChangeArrowheads="1"/>
            </p:cNvSpPr>
            <p:nvPr/>
          </p:nvSpPr>
          <p:spPr bwMode="auto">
            <a:xfrm>
              <a:off x="1394" y="1190"/>
              <a:ext cx="3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Cu</a:t>
              </a:r>
              <a:r>
                <a:rPr lang="fi-FI" baseline="30000"/>
                <a:t>I</a:t>
              </a:r>
              <a:endParaRPr lang="en-US" b="0"/>
            </a:p>
          </p:txBody>
        </p:sp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1174" y="985"/>
              <a:ext cx="5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/>
                <a:t>HO-tyr</a:t>
              </a:r>
              <a:endParaRPr lang="en-US" b="0"/>
            </a:p>
          </p:txBody>
        </p:sp>
      </p:grp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3822701" y="1581150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3981451" y="1597025"/>
            <a:ext cx="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3979863" y="2166938"/>
            <a:ext cx="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4670426" y="1846263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122738" y="1884363"/>
            <a:ext cx="420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 baseline="-25000">
                <a:solidFill>
                  <a:srgbClr val="33CC33"/>
                </a:solidFill>
              </a:rPr>
              <a:t>2</a:t>
            </a:r>
            <a:endParaRPr lang="en-US">
              <a:solidFill>
                <a:srgbClr val="33CC33"/>
              </a:solidFill>
            </a:endParaRP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381501" y="1536700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3733801" y="1846263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Fe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6315076" y="38449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b="0">
              <a:solidFill>
                <a:srgbClr val="33CC33"/>
              </a:solidFill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5997576" y="3543300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915026" y="3562350"/>
            <a:ext cx="595313" cy="884238"/>
            <a:chOff x="3171" y="2178"/>
            <a:chExt cx="375" cy="557"/>
          </a:xfrm>
        </p:grpSpPr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>
              <a:off x="3307" y="2178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>
              <a:off x="3306" y="2537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47" name="Text Box 23"/>
            <p:cNvSpPr txBox="1">
              <a:spLocks noChangeArrowheads="1"/>
            </p:cNvSpPr>
            <p:nvPr/>
          </p:nvSpPr>
          <p:spPr bwMode="auto">
            <a:xfrm>
              <a:off x="3171" y="2339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877051" y="38179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6521451" y="3511550"/>
            <a:ext cx="717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-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753226" y="410527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</a:t>
            </a:r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3821113" y="5187950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775076" y="5203825"/>
            <a:ext cx="579438" cy="884238"/>
            <a:chOff x="2085" y="2849"/>
            <a:chExt cx="365" cy="557"/>
          </a:xfrm>
        </p:grpSpPr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>
              <a:off x="2220" y="2849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4" name="Line 30"/>
            <p:cNvSpPr>
              <a:spLocks noChangeShapeType="1"/>
            </p:cNvSpPr>
            <p:nvPr/>
          </p:nvSpPr>
          <p:spPr bwMode="auto">
            <a:xfrm>
              <a:off x="2219" y="3208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55" name="Text Box 31"/>
            <p:cNvSpPr txBox="1">
              <a:spLocks noChangeArrowheads="1"/>
            </p:cNvSpPr>
            <p:nvPr/>
          </p:nvSpPr>
          <p:spPr bwMode="auto">
            <a:xfrm>
              <a:off x="2085" y="3014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4668838" y="5430838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4586288" y="5715000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>
                <a:solidFill>
                  <a:srgbClr val="33CC33"/>
                </a:solidFill>
              </a:rPr>
              <a:t>O</a:t>
            </a:r>
            <a:r>
              <a:rPr lang="fi-FI" sz="1600" smtClean="0"/>
              <a:t>H</a:t>
            </a:r>
            <a:endParaRPr lang="en-US" b="0"/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776413" y="3544888"/>
            <a:ext cx="139065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725613" y="3548063"/>
            <a:ext cx="579438" cy="884238"/>
            <a:chOff x="1063" y="2170"/>
            <a:chExt cx="365" cy="557"/>
          </a:xfrm>
        </p:grpSpPr>
        <p:sp>
          <p:nvSpPr>
            <p:cNvPr id="77862" name="Line 38"/>
            <p:cNvSpPr>
              <a:spLocks noChangeShapeType="1"/>
            </p:cNvSpPr>
            <p:nvPr/>
          </p:nvSpPr>
          <p:spPr bwMode="auto">
            <a:xfrm>
              <a:off x="1199" y="2170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3" name="Line 39"/>
            <p:cNvSpPr>
              <a:spLocks noChangeShapeType="1"/>
            </p:cNvSpPr>
            <p:nvPr/>
          </p:nvSpPr>
          <p:spPr bwMode="auto">
            <a:xfrm>
              <a:off x="1198" y="2529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64" name="Text Box 40"/>
            <p:cNvSpPr txBox="1">
              <a:spLocks noChangeArrowheads="1"/>
            </p:cNvSpPr>
            <p:nvPr/>
          </p:nvSpPr>
          <p:spPr bwMode="auto">
            <a:xfrm>
              <a:off x="1063" y="2331"/>
              <a:ext cx="3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III</a:t>
              </a:r>
              <a:endParaRPr lang="en-US" b="0"/>
            </a:p>
          </p:txBody>
        </p:sp>
      </p:grpSp>
      <p:sp>
        <p:nvSpPr>
          <p:cNvPr id="77865" name="Text Box 41"/>
          <p:cNvSpPr txBox="1">
            <a:spLocks noChangeArrowheads="1"/>
          </p:cNvSpPr>
          <p:nvPr/>
        </p:nvSpPr>
        <p:spPr bwMode="auto">
          <a:xfrm>
            <a:off x="2601913" y="3784600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</a:t>
            </a:r>
            <a:endParaRPr lang="en-US" b="0"/>
          </a:p>
        </p:txBody>
      </p:sp>
      <p:sp>
        <p:nvSpPr>
          <p:cNvPr id="77866" name="Text Box 42"/>
          <p:cNvSpPr txBox="1">
            <a:spLocks noChangeArrowheads="1"/>
          </p:cNvSpPr>
          <p:nvPr/>
        </p:nvSpPr>
        <p:spPr bwMode="auto">
          <a:xfrm>
            <a:off x="2309813" y="350043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  <p:sp>
        <p:nvSpPr>
          <p:cNvPr id="77867" name="Text Box 43"/>
          <p:cNvSpPr txBox="1">
            <a:spLocks noChangeArrowheads="1"/>
          </p:cNvSpPr>
          <p:nvPr/>
        </p:nvSpPr>
        <p:spPr bwMode="auto">
          <a:xfrm>
            <a:off x="2273301" y="4006850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68" name="AutoShape 44"/>
          <p:cNvSpPr>
            <a:spLocks noChangeArrowheads="1"/>
          </p:cNvSpPr>
          <p:nvPr/>
        </p:nvSpPr>
        <p:spPr bwMode="auto">
          <a:xfrm>
            <a:off x="2892426" y="1927225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69" name="Text Box 45"/>
          <p:cNvSpPr txBox="1">
            <a:spLocks noChangeArrowheads="1"/>
          </p:cNvSpPr>
          <p:nvPr/>
        </p:nvSpPr>
        <p:spPr bwMode="auto">
          <a:xfrm>
            <a:off x="2997201" y="1512888"/>
            <a:ext cx="473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solidFill>
                  <a:srgbClr val="33CC33"/>
                </a:solidFill>
              </a:rPr>
              <a:t>O</a:t>
            </a:r>
            <a:r>
              <a:rPr lang="fi-FI" sz="2000" baseline="-25000">
                <a:solidFill>
                  <a:srgbClr val="33CC33"/>
                </a:solidFill>
              </a:rPr>
              <a:t>2</a:t>
            </a:r>
            <a:endParaRPr lang="en-US" sz="2000">
              <a:solidFill>
                <a:srgbClr val="33CC33"/>
              </a:solidFill>
            </a:endParaRPr>
          </a:p>
        </p:txBody>
      </p:sp>
      <p:sp>
        <p:nvSpPr>
          <p:cNvPr id="77870" name="Text Box 46"/>
          <p:cNvSpPr txBox="1">
            <a:spLocks noChangeArrowheads="1"/>
          </p:cNvSpPr>
          <p:nvPr/>
        </p:nvSpPr>
        <p:spPr bwMode="auto">
          <a:xfrm>
            <a:off x="6011863" y="486092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1" name="Text Box 47"/>
          <p:cNvSpPr txBox="1">
            <a:spLocks noChangeArrowheads="1"/>
          </p:cNvSpPr>
          <p:nvPr/>
        </p:nvSpPr>
        <p:spPr bwMode="auto">
          <a:xfrm>
            <a:off x="2890838" y="5106988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1862138" y="3025775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74" name="Text Box 50"/>
          <p:cNvSpPr txBox="1">
            <a:spLocks noChangeArrowheads="1"/>
          </p:cNvSpPr>
          <p:nvPr/>
        </p:nvSpPr>
        <p:spPr bwMode="auto">
          <a:xfrm>
            <a:off x="2373313" y="297021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5" name="AutoShape 51"/>
          <p:cNvSpPr>
            <a:spLocks noChangeArrowheads="1"/>
          </p:cNvSpPr>
          <p:nvPr/>
        </p:nvSpPr>
        <p:spPr bwMode="auto">
          <a:xfrm rot="8288420">
            <a:off x="5399088" y="5118100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6" name="Text Box 52"/>
          <p:cNvSpPr txBox="1">
            <a:spLocks noChangeArrowheads="1"/>
          </p:cNvSpPr>
          <p:nvPr/>
        </p:nvSpPr>
        <p:spPr bwMode="auto">
          <a:xfrm>
            <a:off x="5656263" y="46228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 rot="13671745">
            <a:off x="5124451" y="511651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78" name="Text Box 54"/>
          <p:cNvSpPr txBox="1">
            <a:spLocks noChangeArrowheads="1"/>
          </p:cNvSpPr>
          <p:nvPr/>
        </p:nvSpPr>
        <p:spPr bwMode="auto">
          <a:xfrm>
            <a:off x="6515101" y="2566988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H</a:t>
            </a:r>
            <a:r>
              <a:rPr lang="fi-FI" sz="2400" baseline="30000"/>
              <a:t>+</a:t>
            </a:r>
            <a:endParaRPr lang="en-US" b="0"/>
          </a:p>
        </p:txBody>
      </p:sp>
      <p:sp>
        <p:nvSpPr>
          <p:cNvPr id="77879" name="Rectangle 55"/>
          <p:cNvSpPr>
            <a:spLocks noChangeArrowheads="1"/>
          </p:cNvSpPr>
          <p:nvPr/>
        </p:nvSpPr>
        <p:spPr bwMode="auto">
          <a:xfrm>
            <a:off x="6337301" y="1577975"/>
            <a:ext cx="139065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6276976" y="1590675"/>
            <a:ext cx="595313" cy="884238"/>
            <a:chOff x="3854" y="506"/>
            <a:chExt cx="375" cy="557"/>
          </a:xfrm>
        </p:grpSpPr>
        <p:sp>
          <p:nvSpPr>
            <p:cNvPr id="77881" name="Line 57"/>
            <p:cNvSpPr>
              <a:spLocks noChangeShapeType="1"/>
            </p:cNvSpPr>
            <p:nvPr/>
          </p:nvSpPr>
          <p:spPr bwMode="auto">
            <a:xfrm>
              <a:off x="3990" y="506"/>
              <a:ext cx="0" cy="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3989" y="865"/>
              <a:ext cx="0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7883" name="Text Box 59"/>
            <p:cNvSpPr txBox="1">
              <a:spLocks noChangeArrowheads="1"/>
            </p:cNvSpPr>
            <p:nvPr/>
          </p:nvSpPr>
          <p:spPr bwMode="auto">
            <a:xfrm>
              <a:off x="3854" y="667"/>
              <a:ext cx="3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Fe</a:t>
              </a:r>
              <a:r>
                <a:rPr lang="fi-FI" baseline="30000"/>
                <a:t>IV</a:t>
              </a:r>
              <a:endParaRPr lang="en-US" b="0"/>
            </a:p>
          </p:txBody>
        </p:sp>
      </p:grpSp>
      <p:sp>
        <p:nvSpPr>
          <p:cNvPr id="77884" name="Text Box 60"/>
          <p:cNvSpPr txBox="1">
            <a:spLocks noChangeArrowheads="1"/>
          </p:cNvSpPr>
          <p:nvPr/>
        </p:nvSpPr>
        <p:spPr bwMode="auto">
          <a:xfrm>
            <a:off x="7191376" y="1846263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Cu</a:t>
            </a:r>
            <a:r>
              <a:rPr lang="fi-FI" baseline="30000"/>
              <a:t>II</a:t>
            </a:r>
            <a:endParaRPr lang="en-US" b="0"/>
          </a:p>
        </p:txBody>
      </p:sp>
      <p:sp>
        <p:nvSpPr>
          <p:cNvPr id="77885" name="Text Box 61"/>
          <p:cNvSpPr txBox="1">
            <a:spLocks noChangeArrowheads="1"/>
          </p:cNvSpPr>
          <p:nvPr/>
        </p:nvSpPr>
        <p:spPr bwMode="auto">
          <a:xfrm>
            <a:off x="6670676" y="1876425"/>
            <a:ext cx="44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400"/>
              <a:t>=</a:t>
            </a:r>
            <a:r>
              <a:rPr lang="fi-FI" sz="1600">
                <a:solidFill>
                  <a:srgbClr val="33CC33"/>
                </a:solidFill>
              </a:rPr>
              <a:t>O</a:t>
            </a:r>
            <a:endParaRPr lang="en-US" sz="1600" b="0">
              <a:solidFill>
                <a:srgbClr val="33CC33"/>
              </a:solidFill>
            </a:endParaRPr>
          </a:p>
        </p:txBody>
      </p:sp>
      <p:sp>
        <p:nvSpPr>
          <p:cNvPr id="77886" name="Text Box 62"/>
          <p:cNvSpPr txBox="1">
            <a:spLocks noChangeArrowheads="1"/>
          </p:cNvSpPr>
          <p:nvPr/>
        </p:nvSpPr>
        <p:spPr bwMode="auto">
          <a:xfrm>
            <a:off x="6851651" y="1539875"/>
            <a:ext cx="72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aseline="30000"/>
              <a:t>*</a:t>
            </a:r>
            <a:r>
              <a:rPr lang="fi-FI" sz="1600"/>
              <a:t>O-tyr</a:t>
            </a:r>
            <a:endParaRPr lang="en-US" b="0"/>
          </a:p>
        </p:txBody>
      </p:sp>
      <p:sp>
        <p:nvSpPr>
          <p:cNvPr id="77887" name="Text Box 63"/>
          <p:cNvSpPr txBox="1">
            <a:spLocks noChangeArrowheads="1"/>
          </p:cNvSpPr>
          <p:nvPr/>
        </p:nvSpPr>
        <p:spPr bwMode="auto">
          <a:xfrm>
            <a:off x="7102476" y="2130425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>
                <a:solidFill>
                  <a:srgbClr val="33CC33"/>
                </a:solidFill>
              </a:rPr>
              <a:t>O</a:t>
            </a:r>
            <a:r>
              <a:rPr lang="fi-FI" sz="1600"/>
              <a:t>H</a:t>
            </a:r>
            <a:endParaRPr lang="en-US" b="0"/>
          </a:p>
        </p:txBody>
      </p:sp>
      <p:sp>
        <p:nvSpPr>
          <p:cNvPr id="77888" name="Rectangle 64"/>
          <p:cNvSpPr>
            <a:spLocks noChangeArrowheads="1"/>
          </p:cNvSpPr>
          <p:nvPr/>
        </p:nvSpPr>
        <p:spPr bwMode="auto">
          <a:xfrm>
            <a:off x="6977063" y="2655888"/>
            <a:ext cx="4222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e</a:t>
            </a:r>
            <a:r>
              <a:rPr lang="fi-FI" sz="2400" baseline="30000"/>
              <a:t>-</a:t>
            </a:r>
            <a:endParaRPr lang="en-US" b="0"/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5375276" y="19605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 rot="6374973">
            <a:off x="6521451" y="29511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 rot="15437913">
            <a:off x="1849438" y="2909888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 rot="13682432">
            <a:off x="2674938" y="4945063"/>
            <a:ext cx="819150" cy="171450"/>
          </a:xfrm>
          <a:prstGeom prst="rightArrow">
            <a:avLst>
              <a:gd name="adj1" fmla="val 50000"/>
              <a:gd name="adj2" fmla="val 11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 rot="11672067">
            <a:off x="6256338" y="3027363"/>
            <a:ext cx="1457325" cy="88900"/>
          </a:xfrm>
          <a:prstGeom prst="leftArrow">
            <a:avLst>
              <a:gd name="adj1" fmla="val 50000"/>
              <a:gd name="adj2" fmla="val 40982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77896" name="Text Box 72"/>
          <p:cNvSpPr txBox="1">
            <a:spLocks noChangeArrowheads="1"/>
          </p:cNvSpPr>
          <p:nvPr/>
        </p:nvSpPr>
        <p:spPr bwMode="auto">
          <a:xfrm>
            <a:off x="928688" y="18240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R</a:t>
            </a:r>
            <a:endParaRPr lang="en-US" sz="2400"/>
          </a:p>
        </p:txBody>
      </p:sp>
      <p:sp>
        <p:nvSpPr>
          <p:cNvPr id="77897" name="Text Box 73"/>
          <p:cNvSpPr txBox="1">
            <a:spLocks noChangeArrowheads="1"/>
          </p:cNvSpPr>
          <p:nvPr/>
        </p:nvSpPr>
        <p:spPr bwMode="auto">
          <a:xfrm>
            <a:off x="4313238" y="1092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A</a:t>
            </a:r>
            <a:endParaRPr lang="en-US" sz="2400"/>
          </a:p>
        </p:txBody>
      </p:sp>
      <p:sp>
        <p:nvSpPr>
          <p:cNvPr id="77898" name="Text Box 74"/>
          <p:cNvSpPr txBox="1">
            <a:spLocks noChangeArrowheads="1"/>
          </p:cNvSpPr>
          <p:nvPr/>
        </p:nvSpPr>
        <p:spPr bwMode="auto">
          <a:xfrm>
            <a:off x="7756526" y="1792288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P</a:t>
            </a:r>
            <a:r>
              <a:rPr lang="fi-FI" sz="2400" baseline="-25000"/>
              <a:t>M</a:t>
            </a:r>
            <a:endParaRPr lang="en-US" sz="2400" baseline="-25000"/>
          </a:p>
        </p:txBody>
      </p:sp>
      <p:sp>
        <p:nvSpPr>
          <p:cNvPr id="77899" name="Text Box 75"/>
          <p:cNvSpPr txBox="1">
            <a:spLocks noChangeArrowheads="1"/>
          </p:cNvSpPr>
          <p:nvPr/>
        </p:nvSpPr>
        <p:spPr bwMode="auto">
          <a:xfrm>
            <a:off x="7421563" y="37592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F</a:t>
            </a:r>
            <a:endParaRPr lang="en-US" sz="2400"/>
          </a:p>
        </p:txBody>
      </p:sp>
      <p:sp>
        <p:nvSpPr>
          <p:cNvPr id="77900" name="Text Box 76"/>
          <p:cNvSpPr txBox="1">
            <a:spLocks noChangeArrowheads="1"/>
          </p:cNvSpPr>
          <p:nvPr/>
        </p:nvSpPr>
        <p:spPr bwMode="auto">
          <a:xfrm>
            <a:off x="1400176" y="3768725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E</a:t>
            </a:r>
            <a:endParaRPr lang="en-US" sz="2400"/>
          </a:p>
        </p:txBody>
      </p:sp>
      <p:sp>
        <p:nvSpPr>
          <p:cNvPr id="77901" name="Text Box 77"/>
          <p:cNvSpPr txBox="1">
            <a:spLocks noChangeArrowheads="1"/>
          </p:cNvSpPr>
          <p:nvPr/>
        </p:nvSpPr>
        <p:spPr bwMode="auto">
          <a:xfrm>
            <a:off x="4318001" y="6083300"/>
            <a:ext cx="4812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 smtClean="0"/>
              <a:t>O</a:t>
            </a:r>
            <a:r>
              <a:rPr lang="fi-FI" sz="2400" baseline="-25000" smtClean="0"/>
              <a:t> </a:t>
            </a:r>
            <a:endParaRPr lang="en-US" sz="2400"/>
          </a:p>
        </p:txBody>
      </p:sp>
      <p:sp>
        <p:nvSpPr>
          <p:cNvPr id="77906" name="Text Box 82"/>
          <p:cNvSpPr txBox="1">
            <a:spLocks noChangeArrowheads="1"/>
          </p:cNvSpPr>
          <p:nvPr/>
        </p:nvSpPr>
        <p:spPr bwMode="auto">
          <a:xfrm>
            <a:off x="2795588" y="0"/>
            <a:ext cx="302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CATALYTIC CYCLE</a:t>
            </a:r>
            <a:endParaRPr lang="en-US" sz="2400"/>
          </a:p>
        </p:txBody>
      </p:sp>
      <p:sp>
        <p:nvSpPr>
          <p:cNvPr id="82" name="TextBox 81"/>
          <p:cNvSpPr txBox="1"/>
          <p:nvPr/>
        </p:nvSpPr>
        <p:spPr>
          <a:xfrm>
            <a:off x="1778000" y="508000"/>
            <a:ext cx="521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Electron injection starting from oxidised state</a:t>
            </a:r>
            <a:endParaRPr lang="fi-FI"/>
          </a:p>
        </p:txBody>
      </p:sp>
      <p:sp>
        <p:nvSpPr>
          <p:cNvPr id="83" name="Text Box 34"/>
          <p:cNvSpPr txBox="1">
            <a:spLocks noChangeArrowheads="1"/>
          </p:cNvSpPr>
          <p:nvPr/>
        </p:nvSpPr>
        <p:spPr bwMode="auto">
          <a:xfrm>
            <a:off x="4065588" y="5791200"/>
            <a:ext cx="2423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smtClean="0"/>
              <a:t> </a:t>
            </a:r>
            <a:endParaRPr lang="en-US" b="0"/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4164013" y="5189538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/>
              <a:t>HO-tyr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00" y="1282700"/>
            <a:ext cx="8728744" cy="38989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884218" y="1066798"/>
            <a:ext cx="4502733" cy="4211783"/>
          </a:xfrm>
          <a:prstGeom prst="rect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66FFCC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pic>
        <p:nvPicPr>
          <p:cNvPr id="51204" name="Picture 4" descr="Figure2_6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349250"/>
            <a:ext cx="63246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69850" y="3609975"/>
            <a:ext cx="2282825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Symbol" pitchFamily="18" charset="2"/>
              </a:rPr>
              <a:t>DY</a:t>
            </a:r>
            <a:r>
              <a:rPr lang="fi-FI" sz="2000">
                <a:latin typeface="Times New Roman" pitchFamily="18" charset="0"/>
              </a:rPr>
              <a:t> fitted to 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exponentials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with time constants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10 </a:t>
            </a:r>
            <a:r>
              <a:rPr lang="fi-FI" sz="2000">
                <a:latin typeface="Symbol" pitchFamily="18" charset="2"/>
              </a:rPr>
              <a:t>m</a:t>
            </a:r>
            <a:r>
              <a:rPr lang="fi-FI" sz="2000">
                <a:latin typeface="Times New Roman" pitchFamily="18" charset="0"/>
              </a:rPr>
              <a:t>s, 150 </a:t>
            </a:r>
            <a:r>
              <a:rPr lang="fi-FI" sz="2000">
                <a:latin typeface="Symbol" pitchFamily="18" charset="2"/>
              </a:rPr>
              <a:t>m</a:t>
            </a:r>
            <a:r>
              <a:rPr lang="fi-FI" sz="2000">
                <a:latin typeface="Times New Roman" pitchFamily="18" charset="0"/>
              </a:rPr>
              <a:t>s,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800 </a:t>
            </a:r>
            <a:r>
              <a:rPr lang="fi-FI" sz="2000">
                <a:latin typeface="Symbol" pitchFamily="18" charset="2"/>
              </a:rPr>
              <a:t>m</a:t>
            </a:r>
            <a:r>
              <a:rPr lang="fi-FI" sz="2000">
                <a:latin typeface="Times New Roman" pitchFamily="18" charset="0"/>
              </a:rPr>
              <a:t>s, and 2.5 ms</a:t>
            </a:r>
          </a:p>
          <a:p>
            <a:pPr eaLnBrk="0" hangingPunct="0"/>
            <a:endParaRPr lang="en-US" sz="2000">
              <a:latin typeface="Times New Roman" pitchFamily="18" charset="0"/>
            </a:endParaRP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754438" y="711200"/>
            <a:ext cx="9525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heme </a:t>
            </a:r>
            <a:r>
              <a:rPr lang="fi-FI" sz="2000" i="1">
                <a:solidFill>
                  <a:schemeClr val="accent2"/>
                </a:solidFill>
                <a:latin typeface="Times New Roman" pitchFamily="18" charset="0"/>
              </a:rPr>
              <a:t>a</a:t>
            </a:r>
            <a:endParaRPr lang="en-US" sz="20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971925" y="1973263"/>
            <a:ext cx="628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008000"/>
                </a:solidFill>
                <a:latin typeface="Times New Roman" pitchFamily="18" charset="0"/>
              </a:rPr>
              <a:t>Cu</a:t>
            </a:r>
            <a:r>
              <a:rPr lang="fi-FI" sz="2000" baseline="-25000">
                <a:solidFill>
                  <a:srgbClr val="008000"/>
                </a:solidFill>
                <a:latin typeface="Times New Roman" pitchFamily="18" charset="0"/>
              </a:rPr>
              <a:t>A</a:t>
            </a:r>
            <a:endParaRPr lang="en-US" sz="2000" baseline="-25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85725" y="1512888"/>
            <a:ext cx="24511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000">
                <a:latin typeface="Times New Roman" pitchFamily="18" charset="0"/>
              </a:rPr>
              <a:t>absorption kinetics</a:t>
            </a:r>
          </a:p>
          <a:p>
            <a:r>
              <a:rPr lang="fi-FI" sz="2000">
                <a:latin typeface="Times New Roman" pitchFamily="18" charset="0"/>
              </a:rPr>
              <a:t>fitted to exponentials</a:t>
            </a:r>
          </a:p>
          <a:p>
            <a:r>
              <a:rPr lang="fi-FI" sz="2000">
                <a:latin typeface="Times New Roman" pitchFamily="18" charset="0"/>
              </a:rPr>
              <a:t>with time constants</a:t>
            </a:r>
          </a:p>
          <a:p>
            <a:r>
              <a:rPr lang="fi-FI" sz="2000">
                <a:latin typeface="Times New Roman" pitchFamily="18" charset="0"/>
              </a:rPr>
              <a:t>10 </a:t>
            </a:r>
            <a:r>
              <a:rPr lang="fi-FI" sz="2000">
                <a:latin typeface="Symbol" pitchFamily="18" charset="2"/>
              </a:rPr>
              <a:t>m</a:t>
            </a:r>
            <a:r>
              <a:rPr lang="fi-FI" sz="2000">
                <a:latin typeface="Times New Roman" pitchFamily="18" charset="0"/>
              </a:rPr>
              <a:t>s, 150 </a:t>
            </a:r>
            <a:r>
              <a:rPr lang="fi-FI" sz="2000">
                <a:latin typeface="Symbol" pitchFamily="18" charset="2"/>
              </a:rPr>
              <a:t>m</a:t>
            </a:r>
            <a:r>
              <a:rPr lang="fi-FI" sz="2000">
                <a:latin typeface="Times New Roman" pitchFamily="18" charset="0"/>
              </a:rPr>
              <a:t>s and</a:t>
            </a:r>
          </a:p>
          <a:p>
            <a:r>
              <a:rPr lang="fi-FI" sz="2000">
                <a:latin typeface="Times New Roman" pitchFamily="18" charset="0"/>
              </a:rPr>
              <a:t>800 </a:t>
            </a:r>
            <a:r>
              <a:rPr lang="fi-FI" sz="2000">
                <a:latin typeface="Symbol" pitchFamily="18" charset="2"/>
              </a:rPr>
              <a:t>m</a:t>
            </a:r>
            <a:r>
              <a:rPr lang="fi-FI" sz="2000">
                <a:latin typeface="Times New Roman" pitchFamily="18" charset="0"/>
              </a:rPr>
              <a:t>s</a:t>
            </a: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9713" cy="1384300"/>
          </a:xfrm>
          <a:prstGeom prst="rect">
            <a:avLst/>
          </a:prstGeom>
          <a:noFill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028825" y="2705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33725" y="3313113"/>
            <a:ext cx="1327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 </a:t>
            </a:r>
            <a:r>
              <a:rPr lang="fi-FI" sz="2000" u="sng">
                <a:latin typeface="Times New Roman" pitchFamily="18" charset="0"/>
              </a:rPr>
              <a:t>electron</a:t>
            </a:r>
          </a:p>
          <a:p>
            <a:pPr eaLnBrk="0" hangingPunct="0"/>
            <a:r>
              <a:rPr lang="fi-FI" sz="2000" u="sng">
                <a:latin typeface="Times New Roman" pitchFamily="18" charset="0"/>
              </a:rPr>
              <a:t>occupancy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    (%)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260725" y="1852613"/>
            <a:ext cx="9794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 u="sng">
                <a:solidFill>
                  <a:schemeClr val="accent2"/>
                </a:solidFill>
                <a:latin typeface="Times New Roman" pitchFamily="18" charset="0"/>
              </a:rPr>
              <a:t>kinetic </a:t>
            </a:r>
          </a:p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fi-FI" sz="2000" u="sng">
                <a:solidFill>
                  <a:schemeClr val="accent2"/>
                </a:solidFill>
                <a:latin typeface="Times New Roman" pitchFamily="18" charset="0"/>
              </a:rPr>
              <a:t>phase</a:t>
            </a:r>
            <a:endParaRPr lang="en-US" sz="2000" u="sng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349625" y="4367213"/>
            <a:ext cx="628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008000"/>
                </a:solidFill>
                <a:latin typeface="Times New Roman" pitchFamily="18" charset="0"/>
              </a:rPr>
              <a:t>Cu</a:t>
            </a:r>
            <a:r>
              <a:rPr lang="fi-FI" sz="2000" baseline="-25000">
                <a:solidFill>
                  <a:srgbClr val="008000"/>
                </a:solidFill>
                <a:latin typeface="Times New Roman" pitchFamily="18" charset="0"/>
              </a:rPr>
              <a:t>A</a:t>
            </a:r>
            <a:endParaRPr lang="en-US" sz="2000" baseline="-25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3146425" y="4926013"/>
            <a:ext cx="9525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heme </a:t>
            </a:r>
            <a:r>
              <a:rPr lang="fi-FI" sz="2000" i="1">
                <a:solidFill>
                  <a:schemeClr val="accent2"/>
                </a:solidFill>
                <a:latin typeface="Times New Roman" pitchFamily="18" charset="0"/>
              </a:rPr>
              <a:t>a</a:t>
            </a:r>
            <a:endParaRPr lang="en-US" sz="20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159125" y="5522913"/>
            <a:ext cx="12128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binuclear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    site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276725" y="2011363"/>
            <a:ext cx="48466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10 </a:t>
            </a:r>
            <a:r>
              <a:rPr lang="fi-FI" sz="20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s             150 </a:t>
            </a:r>
            <a:r>
              <a:rPr lang="fi-FI" sz="20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s          800 </a:t>
            </a:r>
            <a:r>
              <a:rPr lang="fi-FI" sz="20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s         2.5 ms</a:t>
            </a:r>
            <a:endParaRPr lang="en-US" sz="2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481513" y="4324350"/>
            <a:ext cx="43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008000"/>
                </a:solidFill>
                <a:latin typeface="Times New Roman" pitchFamily="18" charset="0"/>
              </a:rPr>
              <a:t>30</a:t>
            </a:r>
            <a:endParaRPr lang="en-US" sz="2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4467225" y="4938713"/>
            <a:ext cx="43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70</a:t>
            </a:r>
            <a:endParaRPr lang="en-US" sz="2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4568825" y="5713413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0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6042025" y="4340225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008000"/>
                </a:solidFill>
                <a:latin typeface="Times New Roman" pitchFamily="18" charset="0"/>
              </a:rPr>
              <a:t>0</a:t>
            </a:r>
            <a:endParaRPr lang="en-US" sz="2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5826125" y="4913313"/>
            <a:ext cx="501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 39</a:t>
            </a:r>
            <a:endParaRPr lang="en-US" sz="2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5838825" y="5688013"/>
            <a:ext cx="501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 61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2854325" y="2640013"/>
            <a:ext cx="16065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    </a:t>
            </a:r>
            <a:r>
              <a:rPr lang="fi-FI" sz="2000" u="sng">
                <a:latin typeface="Times New Roman" pitchFamily="18" charset="0"/>
              </a:rPr>
              <a:t>charge</a:t>
            </a:r>
          </a:p>
          <a:p>
            <a:pPr eaLnBrk="0" hangingPunct="0"/>
            <a:r>
              <a:rPr lang="fi-FI" sz="2000" u="sng">
                <a:latin typeface="Times New Roman" pitchFamily="18" charset="0"/>
              </a:rPr>
              <a:t>translocation</a:t>
            </a:r>
            <a:endParaRPr lang="en-US" sz="2000" u="sng">
              <a:latin typeface="Times New Roman" pitchFamily="18" charset="0"/>
            </a:endParaRPr>
          </a:p>
        </p:txBody>
      </p:sp>
      <p:grpSp>
        <p:nvGrpSpPr>
          <p:cNvPr id="53278" name="Group 30"/>
          <p:cNvGrpSpPr>
            <a:grpSpLocks/>
          </p:cNvGrpSpPr>
          <p:nvPr/>
        </p:nvGrpSpPr>
        <p:grpSpPr bwMode="auto">
          <a:xfrm>
            <a:off x="4289425" y="2741613"/>
            <a:ext cx="4808538" cy="409575"/>
            <a:chOff x="2702" y="1727"/>
            <a:chExt cx="3029" cy="258"/>
          </a:xfrm>
        </p:grpSpPr>
        <p:sp>
          <p:nvSpPr>
            <p:cNvPr id="53265" name="Text Box 17"/>
            <p:cNvSpPr txBox="1">
              <a:spLocks noChangeArrowheads="1"/>
            </p:cNvSpPr>
            <p:nvPr/>
          </p:nvSpPr>
          <p:spPr bwMode="auto">
            <a:xfrm>
              <a:off x="2702" y="1735"/>
              <a:ext cx="48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i-FI" sz="2000">
                  <a:latin typeface="Times New Roman" pitchFamily="18" charset="0"/>
                </a:rPr>
                <a:t>0.24q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3266" name="Text Box 18"/>
            <p:cNvSpPr txBox="1">
              <a:spLocks noChangeArrowheads="1"/>
            </p:cNvSpPr>
            <p:nvPr/>
          </p:nvSpPr>
          <p:spPr bwMode="auto">
            <a:xfrm>
              <a:off x="3606" y="1735"/>
              <a:ext cx="48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i-FI" sz="2000">
                  <a:latin typeface="Times New Roman" pitchFamily="18" charset="0"/>
                </a:rPr>
                <a:t>0.84q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3267" name="Text Box 19"/>
            <p:cNvSpPr txBox="1">
              <a:spLocks noChangeArrowheads="1"/>
            </p:cNvSpPr>
            <p:nvPr/>
          </p:nvSpPr>
          <p:spPr bwMode="auto">
            <a:xfrm>
              <a:off x="4422" y="1727"/>
              <a:ext cx="48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i-FI" sz="2000">
                  <a:latin typeface="Times New Roman" pitchFamily="18" charset="0"/>
                </a:rPr>
                <a:t>0.60q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3268" name="Text Box 20"/>
            <p:cNvSpPr txBox="1">
              <a:spLocks noChangeArrowheads="1"/>
            </p:cNvSpPr>
            <p:nvPr/>
          </p:nvSpPr>
          <p:spPr bwMode="auto">
            <a:xfrm>
              <a:off x="5246" y="1735"/>
              <a:ext cx="48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i-FI" sz="2000">
                  <a:latin typeface="Times New Roman" pitchFamily="18" charset="0"/>
                </a:rPr>
                <a:t>0.32q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7235825" y="4344988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008000"/>
                </a:solidFill>
                <a:latin typeface="Times New Roman" pitchFamily="18" charset="0"/>
              </a:rPr>
              <a:t>0</a:t>
            </a:r>
            <a:endParaRPr lang="en-US" sz="2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7121525" y="5662613"/>
            <a:ext cx="565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100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7235825" y="4900613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en-US" sz="2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8504238" y="4344988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008000"/>
                </a:solidFill>
                <a:latin typeface="Times New Roman" pitchFamily="18" charset="0"/>
              </a:rPr>
              <a:t>0</a:t>
            </a:r>
            <a:endParaRPr lang="en-US" sz="20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8489950" y="4906963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chemeClr val="accent2"/>
                </a:solidFill>
                <a:latin typeface="Times New Roman" pitchFamily="18" charset="0"/>
              </a:rPr>
              <a:t>0</a:t>
            </a:r>
            <a:endParaRPr lang="en-US" sz="20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3274" name="Text Box 26"/>
          <p:cNvSpPr txBox="1">
            <a:spLocks noChangeArrowheads="1"/>
          </p:cNvSpPr>
          <p:nvPr/>
        </p:nvSpPr>
        <p:spPr bwMode="auto">
          <a:xfrm>
            <a:off x="8340725" y="5649913"/>
            <a:ext cx="565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100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1931988" y="187325"/>
            <a:ext cx="7212012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ELECTRON OCCUPANCY AND AMPLITUDE OF CHARGE 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      TRANSLOCATION FOR EACH KINETIC PHASE 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              FOLLOWING ELECTRON INJECTION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9221788" y="277653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latin typeface="Symbol" pitchFamily="18" charset="2"/>
              </a:rPr>
              <a:t> </a:t>
            </a:r>
            <a:endParaRPr lang="en-US">
              <a:latin typeface="Symbol" pitchFamily="18" charset="2"/>
            </a:endParaRPr>
          </a:p>
        </p:txBody>
      </p:sp>
      <p:pic>
        <p:nvPicPr>
          <p:cNvPr id="53277" name="Picture 29" descr="Fig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97000"/>
            <a:ext cx="2935288" cy="3141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6" name="Group 90"/>
          <p:cNvGrpSpPr>
            <a:grpSpLocks/>
          </p:cNvGrpSpPr>
          <p:nvPr/>
        </p:nvGrpSpPr>
        <p:grpSpPr bwMode="auto">
          <a:xfrm>
            <a:off x="1171575" y="825500"/>
            <a:ext cx="6764338" cy="6032500"/>
            <a:chOff x="702" y="273"/>
            <a:chExt cx="4261" cy="3800"/>
          </a:xfrm>
        </p:grpSpPr>
        <p:grpSp>
          <p:nvGrpSpPr>
            <p:cNvPr id="4098" name="Group 2"/>
            <p:cNvGrpSpPr>
              <a:grpSpLocks noChangeAspect="1"/>
            </p:cNvGrpSpPr>
            <p:nvPr/>
          </p:nvGrpSpPr>
          <p:grpSpPr bwMode="auto">
            <a:xfrm>
              <a:off x="936" y="621"/>
              <a:ext cx="961" cy="707"/>
              <a:chOff x="1632" y="1157"/>
              <a:chExt cx="1602" cy="1178"/>
            </a:xfrm>
          </p:grpSpPr>
          <p:grpSp>
            <p:nvGrpSpPr>
              <p:cNvPr id="4099" name="Group 3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4100" name="AutoShape 4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4101" name="AutoShape 5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4102" name="Line 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4103" name="Line 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4104" name="Oval 8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05" name="Oval 9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06" name="Oval 10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4107" name="Group 11"/>
            <p:cNvGrpSpPr>
              <a:grpSpLocks noChangeAspect="1"/>
            </p:cNvGrpSpPr>
            <p:nvPr/>
          </p:nvGrpSpPr>
          <p:grpSpPr bwMode="auto">
            <a:xfrm>
              <a:off x="2497" y="959"/>
              <a:ext cx="770" cy="370"/>
              <a:chOff x="2206" y="1688"/>
              <a:chExt cx="1825" cy="877"/>
            </a:xfrm>
          </p:grpSpPr>
          <p:sp>
            <p:nvSpPr>
              <p:cNvPr id="4108" name="AutoShape 12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09" name="AutoShape 13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10" name="Line 14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4111" name="Line 15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112" name="Oval 16"/>
            <p:cNvSpPr>
              <a:spLocks noChangeAspect="1" noChangeArrowheads="1"/>
            </p:cNvSpPr>
            <p:nvPr/>
          </p:nvSpPr>
          <p:spPr bwMode="auto">
            <a:xfrm>
              <a:off x="3274" y="1127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13" name="Oval 17"/>
            <p:cNvSpPr>
              <a:spLocks noChangeAspect="1" noChangeArrowheads="1"/>
            </p:cNvSpPr>
            <p:nvPr/>
          </p:nvSpPr>
          <p:spPr bwMode="auto">
            <a:xfrm>
              <a:off x="3159" y="857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14" name="Oval 18"/>
            <p:cNvSpPr>
              <a:spLocks noChangeAspect="1" noChangeArrowheads="1"/>
            </p:cNvSpPr>
            <p:nvPr/>
          </p:nvSpPr>
          <p:spPr bwMode="auto">
            <a:xfrm>
              <a:off x="2525" y="622"/>
              <a:ext cx="184" cy="16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15" name="AutoShape 19"/>
            <p:cNvSpPr>
              <a:spLocks noChangeAspect="1" noChangeArrowheads="1"/>
            </p:cNvSpPr>
            <p:nvPr/>
          </p:nvSpPr>
          <p:spPr bwMode="auto">
            <a:xfrm rot="934420" flipH="1">
              <a:off x="4002" y="993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16" name="AutoShape 20"/>
            <p:cNvSpPr>
              <a:spLocks noChangeAspect="1" noChangeArrowheads="1"/>
            </p:cNvSpPr>
            <p:nvPr/>
          </p:nvSpPr>
          <p:spPr bwMode="auto">
            <a:xfrm rot="5399150" flipH="1">
              <a:off x="4441" y="991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17" name="Line 21"/>
            <p:cNvSpPr>
              <a:spLocks noChangeAspect="1" noChangeShapeType="1"/>
            </p:cNvSpPr>
            <p:nvPr/>
          </p:nvSpPr>
          <p:spPr bwMode="auto">
            <a:xfrm flipH="1">
              <a:off x="4318" y="102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18" name="Line 22"/>
            <p:cNvSpPr>
              <a:spLocks noChangeAspect="1" noChangeShapeType="1"/>
            </p:cNvSpPr>
            <p:nvPr/>
          </p:nvSpPr>
          <p:spPr bwMode="auto">
            <a:xfrm flipH="1">
              <a:off x="4479" y="102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19" name="Oval 23"/>
            <p:cNvSpPr>
              <a:spLocks noChangeAspect="1" noChangeArrowheads="1"/>
            </p:cNvSpPr>
            <p:nvPr/>
          </p:nvSpPr>
          <p:spPr bwMode="auto">
            <a:xfrm>
              <a:off x="4779" y="112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0" name="Oval 24"/>
            <p:cNvSpPr>
              <a:spLocks noChangeAspect="1" noChangeArrowheads="1"/>
            </p:cNvSpPr>
            <p:nvPr/>
          </p:nvSpPr>
          <p:spPr bwMode="auto">
            <a:xfrm>
              <a:off x="4664" y="850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1" name="Oval 25"/>
            <p:cNvSpPr>
              <a:spLocks noChangeAspect="1" noChangeArrowheads="1"/>
            </p:cNvSpPr>
            <p:nvPr/>
          </p:nvSpPr>
          <p:spPr bwMode="auto">
            <a:xfrm>
              <a:off x="4030" y="61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2" name="AutoShape 26"/>
            <p:cNvSpPr>
              <a:spLocks noChangeAspect="1" noChangeArrowheads="1"/>
            </p:cNvSpPr>
            <p:nvPr/>
          </p:nvSpPr>
          <p:spPr bwMode="auto">
            <a:xfrm rot="934420" flipH="1">
              <a:off x="3995" y="2362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3" name="AutoShape 27"/>
            <p:cNvSpPr>
              <a:spLocks noChangeAspect="1" noChangeArrowheads="1"/>
            </p:cNvSpPr>
            <p:nvPr/>
          </p:nvSpPr>
          <p:spPr bwMode="auto">
            <a:xfrm rot="5399150" flipH="1">
              <a:off x="4434" y="2360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4" name="Line 28"/>
            <p:cNvSpPr>
              <a:spLocks noChangeAspect="1" noChangeShapeType="1"/>
            </p:cNvSpPr>
            <p:nvPr/>
          </p:nvSpPr>
          <p:spPr bwMode="auto">
            <a:xfrm flipH="1">
              <a:off x="4311" y="2397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25" name="Line 29"/>
            <p:cNvSpPr>
              <a:spLocks noChangeAspect="1" noChangeShapeType="1"/>
            </p:cNvSpPr>
            <p:nvPr/>
          </p:nvSpPr>
          <p:spPr bwMode="auto">
            <a:xfrm flipH="1">
              <a:off x="4472" y="2397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26" name="Oval 30"/>
            <p:cNvSpPr>
              <a:spLocks noChangeAspect="1" noChangeArrowheads="1"/>
            </p:cNvSpPr>
            <p:nvPr/>
          </p:nvSpPr>
          <p:spPr bwMode="auto">
            <a:xfrm>
              <a:off x="4772" y="2489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7" name="Oval 31"/>
            <p:cNvSpPr>
              <a:spLocks noChangeAspect="1" noChangeArrowheads="1"/>
            </p:cNvSpPr>
            <p:nvPr/>
          </p:nvSpPr>
          <p:spPr bwMode="auto">
            <a:xfrm>
              <a:off x="4657" y="2219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8" name="Oval 32"/>
            <p:cNvSpPr>
              <a:spLocks noChangeAspect="1" noChangeArrowheads="1"/>
            </p:cNvSpPr>
            <p:nvPr/>
          </p:nvSpPr>
          <p:spPr bwMode="auto">
            <a:xfrm>
              <a:off x="4023" y="1984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29" name="AutoShape 33"/>
            <p:cNvSpPr>
              <a:spLocks noChangeAspect="1" noChangeArrowheads="1"/>
            </p:cNvSpPr>
            <p:nvPr/>
          </p:nvSpPr>
          <p:spPr bwMode="auto">
            <a:xfrm rot="934420" flipH="1">
              <a:off x="3180" y="3523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0" name="AutoShape 34"/>
            <p:cNvSpPr>
              <a:spLocks noChangeAspect="1" noChangeArrowheads="1"/>
            </p:cNvSpPr>
            <p:nvPr/>
          </p:nvSpPr>
          <p:spPr bwMode="auto">
            <a:xfrm rot="5399150" flipH="1">
              <a:off x="3619" y="3521"/>
              <a:ext cx="369" cy="292"/>
            </a:xfrm>
            <a:prstGeom prst="parallelogram">
              <a:avLst>
                <a:gd name="adj" fmla="val 2590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1" name="Line 35"/>
            <p:cNvSpPr>
              <a:spLocks noChangeAspect="1" noChangeShapeType="1"/>
            </p:cNvSpPr>
            <p:nvPr/>
          </p:nvSpPr>
          <p:spPr bwMode="auto">
            <a:xfrm flipH="1">
              <a:off x="3496" y="355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32" name="Line 36"/>
            <p:cNvSpPr>
              <a:spLocks noChangeAspect="1" noChangeShapeType="1"/>
            </p:cNvSpPr>
            <p:nvPr/>
          </p:nvSpPr>
          <p:spPr bwMode="auto">
            <a:xfrm flipH="1">
              <a:off x="3657" y="355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33" name="Oval 37"/>
            <p:cNvSpPr>
              <a:spLocks noChangeAspect="1" noChangeArrowheads="1"/>
            </p:cNvSpPr>
            <p:nvPr/>
          </p:nvSpPr>
          <p:spPr bwMode="auto">
            <a:xfrm>
              <a:off x="3957" y="365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4" name="Oval 38"/>
            <p:cNvSpPr>
              <a:spLocks noChangeAspect="1" noChangeArrowheads="1"/>
            </p:cNvSpPr>
            <p:nvPr/>
          </p:nvSpPr>
          <p:spPr bwMode="auto">
            <a:xfrm>
              <a:off x="3842" y="3380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5" name="Oval 39"/>
            <p:cNvSpPr>
              <a:spLocks noChangeAspect="1" noChangeArrowheads="1"/>
            </p:cNvSpPr>
            <p:nvPr/>
          </p:nvSpPr>
          <p:spPr bwMode="auto">
            <a:xfrm>
              <a:off x="3208" y="314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6" name="AutoShape 40"/>
            <p:cNvSpPr>
              <a:spLocks noChangeAspect="1" noChangeArrowheads="1"/>
            </p:cNvSpPr>
            <p:nvPr/>
          </p:nvSpPr>
          <p:spPr bwMode="auto">
            <a:xfrm rot="934420" flipH="1">
              <a:off x="1749" y="3524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7" name="AutoShape 41"/>
            <p:cNvSpPr>
              <a:spLocks noChangeAspect="1" noChangeArrowheads="1"/>
            </p:cNvSpPr>
            <p:nvPr/>
          </p:nvSpPr>
          <p:spPr bwMode="auto">
            <a:xfrm rot="5399150" flipH="1">
              <a:off x="2188" y="3522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38" name="Line 42"/>
            <p:cNvSpPr>
              <a:spLocks noChangeAspect="1" noChangeShapeType="1"/>
            </p:cNvSpPr>
            <p:nvPr/>
          </p:nvSpPr>
          <p:spPr bwMode="auto">
            <a:xfrm flipH="1">
              <a:off x="2065" y="3559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39" name="Line 43"/>
            <p:cNvSpPr>
              <a:spLocks noChangeAspect="1" noChangeShapeType="1"/>
            </p:cNvSpPr>
            <p:nvPr/>
          </p:nvSpPr>
          <p:spPr bwMode="auto">
            <a:xfrm flipH="1">
              <a:off x="2226" y="3559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4140" name="Oval 44"/>
            <p:cNvSpPr>
              <a:spLocks noChangeAspect="1" noChangeArrowheads="1"/>
            </p:cNvSpPr>
            <p:nvPr/>
          </p:nvSpPr>
          <p:spPr bwMode="auto">
            <a:xfrm>
              <a:off x="2526" y="3651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41" name="Oval 45"/>
            <p:cNvSpPr>
              <a:spLocks noChangeAspect="1" noChangeArrowheads="1"/>
            </p:cNvSpPr>
            <p:nvPr/>
          </p:nvSpPr>
          <p:spPr bwMode="auto">
            <a:xfrm>
              <a:off x="2411" y="3381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42" name="Oval 46"/>
            <p:cNvSpPr>
              <a:spLocks noChangeAspect="1" noChangeArrowheads="1"/>
            </p:cNvSpPr>
            <p:nvPr/>
          </p:nvSpPr>
          <p:spPr bwMode="auto">
            <a:xfrm>
              <a:off x="1777" y="3146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4143" name="Group 47"/>
            <p:cNvGrpSpPr>
              <a:grpSpLocks noChangeAspect="1"/>
            </p:cNvGrpSpPr>
            <p:nvPr/>
          </p:nvGrpSpPr>
          <p:grpSpPr bwMode="auto">
            <a:xfrm>
              <a:off x="934" y="2324"/>
              <a:ext cx="770" cy="370"/>
              <a:chOff x="2206" y="1688"/>
              <a:chExt cx="1825" cy="877"/>
            </a:xfrm>
          </p:grpSpPr>
          <p:sp>
            <p:nvSpPr>
              <p:cNvPr id="4144" name="AutoShape 48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45" name="AutoShape 49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46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4147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148" name="Oval 52"/>
            <p:cNvSpPr>
              <a:spLocks noChangeAspect="1" noChangeArrowheads="1"/>
            </p:cNvSpPr>
            <p:nvPr/>
          </p:nvSpPr>
          <p:spPr bwMode="auto">
            <a:xfrm>
              <a:off x="1711" y="2492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49" name="Oval 53"/>
            <p:cNvSpPr>
              <a:spLocks noChangeAspect="1" noChangeArrowheads="1"/>
            </p:cNvSpPr>
            <p:nvPr/>
          </p:nvSpPr>
          <p:spPr bwMode="auto">
            <a:xfrm>
              <a:off x="1596" y="2222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50" name="Oval 54"/>
            <p:cNvSpPr>
              <a:spLocks noChangeAspect="1" noChangeArrowheads="1"/>
            </p:cNvSpPr>
            <p:nvPr/>
          </p:nvSpPr>
          <p:spPr bwMode="auto">
            <a:xfrm>
              <a:off x="962" y="1987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51" name="Text Box 55"/>
            <p:cNvSpPr txBox="1">
              <a:spLocks noChangeArrowheads="1"/>
            </p:cNvSpPr>
            <p:nvPr/>
          </p:nvSpPr>
          <p:spPr bwMode="auto">
            <a:xfrm>
              <a:off x="702" y="583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A</a:t>
              </a:r>
              <a:endParaRPr lang="en-US" sz="1400" baseline="-25000"/>
            </a:p>
          </p:txBody>
        </p:sp>
        <p:sp>
          <p:nvSpPr>
            <p:cNvPr id="4152" name="Text Box 56"/>
            <p:cNvSpPr txBox="1">
              <a:spLocks noChangeArrowheads="1"/>
            </p:cNvSpPr>
            <p:nvPr/>
          </p:nvSpPr>
          <p:spPr bwMode="auto">
            <a:xfrm>
              <a:off x="1654" y="1247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B</a:t>
              </a:r>
              <a:endParaRPr lang="en-US" sz="1400" baseline="-25000"/>
            </a:p>
          </p:txBody>
        </p:sp>
        <p:sp>
          <p:nvSpPr>
            <p:cNvPr id="4153" name="Text Box 57"/>
            <p:cNvSpPr txBox="1">
              <a:spLocks noChangeArrowheads="1"/>
            </p:cNvSpPr>
            <p:nvPr/>
          </p:nvSpPr>
          <p:spPr bwMode="auto">
            <a:xfrm rot="802463">
              <a:off x="895" y="970"/>
              <a:ext cx="4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 </a:t>
              </a:r>
              <a:r>
                <a:rPr lang="fi-FI" sz="1400" i="1"/>
                <a:t>a</a:t>
              </a:r>
              <a:endParaRPr lang="en-US" sz="1400" i="1"/>
            </a:p>
          </p:txBody>
        </p:sp>
        <p:sp>
          <p:nvSpPr>
            <p:cNvPr id="4154" name="Text Box 58"/>
            <p:cNvSpPr txBox="1">
              <a:spLocks noChangeArrowheads="1"/>
            </p:cNvSpPr>
            <p:nvPr/>
          </p:nvSpPr>
          <p:spPr bwMode="auto">
            <a:xfrm rot="-823554">
              <a:off x="1373" y="957"/>
              <a:ext cx="5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</a:t>
              </a:r>
              <a:r>
                <a:rPr lang="fi-FI" sz="1400" i="1"/>
                <a:t>a</a:t>
              </a:r>
              <a:r>
                <a:rPr lang="fi-FI" sz="1400" i="1" baseline="-25000"/>
                <a:t>3</a:t>
              </a:r>
              <a:endParaRPr lang="en-US" sz="1400" i="1" baseline="-25000"/>
            </a:p>
          </p:txBody>
        </p:sp>
        <p:sp>
          <p:nvSpPr>
            <p:cNvPr id="4155" name="AutoShape 59"/>
            <p:cNvSpPr>
              <a:spLocks noChangeArrowheads="1"/>
            </p:cNvSpPr>
            <p:nvPr/>
          </p:nvSpPr>
          <p:spPr bwMode="auto">
            <a:xfrm>
              <a:off x="1944" y="102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56" name="AutoShape 60"/>
            <p:cNvSpPr>
              <a:spLocks noChangeArrowheads="1"/>
            </p:cNvSpPr>
            <p:nvPr/>
          </p:nvSpPr>
          <p:spPr bwMode="auto">
            <a:xfrm>
              <a:off x="3417" y="1033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57" name="AutoShape 61"/>
            <p:cNvSpPr>
              <a:spLocks noChangeArrowheads="1"/>
            </p:cNvSpPr>
            <p:nvPr/>
          </p:nvSpPr>
          <p:spPr bwMode="auto">
            <a:xfrm rot="10800000">
              <a:off x="3450" y="111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58" name="AutoShape 62"/>
            <p:cNvSpPr>
              <a:spLocks noChangeArrowheads="1"/>
            </p:cNvSpPr>
            <p:nvPr/>
          </p:nvSpPr>
          <p:spPr bwMode="auto">
            <a:xfrm rot="5400000">
              <a:off x="4139" y="1787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59" name="AutoShape 63"/>
            <p:cNvSpPr>
              <a:spLocks noChangeArrowheads="1"/>
            </p:cNvSpPr>
            <p:nvPr/>
          </p:nvSpPr>
          <p:spPr bwMode="auto">
            <a:xfrm rot="7279721">
              <a:off x="3884" y="3092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60" name="AutoShape 64"/>
            <p:cNvSpPr>
              <a:spLocks noChangeArrowheads="1"/>
            </p:cNvSpPr>
            <p:nvPr/>
          </p:nvSpPr>
          <p:spPr bwMode="auto">
            <a:xfrm rot="-3520279">
              <a:off x="3981" y="3101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61" name="AutoShape 65"/>
            <p:cNvSpPr>
              <a:spLocks noChangeArrowheads="1"/>
            </p:cNvSpPr>
            <p:nvPr/>
          </p:nvSpPr>
          <p:spPr bwMode="auto">
            <a:xfrm rot="10800000">
              <a:off x="2622" y="3542"/>
              <a:ext cx="536" cy="128"/>
            </a:xfrm>
            <a:prstGeom prst="rightArrow">
              <a:avLst>
                <a:gd name="adj1" fmla="val 50000"/>
                <a:gd name="adj2" fmla="val 10468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62" name="AutoShape 66"/>
            <p:cNvSpPr>
              <a:spLocks noChangeArrowheads="1"/>
            </p:cNvSpPr>
            <p:nvPr/>
          </p:nvSpPr>
          <p:spPr bwMode="auto">
            <a:xfrm rot="14384614">
              <a:off x="1271" y="3159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63" name="AutoShape 67"/>
            <p:cNvSpPr>
              <a:spLocks noChangeArrowheads="1"/>
            </p:cNvSpPr>
            <p:nvPr/>
          </p:nvSpPr>
          <p:spPr bwMode="auto">
            <a:xfrm rot="10800000">
              <a:off x="1945" y="1105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64" name="Text Box 68"/>
            <p:cNvSpPr txBox="1">
              <a:spLocks noChangeArrowheads="1"/>
            </p:cNvSpPr>
            <p:nvPr/>
          </p:nvSpPr>
          <p:spPr bwMode="auto">
            <a:xfrm>
              <a:off x="1214" y="1249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4165" name="Text Box 69"/>
            <p:cNvSpPr txBox="1">
              <a:spLocks noChangeArrowheads="1"/>
            </p:cNvSpPr>
            <p:nvPr/>
          </p:nvSpPr>
          <p:spPr bwMode="auto">
            <a:xfrm>
              <a:off x="2806" y="1249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4166" name="Text Box 70"/>
            <p:cNvSpPr txBox="1">
              <a:spLocks noChangeArrowheads="1"/>
            </p:cNvSpPr>
            <p:nvPr/>
          </p:nvSpPr>
          <p:spPr bwMode="auto">
            <a:xfrm>
              <a:off x="4286" y="1249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4167" name="Text Box 71"/>
            <p:cNvSpPr txBox="1">
              <a:spLocks noChangeArrowheads="1"/>
            </p:cNvSpPr>
            <p:nvPr/>
          </p:nvSpPr>
          <p:spPr bwMode="auto">
            <a:xfrm>
              <a:off x="4254" y="2625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4168" name="Text Box 72"/>
            <p:cNvSpPr txBox="1">
              <a:spLocks noChangeArrowheads="1"/>
            </p:cNvSpPr>
            <p:nvPr/>
          </p:nvSpPr>
          <p:spPr bwMode="auto">
            <a:xfrm>
              <a:off x="3422" y="378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4169" name="Text Box 73"/>
            <p:cNvSpPr txBox="1">
              <a:spLocks noChangeArrowheads="1"/>
            </p:cNvSpPr>
            <p:nvPr/>
          </p:nvSpPr>
          <p:spPr bwMode="auto">
            <a:xfrm>
              <a:off x="2014" y="3785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4170" name="Text Box 74"/>
            <p:cNvSpPr txBox="1">
              <a:spLocks noChangeArrowheads="1"/>
            </p:cNvSpPr>
            <p:nvPr/>
          </p:nvSpPr>
          <p:spPr bwMode="auto">
            <a:xfrm>
              <a:off x="1182" y="262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  <p:sp>
          <p:nvSpPr>
            <p:cNvPr id="4171" name="AutoShape 75"/>
            <p:cNvSpPr>
              <a:spLocks noChangeArrowheads="1"/>
            </p:cNvSpPr>
            <p:nvPr/>
          </p:nvSpPr>
          <p:spPr bwMode="auto">
            <a:xfrm>
              <a:off x="3864" y="170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72" name="AutoShape 76"/>
            <p:cNvSpPr>
              <a:spLocks noChangeArrowheads="1"/>
            </p:cNvSpPr>
            <p:nvPr/>
          </p:nvSpPr>
          <p:spPr bwMode="auto">
            <a:xfrm rot="5400000">
              <a:off x="2641" y="3217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73" name="AutoShape 77"/>
            <p:cNvSpPr>
              <a:spLocks noChangeArrowheads="1"/>
            </p:cNvSpPr>
            <p:nvPr/>
          </p:nvSpPr>
          <p:spPr bwMode="auto">
            <a:xfrm rot="9023990">
              <a:off x="1042" y="327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74" name="AutoShape 78"/>
            <p:cNvSpPr>
              <a:spLocks noChangeArrowheads="1"/>
            </p:cNvSpPr>
            <p:nvPr/>
          </p:nvSpPr>
          <p:spPr bwMode="auto">
            <a:xfrm rot="5400000">
              <a:off x="1922" y="698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4175" name="Text Box 79"/>
            <p:cNvSpPr txBox="1">
              <a:spLocks noChangeArrowheads="1"/>
            </p:cNvSpPr>
            <p:nvPr/>
          </p:nvSpPr>
          <p:spPr bwMode="auto">
            <a:xfrm>
              <a:off x="1646" y="807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X</a:t>
              </a:r>
              <a:endParaRPr lang="en-US" sz="1400"/>
            </a:p>
          </p:txBody>
        </p:sp>
        <p:sp>
          <p:nvSpPr>
            <p:cNvPr id="4176" name="Text Box 80"/>
            <p:cNvSpPr txBox="1">
              <a:spLocks noChangeArrowheads="1"/>
            </p:cNvSpPr>
            <p:nvPr/>
          </p:nvSpPr>
          <p:spPr bwMode="auto">
            <a:xfrm>
              <a:off x="2070" y="273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4177" name="Text Box 81"/>
            <p:cNvSpPr txBox="1">
              <a:spLocks noChangeArrowheads="1"/>
            </p:cNvSpPr>
            <p:nvPr/>
          </p:nvSpPr>
          <p:spPr bwMode="auto">
            <a:xfrm>
              <a:off x="3582" y="1617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4178" name="Text Box 82"/>
            <p:cNvSpPr txBox="1">
              <a:spLocks noChangeArrowheads="1"/>
            </p:cNvSpPr>
            <p:nvPr/>
          </p:nvSpPr>
          <p:spPr bwMode="auto">
            <a:xfrm>
              <a:off x="2775" y="2786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4179" name="Text Box 83"/>
            <p:cNvSpPr txBox="1">
              <a:spLocks noChangeArrowheads="1"/>
            </p:cNvSpPr>
            <p:nvPr/>
          </p:nvSpPr>
          <p:spPr bwMode="auto">
            <a:xfrm>
              <a:off x="816" y="3411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4180" name="Text Box 84"/>
            <p:cNvSpPr txBox="1">
              <a:spLocks noChangeArrowheads="1"/>
            </p:cNvSpPr>
            <p:nvPr/>
          </p:nvSpPr>
          <p:spPr bwMode="auto">
            <a:xfrm>
              <a:off x="1942" y="1205"/>
              <a:ext cx="6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&lt;0.5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4181" name="Text Box 85"/>
            <p:cNvSpPr txBox="1">
              <a:spLocks noChangeArrowheads="1"/>
            </p:cNvSpPr>
            <p:nvPr/>
          </p:nvSpPr>
          <p:spPr bwMode="auto">
            <a:xfrm>
              <a:off x="3486" y="1213"/>
              <a:ext cx="4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4182" name="Text Box 86"/>
            <p:cNvSpPr txBox="1">
              <a:spLocks noChangeArrowheads="1"/>
            </p:cNvSpPr>
            <p:nvPr/>
          </p:nvSpPr>
          <p:spPr bwMode="auto">
            <a:xfrm>
              <a:off x="4398" y="1637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150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4183" name="Text Box 87"/>
            <p:cNvSpPr txBox="1">
              <a:spLocks noChangeArrowheads="1"/>
            </p:cNvSpPr>
            <p:nvPr/>
          </p:nvSpPr>
          <p:spPr bwMode="auto">
            <a:xfrm>
              <a:off x="4230" y="3087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~1 ns</a:t>
              </a:r>
              <a:endParaRPr lang="en-US"/>
            </a:p>
          </p:txBody>
        </p:sp>
        <p:sp>
          <p:nvSpPr>
            <p:cNvPr id="4184" name="Text Box 88"/>
            <p:cNvSpPr txBox="1">
              <a:spLocks noChangeArrowheads="1"/>
            </p:cNvSpPr>
            <p:nvPr/>
          </p:nvSpPr>
          <p:spPr bwMode="auto">
            <a:xfrm>
              <a:off x="2678" y="3727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0.8 ms</a:t>
              </a:r>
              <a:endParaRPr lang="en-US"/>
            </a:p>
          </p:txBody>
        </p:sp>
        <p:sp>
          <p:nvSpPr>
            <p:cNvPr id="4185" name="Text Box 89"/>
            <p:cNvSpPr txBox="1">
              <a:spLocks noChangeArrowheads="1"/>
            </p:cNvSpPr>
            <p:nvPr/>
          </p:nvSpPr>
          <p:spPr bwMode="auto">
            <a:xfrm>
              <a:off x="918" y="3015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2.5 ms</a:t>
              </a:r>
              <a:endParaRPr lang="en-US"/>
            </a:p>
          </p:txBody>
        </p:sp>
      </p:grpSp>
      <p:sp>
        <p:nvSpPr>
          <p:cNvPr id="4187" name="Text Box 91"/>
          <p:cNvSpPr txBox="1">
            <a:spLocks noChangeArrowheads="1"/>
          </p:cNvSpPr>
          <p:nvPr/>
        </p:nvSpPr>
        <p:spPr bwMode="auto">
          <a:xfrm>
            <a:off x="349250" y="152400"/>
            <a:ext cx="837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PROTON PUMP CYCLE BASED ON ELECTRON INJECTION INTO STATE O</a:t>
            </a:r>
            <a:r>
              <a:rPr lang="fi-FI" baseline="-25000"/>
              <a:t>H</a:t>
            </a:r>
            <a:endParaRPr lang="en-US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1171575" y="825500"/>
            <a:ext cx="6764338" cy="6032500"/>
            <a:chOff x="702" y="273"/>
            <a:chExt cx="4261" cy="3800"/>
          </a:xfrm>
        </p:grpSpPr>
        <p:grpSp>
          <p:nvGrpSpPr>
            <p:cNvPr id="63491" name="Group 3"/>
            <p:cNvGrpSpPr>
              <a:grpSpLocks noChangeAspect="1"/>
            </p:cNvGrpSpPr>
            <p:nvPr/>
          </p:nvGrpSpPr>
          <p:grpSpPr bwMode="auto">
            <a:xfrm>
              <a:off x="936" y="621"/>
              <a:ext cx="961" cy="707"/>
              <a:chOff x="1632" y="1157"/>
              <a:chExt cx="1602" cy="1178"/>
            </a:xfrm>
          </p:grpSpPr>
          <p:grpSp>
            <p:nvGrpSpPr>
              <p:cNvPr id="63492" name="Group 4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63493" name="AutoShape 5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3494" name="AutoShape 6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3495" name="Line 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496" name="Line 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63497" name="Oval 9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498" name="Oval 10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499" name="Oval 11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63500" name="Group 12"/>
            <p:cNvGrpSpPr>
              <a:grpSpLocks noChangeAspect="1"/>
            </p:cNvGrpSpPr>
            <p:nvPr/>
          </p:nvGrpSpPr>
          <p:grpSpPr bwMode="auto">
            <a:xfrm>
              <a:off x="2497" y="959"/>
              <a:ext cx="770" cy="370"/>
              <a:chOff x="2206" y="1688"/>
              <a:chExt cx="1825" cy="877"/>
            </a:xfrm>
          </p:grpSpPr>
          <p:sp>
            <p:nvSpPr>
              <p:cNvPr id="63501" name="AutoShape 13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502" name="AutoShape 14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503" name="Line 15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04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3505" name="Oval 17"/>
            <p:cNvSpPr>
              <a:spLocks noChangeAspect="1" noChangeArrowheads="1"/>
            </p:cNvSpPr>
            <p:nvPr/>
          </p:nvSpPr>
          <p:spPr bwMode="auto">
            <a:xfrm>
              <a:off x="3274" y="1127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06" name="Oval 18"/>
            <p:cNvSpPr>
              <a:spLocks noChangeAspect="1" noChangeArrowheads="1"/>
            </p:cNvSpPr>
            <p:nvPr/>
          </p:nvSpPr>
          <p:spPr bwMode="auto">
            <a:xfrm>
              <a:off x="3159" y="857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07" name="Oval 19"/>
            <p:cNvSpPr>
              <a:spLocks noChangeAspect="1" noChangeArrowheads="1"/>
            </p:cNvSpPr>
            <p:nvPr/>
          </p:nvSpPr>
          <p:spPr bwMode="auto">
            <a:xfrm>
              <a:off x="2525" y="622"/>
              <a:ext cx="184" cy="16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08" name="AutoShape 20"/>
            <p:cNvSpPr>
              <a:spLocks noChangeAspect="1" noChangeArrowheads="1"/>
            </p:cNvSpPr>
            <p:nvPr/>
          </p:nvSpPr>
          <p:spPr bwMode="auto">
            <a:xfrm rot="934420" flipH="1">
              <a:off x="4002" y="993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09" name="AutoShape 21"/>
            <p:cNvSpPr>
              <a:spLocks noChangeAspect="1" noChangeArrowheads="1"/>
            </p:cNvSpPr>
            <p:nvPr/>
          </p:nvSpPr>
          <p:spPr bwMode="auto">
            <a:xfrm rot="5399150" flipH="1">
              <a:off x="4441" y="991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0" name="Line 22"/>
            <p:cNvSpPr>
              <a:spLocks noChangeAspect="1" noChangeShapeType="1"/>
            </p:cNvSpPr>
            <p:nvPr/>
          </p:nvSpPr>
          <p:spPr bwMode="auto">
            <a:xfrm flipH="1">
              <a:off x="4318" y="102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11" name="Line 23"/>
            <p:cNvSpPr>
              <a:spLocks noChangeAspect="1" noChangeShapeType="1"/>
            </p:cNvSpPr>
            <p:nvPr/>
          </p:nvSpPr>
          <p:spPr bwMode="auto">
            <a:xfrm flipH="1">
              <a:off x="4479" y="102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12" name="Oval 24"/>
            <p:cNvSpPr>
              <a:spLocks noChangeAspect="1" noChangeArrowheads="1"/>
            </p:cNvSpPr>
            <p:nvPr/>
          </p:nvSpPr>
          <p:spPr bwMode="auto">
            <a:xfrm>
              <a:off x="4779" y="112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3" name="Oval 25"/>
            <p:cNvSpPr>
              <a:spLocks noChangeAspect="1" noChangeArrowheads="1"/>
            </p:cNvSpPr>
            <p:nvPr/>
          </p:nvSpPr>
          <p:spPr bwMode="auto">
            <a:xfrm>
              <a:off x="4664" y="850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4" name="Oval 26"/>
            <p:cNvSpPr>
              <a:spLocks noChangeAspect="1" noChangeArrowheads="1"/>
            </p:cNvSpPr>
            <p:nvPr/>
          </p:nvSpPr>
          <p:spPr bwMode="auto">
            <a:xfrm>
              <a:off x="4030" y="61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5" name="AutoShape 27"/>
            <p:cNvSpPr>
              <a:spLocks noChangeAspect="1" noChangeArrowheads="1"/>
            </p:cNvSpPr>
            <p:nvPr/>
          </p:nvSpPr>
          <p:spPr bwMode="auto">
            <a:xfrm rot="934420" flipH="1">
              <a:off x="3995" y="2362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6" name="AutoShape 28"/>
            <p:cNvSpPr>
              <a:spLocks noChangeAspect="1" noChangeArrowheads="1"/>
            </p:cNvSpPr>
            <p:nvPr/>
          </p:nvSpPr>
          <p:spPr bwMode="auto">
            <a:xfrm rot="5399150" flipH="1">
              <a:off x="4434" y="2360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7" name="Line 29"/>
            <p:cNvSpPr>
              <a:spLocks noChangeAspect="1" noChangeShapeType="1"/>
            </p:cNvSpPr>
            <p:nvPr/>
          </p:nvSpPr>
          <p:spPr bwMode="auto">
            <a:xfrm flipH="1">
              <a:off x="4311" y="2397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18" name="Line 30"/>
            <p:cNvSpPr>
              <a:spLocks noChangeAspect="1" noChangeShapeType="1"/>
            </p:cNvSpPr>
            <p:nvPr/>
          </p:nvSpPr>
          <p:spPr bwMode="auto">
            <a:xfrm flipH="1">
              <a:off x="4472" y="2397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19" name="Oval 31"/>
            <p:cNvSpPr>
              <a:spLocks noChangeAspect="1" noChangeArrowheads="1"/>
            </p:cNvSpPr>
            <p:nvPr/>
          </p:nvSpPr>
          <p:spPr bwMode="auto">
            <a:xfrm>
              <a:off x="4772" y="2489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0" name="Oval 32"/>
            <p:cNvSpPr>
              <a:spLocks noChangeAspect="1" noChangeArrowheads="1"/>
            </p:cNvSpPr>
            <p:nvPr/>
          </p:nvSpPr>
          <p:spPr bwMode="auto">
            <a:xfrm>
              <a:off x="4657" y="2219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1" name="Oval 33"/>
            <p:cNvSpPr>
              <a:spLocks noChangeAspect="1" noChangeArrowheads="1"/>
            </p:cNvSpPr>
            <p:nvPr/>
          </p:nvSpPr>
          <p:spPr bwMode="auto">
            <a:xfrm>
              <a:off x="4023" y="1984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2" name="AutoShape 34"/>
            <p:cNvSpPr>
              <a:spLocks noChangeAspect="1" noChangeArrowheads="1"/>
            </p:cNvSpPr>
            <p:nvPr/>
          </p:nvSpPr>
          <p:spPr bwMode="auto">
            <a:xfrm rot="934420" flipH="1">
              <a:off x="3180" y="3523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3" name="AutoShape 35"/>
            <p:cNvSpPr>
              <a:spLocks noChangeAspect="1" noChangeArrowheads="1"/>
            </p:cNvSpPr>
            <p:nvPr/>
          </p:nvSpPr>
          <p:spPr bwMode="auto">
            <a:xfrm rot="5399150" flipH="1">
              <a:off x="3619" y="3521"/>
              <a:ext cx="369" cy="292"/>
            </a:xfrm>
            <a:prstGeom prst="parallelogram">
              <a:avLst>
                <a:gd name="adj" fmla="val 2590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4" name="Line 36"/>
            <p:cNvSpPr>
              <a:spLocks noChangeAspect="1" noChangeShapeType="1"/>
            </p:cNvSpPr>
            <p:nvPr/>
          </p:nvSpPr>
          <p:spPr bwMode="auto">
            <a:xfrm flipH="1">
              <a:off x="3496" y="355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25" name="Line 37"/>
            <p:cNvSpPr>
              <a:spLocks noChangeAspect="1" noChangeShapeType="1"/>
            </p:cNvSpPr>
            <p:nvPr/>
          </p:nvSpPr>
          <p:spPr bwMode="auto">
            <a:xfrm flipH="1">
              <a:off x="3657" y="355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26" name="Oval 38"/>
            <p:cNvSpPr>
              <a:spLocks noChangeAspect="1" noChangeArrowheads="1"/>
            </p:cNvSpPr>
            <p:nvPr/>
          </p:nvSpPr>
          <p:spPr bwMode="auto">
            <a:xfrm>
              <a:off x="3957" y="365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7" name="Oval 39"/>
            <p:cNvSpPr>
              <a:spLocks noChangeAspect="1" noChangeArrowheads="1"/>
            </p:cNvSpPr>
            <p:nvPr/>
          </p:nvSpPr>
          <p:spPr bwMode="auto">
            <a:xfrm>
              <a:off x="3842" y="3380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8" name="Oval 40"/>
            <p:cNvSpPr>
              <a:spLocks noChangeAspect="1" noChangeArrowheads="1"/>
            </p:cNvSpPr>
            <p:nvPr/>
          </p:nvSpPr>
          <p:spPr bwMode="auto">
            <a:xfrm>
              <a:off x="3208" y="314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29" name="AutoShape 41"/>
            <p:cNvSpPr>
              <a:spLocks noChangeAspect="1" noChangeArrowheads="1"/>
            </p:cNvSpPr>
            <p:nvPr/>
          </p:nvSpPr>
          <p:spPr bwMode="auto">
            <a:xfrm rot="934420" flipH="1">
              <a:off x="1749" y="3524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30" name="AutoShape 42"/>
            <p:cNvSpPr>
              <a:spLocks noChangeAspect="1" noChangeArrowheads="1"/>
            </p:cNvSpPr>
            <p:nvPr/>
          </p:nvSpPr>
          <p:spPr bwMode="auto">
            <a:xfrm rot="5399150" flipH="1">
              <a:off x="2188" y="3522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31" name="Line 43"/>
            <p:cNvSpPr>
              <a:spLocks noChangeAspect="1" noChangeShapeType="1"/>
            </p:cNvSpPr>
            <p:nvPr/>
          </p:nvSpPr>
          <p:spPr bwMode="auto">
            <a:xfrm flipH="1">
              <a:off x="2065" y="3559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32" name="Line 44"/>
            <p:cNvSpPr>
              <a:spLocks noChangeAspect="1" noChangeShapeType="1"/>
            </p:cNvSpPr>
            <p:nvPr/>
          </p:nvSpPr>
          <p:spPr bwMode="auto">
            <a:xfrm flipH="1">
              <a:off x="2226" y="3559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3533" name="Oval 45"/>
            <p:cNvSpPr>
              <a:spLocks noChangeAspect="1" noChangeArrowheads="1"/>
            </p:cNvSpPr>
            <p:nvPr/>
          </p:nvSpPr>
          <p:spPr bwMode="auto">
            <a:xfrm>
              <a:off x="2526" y="3651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34" name="Oval 46"/>
            <p:cNvSpPr>
              <a:spLocks noChangeAspect="1" noChangeArrowheads="1"/>
            </p:cNvSpPr>
            <p:nvPr/>
          </p:nvSpPr>
          <p:spPr bwMode="auto">
            <a:xfrm>
              <a:off x="2411" y="3381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35" name="Oval 47"/>
            <p:cNvSpPr>
              <a:spLocks noChangeAspect="1" noChangeArrowheads="1"/>
            </p:cNvSpPr>
            <p:nvPr/>
          </p:nvSpPr>
          <p:spPr bwMode="auto">
            <a:xfrm>
              <a:off x="1777" y="3146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63536" name="Group 48"/>
            <p:cNvGrpSpPr>
              <a:grpSpLocks noChangeAspect="1"/>
            </p:cNvGrpSpPr>
            <p:nvPr/>
          </p:nvGrpSpPr>
          <p:grpSpPr bwMode="auto">
            <a:xfrm>
              <a:off x="934" y="2324"/>
              <a:ext cx="770" cy="370"/>
              <a:chOff x="2206" y="1688"/>
              <a:chExt cx="1825" cy="877"/>
            </a:xfrm>
          </p:grpSpPr>
          <p:sp>
            <p:nvSpPr>
              <p:cNvPr id="63537" name="AutoShape 49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538" name="AutoShape 50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539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0" name="Line 52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3541" name="Oval 53"/>
            <p:cNvSpPr>
              <a:spLocks noChangeAspect="1" noChangeArrowheads="1"/>
            </p:cNvSpPr>
            <p:nvPr/>
          </p:nvSpPr>
          <p:spPr bwMode="auto">
            <a:xfrm>
              <a:off x="1711" y="2492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42" name="Oval 54"/>
            <p:cNvSpPr>
              <a:spLocks noChangeAspect="1" noChangeArrowheads="1"/>
            </p:cNvSpPr>
            <p:nvPr/>
          </p:nvSpPr>
          <p:spPr bwMode="auto">
            <a:xfrm>
              <a:off x="1596" y="2222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43" name="Oval 55"/>
            <p:cNvSpPr>
              <a:spLocks noChangeAspect="1" noChangeArrowheads="1"/>
            </p:cNvSpPr>
            <p:nvPr/>
          </p:nvSpPr>
          <p:spPr bwMode="auto">
            <a:xfrm>
              <a:off x="962" y="1987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44" name="Text Box 56"/>
            <p:cNvSpPr txBox="1">
              <a:spLocks noChangeArrowheads="1"/>
            </p:cNvSpPr>
            <p:nvPr/>
          </p:nvSpPr>
          <p:spPr bwMode="auto">
            <a:xfrm>
              <a:off x="702" y="583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A</a:t>
              </a:r>
              <a:endParaRPr lang="en-US" sz="1400" baseline="-25000"/>
            </a:p>
          </p:txBody>
        </p:sp>
        <p:sp>
          <p:nvSpPr>
            <p:cNvPr id="63545" name="Text Box 57"/>
            <p:cNvSpPr txBox="1">
              <a:spLocks noChangeArrowheads="1"/>
            </p:cNvSpPr>
            <p:nvPr/>
          </p:nvSpPr>
          <p:spPr bwMode="auto">
            <a:xfrm>
              <a:off x="1654" y="1247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B</a:t>
              </a:r>
              <a:endParaRPr lang="en-US" sz="1400" baseline="-25000"/>
            </a:p>
          </p:txBody>
        </p:sp>
        <p:sp>
          <p:nvSpPr>
            <p:cNvPr id="63546" name="Text Box 58"/>
            <p:cNvSpPr txBox="1">
              <a:spLocks noChangeArrowheads="1"/>
            </p:cNvSpPr>
            <p:nvPr/>
          </p:nvSpPr>
          <p:spPr bwMode="auto">
            <a:xfrm rot="802463">
              <a:off x="895" y="970"/>
              <a:ext cx="4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 </a:t>
              </a:r>
              <a:r>
                <a:rPr lang="fi-FI" sz="1400" i="1"/>
                <a:t>a</a:t>
              </a:r>
              <a:endParaRPr lang="en-US" sz="1400" i="1"/>
            </a:p>
          </p:txBody>
        </p:sp>
        <p:sp>
          <p:nvSpPr>
            <p:cNvPr id="63547" name="Text Box 59"/>
            <p:cNvSpPr txBox="1">
              <a:spLocks noChangeArrowheads="1"/>
            </p:cNvSpPr>
            <p:nvPr/>
          </p:nvSpPr>
          <p:spPr bwMode="auto">
            <a:xfrm rot="-823554">
              <a:off x="1373" y="957"/>
              <a:ext cx="5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</a:t>
              </a:r>
              <a:r>
                <a:rPr lang="fi-FI" sz="1400" i="1"/>
                <a:t>a</a:t>
              </a:r>
              <a:r>
                <a:rPr lang="fi-FI" sz="1400" i="1" baseline="-25000"/>
                <a:t>3</a:t>
              </a:r>
              <a:endParaRPr lang="en-US" sz="1400" i="1" baseline="-25000"/>
            </a:p>
          </p:txBody>
        </p:sp>
        <p:sp>
          <p:nvSpPr>
            <p:cNvPr id="63548" name="AutoShape 60"/>
            <p:cNvSpPr>
              <a:spLocks noChangeArrowheads="1"/>
            </p:cNvSpPr>
            <p:nvPr/>
          </p:nvSpPr>
          <p:spPr bwMode="auto">
            <a:xfrm>
              <a:off x="1944" y="102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49" name="AutoShape 61"/>
            <p:cNvSpPr>
              <a:spLocks noChangeArrowheads="1"/>
            </p:cNvSpPr>
            <p:nvPr/>
          </p:nvSpPr>
          <p:spPr bwMode="auto">
            <a:xfrm>
              <a:off x="3417" y="1033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0" name="AutoShape 62"/>
            <p:cNvSpPr>
              <a:spLocks noChangeArrowheads="1"/>
            </p:cNvSpPr>
            <p:nvPr/>
          </p:nvSpPr>
          <p:spPr bwMode="auto">
            <a:xfrm rot="10800000">
              <a:off x="3450" y="111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1" name="AutoShape 63"/>
            <p:cNvSpPr>
              <a:spLocks noChangeArrowheads="1"/>
            </p:cNvSpPr>
            <p:nvPr/>
          </p:nvSpPr>
          <p:spPr bwMode="auto">
            <a:xfrm rot="5400000">
              <a:off x="4139" y="1787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2" name="AutoShape 64"/>
            <p:cNvSpPr>
              <a:spLocks noChangeArrowheads="1"/>
            </p:cNvSpPr>
            <p:nvPr/>
          </p:nvSpPr>
          <p:spPr bwMode="auto">
            <a:xfrm rot="7279721">
              <a:off x="3884" y="3092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3" name="AutoShape 65"/>
            <p:cNvSpPr>
              <a:spLocks noChangeArrowheads="1"/>
            </p:cNvSpPr>
            <p:nvPr/>
          </p:nvSpPr>
          <p:spPr bwMode="auto">
            <a:xfrm rot="-3520279">
              <a:off x="3981" y="3101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4" name="AutoShape 66"/>
            <p:cNvSpPr>
              <a:spLocks noChangeArrowheads="1"/>
            </p:cNvSpPr>
            <p:nvPr/>
          </p:nvSpPr>
          <p:spPr bwMode="auto">
            <a:xfrm rot="10800000">
              <a:off x="2622" y="3542"/>
              <a:ext cx="536" cy="128"/>
            </a:xfrm>
            <a:prstGeom prst="rightArrow">
              <a:avLst>
                <a:gd name="adj1" fmla="val 50000"/>
                <a:gd name="adj2" fmla="val 10468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5" name="AutoShape 67"/>
            <p:cNvSpPr>
              <a:spLocks noChangeArrowheads="1"/>
            </p:cNvSpPr>
            <p:nvPr/>
          </p:nvSpPr>
          <p:spPr bwMode="auto">
            <a:xfrm rot="14384614">
              <a:off x="1271" y="3159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6" name="AutoShape 68"/>
            <p:cNvSpPr>
              <a:spLocks noChangeArrowheads="1"/>
            </p:cNvSpPr>
            <p:nvPr/>
          </p:nvSpPr>
          <p:spPr bwMode="auto">
            <a:xfrm rot="10800000">
              <a:off x="1945" y="1105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57" name="Text Box 69"/>
            <p:cNvSpPr txBox="1">
              <a:spLocks noChangeArrowheads="1"/>
            </p:cNvSpPr>
            <p:nvPr/>
          </p:nvSpPr>
          <p:spPr bwMode="auto">
            <a:xfrm>
              <a:off x="1214" y="1249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63558" name="Text Box 70"/>
            <p:cNvSpPr txBox="1">
              <a:spLocks noChangeArrowheads="1"/>
            </p:cNvSpPr>
            <p:nvPr/>
          </p:nvSpPr>
          <p:spPr bwMode="auto">
            <a:xfrm>
              <a:off x="2806" y="1249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63559" name="Text Box 71"/>
            <p:cNvSpPr txBox="1">
              <a:spLocks noChangeArrowheads="1"/>
            </p:cNvSpPr>
            <p:nvPr/>
          </p:nvSpPr>
          <p:spPr bwMode="auto">
            <a:xfrm>
              <a:off x="4286" y="1249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63560" name="Text Box 72"/>
            <p:cNvSpPr txBox="1">
              <a:spLocks noChangeArrowheads="1"/>
            </p:cNvSpPr>
            <p:nvPr/>
          </p:nvSpPr>
          <p:spPr bwMode="auto">
            <a:xfrm>
              <a:off x="4254" y="2625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63561" name="Text Box 73"/>
            <p:cNvSpPr txBox="1">
              <a:spLocks noChangeArrowheads="1"/>
            </p:cNvSpPr>
            <p:nvPr/>
          </p:nvSpPr>
          <p:spPr bwMode="auto">
            <a:xfrm>
              <a:off x="3422" y="378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63562" name="Text Box 74"/>
            <p:cNvSpPr txBox="1">
              <a:spLocks noChangeArrowheads="1"/>
            </p:cNvSpPr>
            <p:nvPr/>
          </p:nvSpPr>
          <p:spPr bwMode="auto">
            <a:xfrm>
              <a:off x="2014" y="3785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63563" name="Text Box 75"/>
            <p:cNvSpPr txBox="1">
              <a:spLocks noChangeArrowheads="1"/>
            </p:cNvSpPr>
            <p:nvPr/>
          </p:nvSpPr>
          <p:spPr bwMode="auto">
            <a:xfrm>
              <a:off x="1182" y="262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  <p:sp>
          <p:nvSpPr>
            <p:cNvPr id="63564" name="AutoShape 76"/>
            <p:cNvSpPr>
              <a:spLocks noChangeArrowheads="1"/>
            </p:cNvSpPr>
            <p:nvPr/>
          </p:nvSpPr>
          <p:spPr bwMode="auto">
            <a:xfrm>
              <a:off x="3864" y="170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65" name="AutoShape 77"/>
            <p:cNvSpPr>
              <a:spLocks noChangeArrowheads="1"/>
            </p:cNvSpPr>
            <p:nvPr/>
          </p:nvSpPr>
          <p:spPr bwMode="auto">
            <a:xfrm rot="5400000">
              <a:off x="2641" y="3217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66" name="AutoShape 78"/>
            <p:cNvSpPr>
              <a:spLocks noChangeArrowheads="1"/>
            </p:cNvSpPr>
            <p:nvPr/>
          </p:nvSpPr>
          <p:spPr bwMode="auto">
            <a:xfrm rot="9023990">
              <a:off x="1042" y="327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67" name="AutoShape 79"/>
            <p:cNvSpPr>
              <a:spLocks noChangeArrowheads="1"/>
            </p:cNvSpPr>
            <p:nvPr/>
          </p:nvSpPr>
          <p:spPr bwMode="auto">
            <a:xfrm rot="5400000">
              <a:off x="1922" y="698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68" name="Text Box 80"/>
            <p:cNvSpPr txBox="1">
              <a:spLocks noChangeArrowheads="1"/>
            </p:cNvSpPr>
            <p:nvPr/>
          </p:nvSpPr>
          <p:spPr bwMode="auto">
            <a:xfrm>
              <a:off x="1646" y="807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X</a:t>
              </a:r>
              <a:endParaRPr lang="en-US" sz="1400"/>
            </a:p>
          </p:txBody>
        </p:sp>
        <p:sp>
          <p:nvSpPr>
            <p:cNvPr id="63569" name="Text Box 81"/>
            <p:cNvSpPr txBox="1">
              <a:spLocks noChangeArrowheads="1"/>
            </p:cNvSpPr>
            <p:nvPr/>
          </p:nvSpPr>
          <p:spPr bwMode="auto">
            <a:xfrm>
              <a:off x="2070" y="273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63570" name="Text Box 82"/>
            <p:cNvSpPr txBox="1">
              <a:spLocks noChangeArrowheads="1"/>
            </p:cNvSpPr>
            <p:nvPr/>
          </p:nvSpPr>
          <p:spPr bwMode="auto">
            <a:xfrm>
              <a:off x="3582" y="1617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63571" name="Text Box 83"/>
            <p:cNvSpPr txBox="1">
              <a:spLocks noChangeArrowheads="1"/>
            </p:cNvSpPr>
            <p:nvPr/>
          </p:nvSpPr>
          <p:spPr bwMode="auto">
            <a:xfrm>
              <a:off x="2775" y="2786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63572" name="Text Box 84"/>
            <p:cNvSpPr txBox="1">
              <a:spLocks noChangeArrowheads="1"/>
            </p:cNvSpPr>
            <p:nvPr/>
          </p:nvSpPr>
          <p:spPr bwMode="auto">
            <a:xfrm>
              <a:off x="816" y="3411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63573" name="Text Box 85"/>
            <p:cNvSpPr txBox="1">
              <a:spLocks noChangeArrowheads="1"/>
            </p:cNvSpPr>
            <p:nvPr/>
          </p:nvSpPr>
          <p:spPr bwMode="auto">
            <a:xfrm>
              <a:off x="1942" y="1205"/>
              <a:ext cx="6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&lt;0.5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63574" name="Text Box 86"/>
            <p:cNvSpPr txBox="1">
              <a:spLocks noChangeArrowheads="1"/>
            </p:cNvSpPr>
            <p:nvPr/>
          </p:nvSpPr>
          <p:spPr bwMode="auto">
            <a:xfrm>
              <a:off x="3486" y="1213"/>
              <a:ext cx="4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63575" name="Text Box 87"/>
            <p:cNvSpPr txBox="1">
              <a:spLocks noChangeArrowheads="1"/>
            </p:cNvSpPr>
            <p:nvPr/>
          </p:nvSpPr>
          <p:spPr bwMode="auto">
            <a:xfrm>
              <a:off x="4398" y="1637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150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63576" name="Text Box 88"/>
            <p:cNvSpPr txBox="1">
              <a:spLocks noChangeArrowheads="1"/>
            </p:cNvSpPr>
            <p:nvPr/>
          </p:nvSpPr>
          <p:spPr bwMode="auto">
            <a:xfrm>
              <a:off x="4230" y="3087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~1 ns</a:t>
              </a:r>
              <a:endParaRPr lang="en-US"/>
            </a:p>
          </p:txBody>
        </p:sp>
        <p:sp>
          <p:nvSpPr>
            <p:cNvPr id="63577" name="Text Box 89"/>
            <p:cNvSpPr txBox="1">
              <a:spLocks noChangeArrowheads="1"/>
            </p:cNvSpPr>
            <p:nvPr/>
          </p:nvSpPr>
          <p:spPr bwMode="auto">
            <a:xfrm>
              <a:off x="2678" y="3727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0.8 ms</a:t>
              </a:r>
              <a:endParaRPr lang="en-US"/>
            </a:p>
          </p:txBody>
        </p:sp>
        <p:sp>
          <p:nvSpPr>
            <p:cNvPr id="63578" name="Text Box 90"/>
            <p:cNvSpPr txBox="1">
              <a:spLocks noChangeArrowheads="1"/>
            </p:cNvSpPr>
            <p:nvPr/>
          </p:nvSpPr>
          <p:spPr bwMode="auto">
            <a:xfrm>
              <a:off x="918" y="3015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2.4 ms</a:t>
              </a:r>
              <a:endParaRPr lang="en-US"/>
            </a:p>
          </p:txBody>
        </p:sp>
      </p:grpSp>
      <p:sp>
        <p:nvSpPr>
          <p:cNvPr id="63579" name="Text Box 91"/>
          <p:cNvSpPr txBox="1">
            <a:spLocks noChangeArrowheads="1"/>
          </p:cNvSpPr>
          <p:nvPr/>
        </p:nvSpPr>
        <p:spPr bwMode="auto">
          <a:xfrm>
            <a:off x="349250" y="152400"/>
            <a:ext cx="837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PROTON PUMP CYCLE BASED ON ELECTRON INJECTION INTO STATE O</a:t>
            </a:r>
            <a:r>
              <a:rPr lang="fi-FI" baseline="-25000"/>
              <a:t>H</a:t>
            </a:r>
            <a:endParaRPr lang="en-US" baseline="-25000"/>
          </a:p>
        </p:txBody>
      </p:sp>
      <p:sp>
        <p:nvSpPr>
          <p:cNvPr id="63580" name="Text Box 92"/>
          <p:cNvSpPr txBox="1">
            <a:spLocks noChangeArrowheads="1"/>
          </p:cNvSpPr>
          <p:nvPr/>
        </p:nvSpPr>
        <p:spPr bwMode="auto">
          <a:xfrm>
            <a:off x="5153025" y="569913"/>
            <a:ext cx="168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POPULATION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3581" name="Text Box 93"/>
          <p:cNvSpPr txBox="1">
            <a:spLocks noChangeArrowheads="1"/>
          </p:cNvSpPr>
          <p:nvPr/>
        </p:nvSpPr>
        <p:spPr bwMode="auto">
          <a:xfrm>
            <a:off x="6842125" y="111601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70%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3582" name="Text Box 94"/>
          <p:cNvSpPr txBox="1">
            <a:spLocks noChangeArrowheads="1"/>
          </p:cNvSpPr>
          <p:nvPr/>
        </p:nvSpPr>
        <p:spPr bwMode="auto">
          <a:xfrm>
            <a:off x="4454525" y="110331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30%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3583" name="Line 95"/>
          <p:cNvSpPr>
            <a:spLocks noChangeShapeType="1"/>
          </p:cNvSpPr>
          <p:nvPr/>
        </p:nvSpPr>
        <p:spPr bwMode="auto">
          <a:xfrm flipH="1">
            <a:off x="5067300" y="914400"/>
            <a:ext cx="8255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3584" name="Line 96"/>
          <p:cNvSpPr>
            <a:spLocks noChangeShapeType="1"/>
          </p:cNvSpPr>
          <p:nvPr/>
        </p:nvSpPr>
        <p:spPr bwMode="auto">
          <a:xfrm>
            <a:off x="5905500" y="914400"/>
            <a:ext cx="9271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3585" name="Text Box 97"/>
          <p:cNvSpPr txBox="1">
            <a:spLocks noChangeArrowheads="1"/>
          </p:cNvSpPr>
          <p:nvPr/>
        </p:nvSpPr>
        <p:spPr bwMode="auto">
          <a:xfrm>
            <a:off x="4289425" y="1395413"/>
            <a:ext cx="1965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E</a:t>
            </a:r>
            <a:r>
              <a:rPr lang="fi-FI" baseline="-25000">
                <a:solidFill>
                  <a:schemeClr val="hlink"/>
                </a:solidFill>
              </a:rPr>
              <a:t>m</a:t>
            </a:r>
            <a:r>
              <a:rPr lang="fi-FI">
                <a:solidFill>
                  <a:schemeClr val="hlink"/>
                </a:solidFill>
              </a:rPr>
              <a:t> (Cu</a:t>
            </a:r>
            <a:r>
              <a:rPr lang="fi-FI" baseline="-25000">
                <a:solidFill>
                  <a:schemeClr val="hlink"/>
                </a:solidFill>
              </a:rPr>
              <a:t>A</a:t>
            </a:r>
            <a:r>
              <a:rPr lang="fi-FI">
                <a:solidFill>
                  <a:schemeClr val="hlink"/>
                </a:solidFill>
              </a:rPr>
              <a:t>) 250 mV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3586" name="Text Box 98"/>
          <p:cNvSpPr txBox="1">
            <a:spLocks noChangeArrowheads="1"/>
          </p:cNvSpPr>
          <p:nvPr/>
        </p:nvSpPr>
        <p:spPr bwMode="auto">
          <a:xfrm>
            <a:off x="6702425" y="1382713"/>
            <a:ext cx="2338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E</a:t>
            </a:r>
            <a:r>
              <a:rPr lang="fi-FI" baseline="-25000">
                <a:solidFill>
                  <a:schemeClr val="hlink"/>
                </a:solidFill>
              </a:rPr>
              <a:t>m</a:t>
            </a:r>
            <a:r>
              <a:rPr lang="fi-FI">
                <a:solidFill>
                  <a:schemeClr val="hlink"/>
                </a:solidFill>
              </a:rPr>
              <a:t> (heme </a:t>
            </a:r>
            <a:r>
              <a:rPr lang="fi-FI" i="1">
                <a:solidFill>
                  <a:schemeClr val="hlink"/>
                </a:solidFill>
              </a:rPr>
              <a:t>a</a:t>
            </a:r>
            <a:r>
              <a:rPr lang="fi-FI">
                <a:solidFill>
                  <a:schemeClr val="hlink"/>
                </a:solidFill>
              </a:rPr>
              <a:t>) 270 mV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3588" name="Text Box 100"/>
          <p:cNvSpPr txBox="1">
            <a:spLocks noChangeArrowheads="1"/>
          </p:cNvSpPr>
          <p:nvPr/>
        </p:nvSpPr>
        <p:spPr bwMode="auto">
          <a:xfrm>
            <a:off x="7527925" y="4684713"/>
            <a:ext cx="1614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40%</a:t>
            </a:r>
          </a:p>
          <a:p>
            <a:r>
              <a:rPr lang="fi-FI">
                <a:solidFill>
                  <a:schemeClr val="hlink"/>
                </a:solidFill>
              </a:rPr>
              <a:t>E</a:t>
            </a:r>
            <a:r>
              <a:rPr lang="fi-FI" baseline="-25000">
                <a:solidFill>
                  <a:schemeClr val="hlink"/>
                </a:solidFill>
              </a:rPr>
              <a:t>m</a:t>
            </a:r>
            <a:r>
              <a:rPr lang="fi-FI">
                <a:solidFill>
                  <a:schemeClr val="hlink"/>
                </a:solidFill>
              </a:rPr>
              <a:t>(</a:t>
            </a:r>
            <a:r>
              <a:rPr lang="fi-FI" i="1">
                <a:solidFill>
                  <a:schemeClr val="hlink"/>
                </a:solidFill>
              </a:rPr>
              <a:t>a</a:t>
            </a:r>
            <a:r>
              <a:rPr lang="fi-FI">
                <a:solidFill>
                  <a:schemeClr val="hlink"/>
                </a:solidFill>
              </a:rPr>
              <a:t>) 390 mV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3589" name="Text Box 101"/>
          <p:cNvSpPr txBox="1">
            <a:spLocks noChangeArrowheads="1"/>
          </p:cNvSpPr>
          <p:nvPr/>
        </p:nvSpPr>
        <p:spPr bwMode="auto">
          <a:xfrm>
            <a:off x="6892925" y="6030913"/>
            <a:ext cx="169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hlink"/>
                </a:solidFill>
              </a:rPr>
              <a:t>60%</a:t>
            </a:r>
          </a:p>
          <a:p>
            <a:r>
              <a:rPr lang="fi-FI">
                <a:solidFill>
                  <a:schemeClr val="hlink"/>
                </a:solidFill>
              </a:rPr>
              <a:t>E</a:t>
            </a:r>
            <a:r>
              <a:rPr lang="fi-FI" baseline="-25000">
                <a:solidFill>
                  <a:schemeClr val="hlink"/>
                </a:solidFill>
              </a:rPr>
              <a:t>m</a:t>
            </a:r>
            <a:r>
              <a:rPr lang="fi-FI">
                <a:solidFill>
                  <a:schemeClr val="hlink"/>
                </a:solidFill>
              </a:rPr>
              <a:t>(</a:t>
            </a:r>
            <a:r>
              <a:rPr lang="fi-FI" i="1">
                <a:solidFill>
                  <a:schemeClr val="hlink"/>
                </a:solidFill>
              </a:rPr>
              <a:t>a</a:t>
            </a:r>
            <a:r>
              <a:rPr lang="fi-FI" i="1" baseline="-25000">
                <a:solidFill>
                  <a:schemeClr val="hlink"/>
                </a:solidFill>
              </a:rPr>
              <a:t>3</a:t>
            </a:r>
            <a:r>
              <a:rPr lang="fi-FI">
                <a:solidFill>
                  <a:schemeClr val="hlink"/>
                </a:solidFill>
              </a:rPr>
              <a:t>) 400 mV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sp>
        <p:nvSpPr>
          <p:cNvPr id="68612" name="Freeform 4"/>
          <p:cNvSpPr>
            <a:spLocks/>
          </p:cNvSpPr>
          <p:nvPr/>
        </p:nvSpPr>
        <p:spPr bwMode="auto">
          <a:xfrm>
            <a:off x="3481388" y="1303338"/>
            <a:ext cx="14287" cy="4584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2888"/>
              </a:cxn>
            </a:cxnLst>
            <a:rect l="0" t="0" r="r" b="b"/>
            <a:pathLst>
              <a:path w="9" h="2888">
                <a:moveTo>
                  <a:pt x="0" y="0"/>
                </a:moveTo>
                <a:lnTo>
                  <a:pt x="9" y="2888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3494088" y="5888038"/>
            <a:ext cx="5664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4078288" y="1470025"/>
            <a:ext cx="4330700" cy="3719513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64" y="327"/>
              </a:cxn>
              <a:cxn ang="0">
                <a:pos x="1968" y="2023"/>
              </a:cxn>
              <a:cxn ang="0">
                <a:pos x="2728" y="2247"/>
              </a:cxn>
            </a:cxnLst>
            <a:rect l="0" t="0" r="r" b="b"/>
            <a:pathLst>
              <a:path w="2728" h="2343">
                <a:moveTo>
                  <a:pt x="0" y="63"/>
                </a:moveTo>
                <a:cubicBezTo>
                  <a:pt x="112" y="107"/>
                  <a:pt x="336" y="0"/>
                  <a:pt x="664" y="327"/>
                </a:cubicBezTo>
                <a:cubicBezTo>
                  <a:pt x="992" y="654"/>
                  <a:pt x="1624" y="1703"/>
                  <a:pt x="1968" y="2023"/>
                </a:cubicBezTo>
                <a:cubicBezTo>
                  <a:pt x="2312" y="2343"/>
                  <a:pt x="2570" y="2200"/>
                  <a:pt x="2728" y="224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109913" y="481013"/>
            <a:ext cx="749300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  </a:t>
            </a:r>
            <a:r>
              <a:rPr lang="fi-FI" sz="2800">
                <a:latin typeface="Times New Roman" pitchFamily="18" charset="0"/>
              </a:rPr>
              <a:t>E</a:t>
            </a:r>
            <a:r>
              <a:rPr lang="fi-FI" sz="2800" baseline="-25000">
                <a:latin typeface="Times New Roman" pitchFamily="18" charset="0"/>
              </a:rPr>
              <a:t>m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(mV)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992813" y="6194425"/>
            <a:ext cx="5222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pH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4049713" y="441325"/>
            <a:ext cx="944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pK(ox)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7110413" y="3756025"/>
            <a:ext cx="156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pK(red)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>
            <a:off x="4738688" y="833438"/>
            <a:ext cx="0" cy="71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7724775" y="4162425"/>
            <a:ext cx="0" cy="71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1774825" y="3722688"/>
            <a:ext cx="1057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pK(red)</a:t>
            </a:r>
            <a:endParaRPr lang="en-US" sz="2000">
              <a:latin typeface="Times New Roman" pitchFamily="18" charset="0"/>
            </a:endParaRPr>
          </a:p>
        </p:txBody>
      </p:sp>
      <p:grpSp>
        <p:nvGrpSpPr>
          <p:cNvPr id="68622" name="Group 14"/>
          <p:cNvGrpSpPr>
            <a:grpSpLocks/>
          </p:cNvGrpSpPr>
          <p:nvPr/>
        </p:nvGrpSpPr>
        <p:grpSpPr bwMode="auto">
          <a:xfrm>
            <a:off x="0" y="2757488"/>
            <a:ext cx="3405188" cy="2136775"/>
            <a:chOff x="0" y="1777"/>
            <a:chExt cx="2145" cy="1346"/>
          </a:xfrm>
        </p:grpSpPr>
        <p:grpSp>
          <p:nvGrpSpPr>
            <p:cNvPr id="68623" name="Group 15"/>
            <p:cNvGrpSpPr>
              <a:grpSpLocks/>
            </p:cNvGrpSpPr>
            <p:nvPr/>
          </p:nvGrpSpPr>
          <p:grpSpPr bwMode="auto">
            <a:xfrm>
              <a:off x="0" y="1921"/>
              <a:ext cx="2145" cy="1082"/>
              <a:chOff x="0" y="1921"/>
              <a:chExt cx="2145" cy="1082"/>
            </a:xfrm>
          </p:grpSpPr>
          <p:grpSp>
            <p:nvGrpSpPr>
              <p:cNvPr id="68624" name="Group 16"/>
              <p:cNvGrpSpPr>
                <a:grpSpLocks/>
              </p:cNvGrpSpPr>
              <p:nvPr/>
            </p:nvGrpSpPr>
            <p:grpSpPr bwMode="auto">
              <a:xfrm>
                <a:off x="296" y="1921"/>
                <a:ext cx="1849" cy="1082"/>
                <a:chOff x="0" y="2041"/>
                <a:chExt cx="1849" cy="1082"/>
              </a:xfrm>
            </p:grpSpPr>
            <p:grpSp>
              <p:nvGrpSpPr>
                <p:cNvPr id="68625" name="Group 17"/>
                <p:cNvGrpSpPr>
                  <a:grpSpLocks/>
                </p:cNvGrpSpPr>
                <p:nvPr/>
              </p:nvGrpSpPr>
              <p:grpSpPr bwMode="auto">
                <a:xfrm>
                  <a:off x="0" y="2041"/>
                  <a:ext cx="1849" cy="1082"/>
                  <a:chOff x="0" y="2041"/>
                  <a:chExt cx="1849" cy="1082"/>
                </a:xfrm>
              </p:grpSpPr>
              <p:grpSp>
                <p:nvGrpSpPr>
                  <p:cNvPr id="6862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0" y="2041"/>
                    <a:ext cx="592" cy="1074"/>
                    <a:chOff x="142" y="2049"/>
                    <a:chExt cx="592" cy="1074"/>
                  </a:xfrm>
                </p:grpSpPr>
                <p:sp>
                  <p:nvSpPr>
                    <p:cNvPr id="68627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6" y="2049"/>
                      <a:ext cx="356" cy="250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fi-FI" sz="2000">
                          <a:latin typeface="Times New Roman" pitchFamily="18" charset="0"/>
                        </a:rPr>
                        <a:t>OX</a:t>
                      </a:r>
                      <a:endParaRPr lang="en-US" sz="2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628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2" y="2873"/>
                      <a:ext cx="592" cy="250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fi-FI" sz="2000">
                          <a:latin typeface="Times New Roman" pitchFamily="18" charset="0"/>
                        </a:rPr>
                        <a:t>OX-H</a:t>
                      </a:r>
                      <a:r>
                        <a:rPr lang="fi-FI" sz="2000" baseline="30000">
                          <a:latin typeface="Times New Roman" pitchFamily="18" charset="0"/>
                        </a:rPr>
                        <a:t>+</a:t>
                      </a:r>
                      <a:endParaRPr lang="en-US" sz="2000" baseline="30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629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" y="2336"/>
                      <a:ext cx="0" cy="5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endParaRPr lang="fi-FI"/>
                    </a:p>
                  </p:txBody>
                </p:sp>
              </p:grpSp>
              <p:grpSp>
                <p:nvGrpSpPr>
                  <p:cNvPr id="68630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1158" y="2049"/>
                    <a:ext cx="691" cy="1074"/>
                    <a:chOff x="942" y="2049"/>
                    <a:chExt cx="691" cy="1074"/>
                  </a:xfrm>
                </p:grpSpPr>
                <p:sp>
                  <p:nvSpPr>
                    <p:cNvPr id="68631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46" y="2049"/>
                      <a:ext cx="455" cy="250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fi-FI" sz="2000">
                          <a:latin typeface="Times New Roman" pitchFamily="18" charset="0"/>
                        </a:rPr>
                        <a:t>RED</a:t>
                      </a:r>
                      <a:endParaRPr lang="en-US" sz="2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6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2" y="2873"/>
                      <a:ext cx="691" cy="250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eaLnBrk="0" hangingPunct="0"/>
                      <a:r>
                        <a:rPr lang="fi-FI" sz="2000">
                          <a:latin typeface="Times New Roman" pitchFamily="18" charset="0"/>
                        </a:rPr>
                        <a:t>RED-H</a:t>
                      </a:r>
                      <a:r>
                        <a:rPr lang="fi-FI" sz="2000" baseline="30000">
                          <a:latin typeface="Times New Roman" pitchFamily="18" charset="0"/>
                        </a:rPr>
                        <a:t>+</a:t>
                      </a:r>
                      <a:endParaRPr lang="en-US" sz="2000" baseline="300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8633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5" y="2345"/>
                      <a:ext cx="0" cy="5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endParaRPr lang="fi-FI"/>
                    </a:p>
                  </p:txBody>
                </p:sp>
              </p:grpSp>
              <p:sp>
                <p:nvSpPr>
                  <p:cNvPr id="68634" name="Line 26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857" y="1905"/>
                    <a:ext cx="1" cy="54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fi-FI"/>
                  </a:p>
                </p:txBody>
              </p:sp>
              <p:sp>
                <p:nvSpPr>
                  <p:cNvPr id="68635" name="Line 27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858" y="2746"/>
                    <a:ext cx="1" cy="54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endParaRPr lang="fi-FI"/>
                  </a:p>
                </p:txBody>
              </p:sp>
            </p:grpSp>
            <p:sp>
              <p:nvSpPr>
                <p:cNvPr id="6863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38" y="2449"/>
                  <a:ext cx="299" cy="2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i-FI" sz="2000">
                      <a:latin typeface="Times New Roman" pitchFamily="18" charset="0"/>
                    </a:rPr>
                    <a:t>H</a:t>
                  </a:r>
                  <a:r>
                    <a:rPr lang="fi-FI" sz="2000" baseline="30000">
                      <a:latin typeface="Times New Roman" pitchFamily="18" charset="0"/>
                    </a:rPr>
                    <a:t>+</a:t>
                  </a:r>
                  <a:endParaRPr lang="en-US" sz="2000" baseline="30000">
                    <a:latin typeface="Times New Roman" pitchFamily="18" charset="0"/>
                  </a:endParaRPr>
                </a:p>
              </p:txBody>
            </p:sp>
            <p:sp>
              <p:nvSpPr>
                <p:cNvPr id="68637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462" y="2449"/>
                  <a:ext cx="299" cy="2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i-FI" sz="2000">
                      <a:latin typeface="Times New Roman" pitchFamily="18" charset="0"/>
                    </a:rPr>
                    <a:t>H</a:t>
                  </a:r>
                  <a:r>
                    <a:rPr lang="fi-FI" sz="2000" baseline="30000">
                      <a:latin typeface="Times New Roman" pitchFamily="18" charset="0"/>
                    </a:rPr>
                    <a:t>+</a:t>
                  </a:r>
                  <a:endParaRPr lang="en-US" sz="2000" baseline="300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8638" name="Text Box 30"/>
              <p:cNvSpPr txBox="1">
                <a:spLocks noChangeArrowheads="1"/>
              </p:cNvSpPr>
              <p:nvPr/>
            </p:nvSpPr>
            <p:spPr bwMode="auto">
              <a:xfrm>
                <a:off x="0" y="2345"/>
                <a:ext cx="595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i-FI" sz="2000">
                    <a:latin typeface="Times New Roman" pitchFamily="18" charset="0"/>
                  </a:rPr>
                  <a:t>pK(ox)</a:t>
                </a:r>
                <a:endParaRPr lang="en-US" sz="2000">
                  <a:latin typeface="Times New Roman" pitchFamily="18" charset="0"/>
                </a:endParaRPr>
              </a:p>
            </p:txBody>
          </p:sp>
        </p:grpSp>
        <p:sp>
          <p:nvSpPr>
            <p:cNvPr id="68639" name="Text Box 31"/>
            <p:cNvSpPr txBox="1">
              <a:spLocks noChangeArrowheads="1"/>
            </p:cNvSpPr>
            <p:nvPr/>
          </p:nvSpPr>
          <p:spPr bwMode="auto">
            <a:xfrm>
              <a:off x="1030" y="1777"/>
              <a:ext cx="22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i-FI" sz="2000">
                  <a:latin typeface="Times New Roman" pitchFamily="18" charset="0"/>
                </a:rPr>
                <a:t>e</a:t>
              </a:r>
              <a:r>
                <a:rPr lang="fi-FI" sz="2000" baseline="30000">
                  <a:latin typeface="Times New Roman" pitchFamily="18" charset="0"/>
                </a:rPr>
                <a:t>-</a:t>
              </a:r>
              <a:endParaRPr lang="en-US" sz="2000" baseline="30000">
                <a:latin typeface="Times New Roman" pitchFamily="18" charset="0"/>
              </a:endParaRPr>
            </a:p>
          </p:txBody>
        </p:sp>
        <p:sp>
          <p:nvSpPr>
            <p:cNvPr id="68640" name="Text Box 32"/>
            <p:cNvSpPr txBox="1">
              <a:spLocks noChangeArrowheads="1"/>
            </p:cNvSpPr>
            <p:nvPr/>
          </p:nvSpPr>
          <p:spPr bwMode="auto">
            <a:xfrm>
              <a:off x="1030" y="2873"/>
              <a:ext cx="222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fi-FI" sz="2000">
                  <a:latin typeface="Times New Roman" pitchFamily="18" charset="0"/>
                </a:rPr>
                <a:t>e</a:t>
              </a:r>
              <a:r>
                <a:rPr lang="fi-FI" sz="2000" baseline="30000">
                  <a:latin typeface="Times New Roman" pitchFamily="18" charset="0"/>
                </a:rPr>
                <a:t>-</a:t>
              </a:r>
              <a:endParaRPr lang="en-US" sz="2000" baseline="30000">
                <a:latin typeface="Times New Roman" pitchFamily="18" charset="0"/>
              </a:endParaRPr>
            </a:p>
          </p:txBody>
        </p:sp>
      </p:grpSp>
      <p:sp>
        <p:nvSpPr>
          <p:cNvPr id="68641" name="Line 33"/>
          <p:cNvSpPr>
            <a:spLocks noChangeShapeType="1"/>
          </p:cNvSpPr>
          <p:nvPr/>
        </p:nvSpPr>
        <p:spPr bwMode="auto">
          <a:xfrm flipH="1">
            <a:off x="3492500" y="5029200"/>
            <a:ext cx="5143500" cy="127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i-FI"/>
          </a:p>
        </p:txBody>
      </p:sp>
      <p:sp>
        <p:nvSpPr>
          <p:cNvPr id="68642" name="Line 34"/>
          <p:cNvSpPr>
            <a:spLocks noChangeShapeType="1"/>
          </p:cNvSpPr>
          <p:nvPr/>
        </p:nvSpPr>
        <p:spPr bwMode="auto">
          <a:xfrm flipH="1">
            <a:off x="3494088" y="1563688"/>
            <a:ext cx="4775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i-FI"/>
          </a:p>
        </p:txBody>
      </p:sp>
      <p:sp>
        <p:nvSpPr>
          <p:cNvPr id="68643" name="Text Box 35"/>
          <p:cNvSpPr txBox="1">
            <a:spLocks noChangeArrowheads="1"/>
          </p:cNvSpPr>
          <p:nvPr/>
        </p:nvSpPr>
        <p:spPr bwMode="auto">
          <a:xfrm>
            <a:off x="8193088" y="1322388"/>
            <a:ext cx="9509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</a:t>
            </a:r>
            <a:r>
              <a:rPr lang="fi-FI" sz="2000" baseline="-25000">
                <a:latin typeface="Times New Roman" pitchFamily="18" charset="0"/>
              </a:rPr>
              <a:t>m</a:t>
            </a:r>
            <a:r>
              <a:rPr lang="fi-FI" sz="2000">
                <a:latin typeface="Times New Roman" pitchFamily="18" charset="0"/>
              </a:rPr>
              <a:t>(H</a:t>
            </a:r>
            <a:r>
              <a:rPr lang="fi-FI" sz="2000" baseline="30000">
                <a:latin typeface="Times New Roman" pitchFamily="18" charset="0"/>
              </a:rPr>
              <a:t>+</a:t>
            </a:r>
            <a:r>
              <a:rPr lang="fi-FI" sz="2000">
                <a:latin typeface="Times New Roman" pitchFamily="18" charset="0"/>
              </a:rPr>
              <a:t>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44" name="Text Box 36"/>
          <p:cNvSpPr txBox="1">
            <a:spLocks noChangeArrowheads="1"/>
          </p:cNvSpPr>
          <p:nvPr/>
        </p:nvSpPr>
        <p:spPr bwMode="auto">
          <a:xfrm>
            <a:off x="8448675" y="4789488"/>
            <a:ext cx="7127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FF3300"/>
                </a:solidFill>
                <a:latin typeface="Times New Roman" pitchFamily="18" charset="0"/>
              </a:rPr>
              <a:t>E</a:t>
            </a:r>
            <a:r>
              <a:rPr lang="fi-FI" sz="2000" baseline="-25000">
                <a:solidFill>
                  <a:srgbClr val="FF3300"/>
                </a:solidFill>
                <a:latin typeface="Times New Roman" pitchFamily="18" charset="0"/>
              </a:rPr>
              <a:t>m</a:t>
            </a:r>
            <a:r>
              <a:rPr lang="fi-FI" sz="2000" baseline="30000">
                <a:solidFill>
                  <a:srgbClr val="FF3300"/>
                </a:solidFill>
                <a:latin typeface="Times New Roman" pitchFamily="18" charset="0"/>
              </a:rPr>
              <a:t>alk</a:t>
            </a:r>
            <a:endParaRPr lang="en-US" sz="2000" baseline="-25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8645" name="Rectangle 37"/>
          <p:cNvSpPr>
            <a:spLocks noChangeArrowheads="1"/>
          </p:cNvSpPr>
          <p:nvPr/>
        </p:nvSpPr>
        <p:spPr bwMode="auto">
          <a:xfrm>
            <a:off x="0" y="2362200"/>
            <a:ext cx="3340100" cy="3200400"/>
          </a:xfrm>
          <a:prstGeom prst="rect">
            <a:avLst/>
          </a:prstGeom>
          <a:gradFill rotWithShape="1">
            <a:gsLst>
              <a:gs pos="0">
                <a:schemeClr val="accent1">
                  <a:alpha val="37000"/>
                </a:schemeClr>
              </a:gs>
              <a:gs pos="100000">
                <a:schemeClr val="accent1">
                  <a:gamma/>
                  <a:shade val="46275"/>
                  <a:invGamma/>
                  <a:alpha val="37000"/>
                </a:scheme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i-FI"/>
          </a:p>
        </p:txBody>
      </p:sp>
      <p:sp>
        <p:nvSpPr>
          <p:cNvPr id="68646" name="Line 38"/>
          <p:cNvSpPr>
            <a:spLocks noChangeShapeType="1"/>
          </p:cNvSpPr>
          <p:nvPr/>
        </p:nvSpPr>
        <p:spPr bwMode="auto">
          <a:xfrm>
            <a:off x="6096000" y="2451100"/>
            <a:ext cx="0" cy="3517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47" name="Text Box 39"/>
          <p:cNvSpPr txBox="1">
            <a:spLocks noChangeArrowheads="1"/>
          </p:cNvSpPr>
          <p:nvPr/>
        </p:nvSpPr>
        <p:spPr bwMode="auto">
          <a:xfrm>
            <a:off x="5953125" y="5919788"/>
            <a:ext cx="311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7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48" name="Line 40"/>
          <p:cNvSpPr>
            <a:spLocks noChangeShapeType="1"/>
          </p:cNvSpPr>
          <p:nvPr/>
        </p:nvSpPr>
        <p:spPr bwMode="auto">
          <a:xfrm flipH="1" flipV="1">
            <a:off x="3492500" y="3225800"/>
            <a:ext cx="3568700" cy="12700"/>
          </a:xfrm>
          <a:prstGeom prst="line">
            <a:avLst/>
          </a:prstGeom>
          <a:noFill/>
          <a:ln w="3175">
            <a:solidFill>
              <a:srgbClr val="FF33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fi-FI"/>
          </a:p>
        </p:txBody>
      </p:sp>
      <p:sp>
        <p:nvSpPr>
          <p:cNvPr id="68649" name="Text Box 41"/>
          <p:cNvSpPr txBox="1">
            <a:spLocks noChangeArrowheads="1"/>
          </p:cNvSpPr>
          <p:nvPr/>
        </p:nvSpPr>
        <p:spPr bwMode="auto">
          <a:xfrm>
            <a:off x="6994525" y="3024188"/>
            <a:ext cx="10271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</a:t>
            </a:r>
            <a:r>
              <a:rPr lang="fi-FI" sz="2000" baseline="-25000">
                <a:latin typeface="Times New Roman" pitchFamily="18" charset="0"/>
              </a:rPr>
              <a:t>m</a:t>
            </a:r>
            <a:r>
              <a:rPr lang="fi-FI" sz="2000">
                <a:latin typeface="Times New Roman" pitchFamily="18" charset="0"/>
              </a:rPr>
              <a:t>(obs)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50" name="Text Box 42"/>
          <p:cNvSpPr txBox="1">
            <a:spLocks noChangeArrowheads="1"/>
          </p:cNvSpPr>
          <p:nvPr/>
        </p:nvSpPr>
        <p:spPr bwMode="auto">
          <a:xfrm>
            <a:off x="1330325" y="4840288"/>
            <a:ext cx="9509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</a:t>
            </a:r>
            <a:r>
              <a:rPr lang="fi-FI" sz="2000" baseline="-25000">
                <a:latin typeface="Times New Roman" pitchFamily="18" charset="0"/>
              </a:rPr>
              <a:t>m</a:t>
            </a:r>
            <a:r>
              <a:rPr lang="fi-FI" sz="2000">
                <a:latin typeface="Times New Roman" pitchFamily="18" charset="0"/>
              </a:rPr>
              <a:t>(H</a:t>
            </a:r>
            <a:r>
              <a:rPr lang="fi-FI" sz="2000" baseline="30000">
                <a:latin typeface="Times New Roman" pitchFamily="18" charset="0"/>
              </a:rPr>
              <a:t>+</a:t>
            </a:r>
            <a:r>
              <a:rPr lang="fi-FI" sz="2000">
                <a:latin typeface="Times New Roman" pitchFamily="18" charset="0"/>
              </a:rPr>
              <a:t>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8651" name="Text Box 43"/>
          <p:cNvSpPr txBox="1">
            <a:spLocks noChangeArrowheads="1"/>
          </p:cNvSpPr>
          <p:nvPr/>
        </p:nvSpPr>
        <p:spPr bwMode="auto">
          <a:xfrm>
            <a:off x="1571625" y="2427288"/>
            <a:ext cx="4921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E</a:t>
            </a:r>
            <a:r>
              <a:rPr lang="fi-FI" sz="2000" baseline="-25000">
                <a:latin typeface="Times New Roman" pitchFamily="18" charset="0"/>
              </a:rPr>
              <a:t>m</a:t>
            </a:r>
            <a:endParaRPr lang="en-US" sz="2000" baseline="-25000">
              <a:latin typeface="Times New Roman" pitchFamily="18" charset="0"/>
            </a:endParaRPr>
          </a:p>
        </p:txBody>
      </p:sp>
      <p:sp>
        <p:nvSpPr>
          <p:cNvPr id="68652" name="Text Box 44"/>
          <p:cNvSpPr txBox="1">
            <a:spLocks noChangeArrowheads="1"/>
          </p:cNvSpPr>
          <p:nvPr/>
        </p:nvSpPr>
        <p:spPr bwMode="auto">
          <a:xfrm>
            <a:off x="3514725" y="4611688"/>
            <a:ext cx="20240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FF3300"/>
                </a:solidFill>
                <a:latin typeface="Times New Roman" pitchFamily="18" charset="0"/>
              </a:rPr>
              <a:t>270 mV (heme </a:t>
            </a:r>
            <a:r>
              <a:rPr lang="fi-FI" sz="2000" i="1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fi-FI" sz="2000">
                <a:solidFill>
                  <a:srgbClr val="FF3300"/>
                </a:solidFill>
                <a:latin typeface="Times New Roman" pitchFamily="18" charset="0"/>
              </a:rPr>
              <a:t>)</a:t>
            </a:r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8653" name="Oval 45"/>
          <p:cNvSpPr>
            <a:spLocks noChangeArrowheads="1"/>
          </p:cNvSpPr>
          <p:nvPr/>
        </p:nvSpPr>
        <p:spPr bwMode="auto">
          <a:xfrm>
            <a:off x="571500" y="2921000"/>
            <a:ext cx="2641600" cy="495300"/>
          </a:xfrm>
          <a:prstGeom prst="ellipse">
            <a:avLst/>
          </a:prstGeom>
          <a:gradFill rotWithShape="1">
            <a:gsLst>
              <a:gs pos="0">
                <a:srgbClr val="FF3300">
                  <a:alpha val="37000"/>
                </a:srgbClr>
              </a:gs>
              <a:gs pos="100000">
                <a:srgbClr val="FF33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sp>
        <p:nvSpPr>
          <p:cNvPr id="68654" name="Text Box 46"/>
          <p:cNvSpPr txBox="1">
            <a:spLocks noChangeArrowheads="1"/>
          </p:cNvSpPr>
          <p:nvPr/>
        </p:nvSpPr>
        <p:spPr bwMode="auto">
          <a:xfrm>
            <a:off x="7921625" y="3036888"/>
            <a:ext cx="10239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FF3300"/>
                </a:solidFill>
                <a:latin typeface="Times New Roman" pitchFamily="18" charset="0"/>
              </a:rPr>
              <a:t>390 mV</a:t>
            </a:r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8655" name="Line 47"/>
          <p:cNvSpPr>
            <a:spLocks noChangeShapeType="1"/>
          </p:cNvSpPr>
          <p:nvPr/>
        </p:nvSpPr>
        <p:spPr bwMode="auto">
          <a:xfrm rot="10800000">
            <a:off x="7726363" y="5141913"/>
            <a:ext cx="0" cy="711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8656" name="Text Box 48"/>
          <p:cNvSpPr txBox="1">
            <a:spLocks noChangeArrowheads="1"/>
          </p:cNvSpPr>
          <p:nvPr/>
        </p:nvSpPr>
        <p:spPr bwMode="auto">
          <a:xfrm>
            <a:off x="7426325" y="5932488"/>
            <a:ext cx="6334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FF3300"/>
                </a:solidFill>
                <a:latin typeface="Times New Roman" pitchFamily="18" charset="0"/>
              </a:rPr>
              <a:t>~9.0</a:t>
            </a:r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68657" name="Text Box 49"/>
          <p:cNvSpPr txBox="1">
            <a:spLocks noChangeArrowheads="1"/>
          </p:cNvSpPr>
          <p:nvPr/>
        </p:nvSpPr>
        <p:spPr bwMode="auto">
          <a:xfrm>
            <a:off x="758825" y="1501775"/>
            <a:ext cx="15351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800">
                <a:latin typeface="Times New Roman" pitchFamily="18" charset="0"/>
              </a:rPr>
              <a:t>HEME </a:t>
            </a:r>
            <a:r>
              <a:rPr lang="fi-FI" sz="2800" i="1">
                <a:latin typeface="Times New Roman" pitchFamily="18" charset="0"/>
              </a:rPr>
              <a:t>a</a:t>
            </a:r>
            <a:endParaRPr lang="en-US" sz="2800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62468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62469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62470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62471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62472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62481" name="Group 17"/>
          <p:cNvGrpSpPr>
            <a:grpSpLocks/>
          </p:cNvGrpSpPr>
          <p:nvPr/>
        </p:nvGrpSpPr>
        <p:grpSpPr bwMode="auto">
          <a:xfrm>
            <a:off x="1787525" y="1052513"/>
            <a:ext cx="3263900" cy="862012"/>
            <a:chOff x="1910" y="1591"/>
            <a:chExt cx="2056" cy="543"/>
          </a:xfrm>
        </p:grpSpPr>
        <p:sp>
          <p:nvSpPr>
            <p:cNvPr id="62475" name="Text Box 11"/>
            <p:cNvSpPr txBox="1">
              <a:spLocks noChangeArrowheads="1"/>
            </p:cNvSpPr>
            <p:nvPr/>
          </p:nvSpPr>
          <p:spPr bwMode="auto">
            <a:xfrm>
              <a:off x="1910" y="1775"/>
              <a:ext cx="5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pK</a:t>
              </a:r>
              <a:r>
                <a:rPr lang="fi-FI" baseline="30000"/>
                <a:t>r</a:t>
              </a:r>
              <a:r>
                <a:rPr lang="fi-FI"/>
                <a:t> = </a:t>
              </a:r>
              <a:endParaRPr lang="en-US"/>
            </a:p>
          </p:txBody>
        </p:sp>
        <p:sp>
          <p:nvSpPr>
            <p:cNvPr id="62476" name="Text Box 12"/>
            <p:cNvSpPr txBox="1">
              <a:spLocks noChangeArrowheads="1"/>
            </p:cNvSpPr>
            <p:nvPr/>
          </p:nvSpPr>
          <p:spPr bwMode="auto">
            <a:xfrm>
              <a:off x="2566" y="1591"/>
              <a:ext cx="8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E</a:t>
              </a:r>
              <a:r>
                <a:rPr lang="fi-FI" baseline="-25000"/>
                <a:t>m</a:t>
              </a:r>
              <a:r>
                <a:rPr lang="fi-FI" baseline="30000"/>
                <a:t>pH</a:t>
              </a:r>
              <a:r>
                <a:rPr lang="fi-FI"/>
                <a:t> - E</a:t>
              </a:r>
              <a:r>
                <a:rPr lang="fi-FI" baseline="-25000"/>
                <a:t>m</a:t>
              </a:r>
              <a:r>
                <a:rPr lang="fi-FI" baseline="30000"/>
                <a:t>alk</a:t>
              </a:r>
              <a:endParaRPr lang="en-US" baseline="30000"/>
            </a:p>
          </p:txBody>
        </p:sp>
        <p:sp>
          <p:nvSpPr>
            <p:cNvPr id="62477" name="Text Box 13"/>
            <p:cNvSpPr txBox="1">
              <a:spLocks noChangeArrowheads="1"/>
            </p:cNvSpPr>
            <p:nvPr/>
          </p:nvSpPr>
          <p:spPr bwMode="auto">
            <a:xfrm>
              <a:off x="2374" y="1703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_____________</a:t>
              </a:r>
              <a:endParaRPr lang="en-US"/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auto">
            <a:xfrm>
              <a:off x="2750" y="190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60</a:t>
              </a:r>
              <a:endParaRPr lang="en-US"/>
            </a:p>
          </p:txBody>
        </p:sp>
        <p:sp>
          <p:nvSpPr>
            <p:cNvPr id="62479" name="Text Box 15"/>
            <p:cNvSpPr txBox="1">
              <a:spLocks noChangeArrowheads="1"/>
            </p:cNvSpPr>
            <p:nvPr/>
          </p:nvSpPr>
          <p:spPr bwMode="auto">
            <a:xfrm>
              <a:off x="3534" y="1775"/>
              <a:ext cx="4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+ pH</a:t>
              </a:r>
              <a:endParaRPr lang="en-US"/>
            </a:p>
          </p:txBody>
        </p:sp>
      </p:grp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530225" y="176213"/>
            <a:ext cx="7693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Assessment of pK value of X (pK</a:t>
            </a:r>
            <a:r>
              <a:rPr lang="fi-FI" baseline="30000"/>
              <a:t>r</a:t>
            </a:r>
            <a:r>
              <a:rPr lang="fi-FI"/>
              <a:t>) with center (heme </a:t>
            </a:r>
            <a:r>
              <a:rPr lang="fi-FI" i="1"/>
              <a:t>a</a:t>
            </a:r>
            <a:r>
              <a:rPr lang="fi-FI"/>
              <a:t> or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) reduced</a:t>
            </a:r>
            <a:endParaRPr lang="en-US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1533525" y="2601913"/>
            <a:ext cx="38846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E</a:t>
            </a:r>
            <a:r>
              <a:rPr lang="fi-FI" baseline="-25000"/>
              <a:t>m</a:t>
            </a:r>
            <a:r>
              <a:rPr lang="fi-FI" baseline="30000"/>
              <a:t>pH</a:t>
            </a:r>
            <a:r>
              <a:rPr lang="fi-FI"/>
              <a:t> = E</a:t>
            </a:r>
            <a:r>
              <a:rPr lang="fi-FI" baseline="-25000"/>
              <a:t>m</a:t>
            </a:r>
            <a:r>
              <a:rPr lang="fi-FI"/>
              <a:t> at pH=7</a:t>
            </a:r>
          </a:p>
          <a:p>
            <a:endParaRPr lang="fi-FI"/>
          </a:p>
          <a:p>
            <a:r>
              <a:rPr lang="fi-FI"/>
              <a:t>E</a:t>
            </a:r>
            <a:r>
              <a:rPr lang="fi-FI" baseline="-25000"/>
              <a:t>m</a:t>
            </a:r>
            <a:r>
              <a:rPr lang="fi-FI" baseline="30000"/>
              <a:t>alk</a:t>
            </a:r>
            <a:r>
              <a:rPr lang="fi-FI"/>
              <a:t> = E</a:t>
            </a:r>
            <a:r>
              <a:rPr lang="fi-FI" baseline="-25000"/>
              <a:t>m</a:t>
            </a:r>
            <a:r>
              <a:rPr lang="fi-FI"/>
              <a:t> when X is unprotonated</a:t>
            </a:r>
            <a:endParaRPr lang="en-US"/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1762125" y="2030413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where</a:t>
            </a:r>
            <a:endParaRPr lang="en-US"/>
          </a:p>
        </p:txBody>
      </p:sp>
      <p:sp>
        <p:nvSpPr>
          <p:cNvPr id="62485" name="Text Box 21"/>
          <p:cNvSpPr txBox="1">
            <a:spLocks noChangeArrowheads="1"/>
          </p:cNvSpPr>
          <p:nvPr/>
        </p:nvSpPr>
        <p:spPr bwMode="auto">
          <a:xfrm>
            <a:off x="860425" y="3856038"/>
            <a:ext cx="80835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E</a:t>
            </a:r>
            <a:r>
              <a:rPr lang="fi-FI" baseline="-25000"/>
              <a:t>m</a:t>
            </a:r>
            <a:r>
              <a:rPr lang="fi-FI"/>
              <a:t> of </a:t>
            </a:r>
            <a:r>
              <a:rPr lang="fi-FI">
                <a:solidFill>
                  <a:srgbClr val="FF3300"/>
                </a:solidFill>
              </a:rPr>
              <a:t>heme </a:t>
            </a:r>
            <a:r>
              <a:rPr lang="fi-FI" i="1">
                <a:solidFill>
                  <a:srgbClr val="FF3300"/>
                </a:solidFill>
              </a:rPr>
              <a:t>a</a:t>
            </a:r>
            <a:r>
              <a:rPr lang="fi-FI"/>
              <a:t> rises from 270 to 390 mV in the 150 </a:t>
            </a:r>
            <a:r>
              <a:rPr lang="fi-FI">
                <a:latin typeface="Symbol" pitchFamily="18" charset="2"/>
              </a:rPr>
              <a:t>m</a:t>
            </a:r>
            <a:r>
              <a:rPr lang="fi-FI"/>
              <a:t>s phase (II-&gt;III+IV)</a:t>
            </a:r>
          </a:p>
          <a:p>
            <a:r>
              <a:rPr lang="fi-FI"/>
              <a:t>Consequently, the pK of X is raised by 120mV/60mV or 2 units above 7,</a:t>
            </a:r>
          </a:p>
          <a:p>
            <a:r>
              <a:rPr lang="fi-FI"/>
              <a:t>i.e. to pK ~9 in state III</a:t>
            </a:r>
          </a:p>
          <a:p>
            <a:endParaRPr lang="fi-FI"/>
          </a:p>
          <a:p>
            <a:r>
              <a:rPr lang="fi-FI"/>
              <a:t>E</a:t>
            </a:r>
            <a:r>
              <a:rPr lang="fi-FI" baseline="-25000"/>
              <a:t>m</a:t>
            </a:r>
            <a:r>
              <a:rPr lang="fi-FI"/>
              <a:t> of </a:t>
            </a:r>
            <a:r>
              <a:rPr lang="fi-FI">
                <a:solidFill>
                  <a:srgbClr val="FF3300"/>
                </a:solidFill>
              </a:rPr>
              <a:t>heme a</a:t>
            </a:r>
            <a:r>
              <a:rPr lang="fi-FI" baseline="-25000">
                <a:solidFill>
                  <a:srgbClr val="FF3300"/>
                </a:solidFill>
              </a:rPr>
              <a:t>3</a:t>
            </a:r>
            <a:r>
              <a:rPr lang="fi-FI"/>
              <a:t> must be </a:t>
            </a:r>
            <a:r>
              <a:rPr lang="fi-FI">
                <a:cs typeface="Arial" pitchFamily="34" charset="0"/>
              </a:rPr>
              <a:t>≤150 mV in states 0, I, and II, since the reduced</a:t>
            </a:r>
          </a:p>
          <a:p>
            <a:r>
              <a:rPr lang="fi-FI">
                <a:cs typeface="Arial" pitchFamily="34" charset="0"/>
              </a:rPr>
              <a:t>form is not populated significantly (error ~1%)</a:t>
            </a:r>
          </a:p>
          <a:p>
            <a:endParaRPr lang="fi-FI"/>
          </a:p>
          <a:p>
            <a:r>
              <a:rPr lang="fi-FI"/>
              <a:t>E</a:t>
            </a:r>
            <a:r>
              <a:rPr lang="fi-FI" baseline="-25000"/>
              <a:t>m</a:t>
            </a:r>
            <a:r>
              <a:rPr lang="fi-FI"/>
              <a:t> of </a:t>
            </a:r>
            <a:r>
              <a:rPr lang="fi-FI">
                <a:solidFill>
                  <a:srgbClr val="FF3300"/>
                </a:solidFill>
              </a:rPr>
              <a:t>heme </a:t>
            </a:r>
            <a:r>
              <a:rPr lang="fi-FI" i="1">
                <a:solidFill>
                  <a:srgbClr val="FF3300"/>
                </a:solidFill>
              </a:rPr>
              <a:t>a</a:t>
            </a:r>
            <a:r>
              <a:rPr lang="fi-FI" i="1" baseline="-25000">
                <a:solidFill>
                  <a:srgbClr val="FF3300"/>
                </a:solidFill>
              </a:rPr>
              <a:t>3</a:t>
            </a:r>
            <a:r>
              <a:rPr lang="fi-FI"/>
              <a:t> rises from ~150 mV to 400 mV in the 150 </a:t>
            </a:r>
            <a:r>
              <a:rPr lang="fi-FI">
                <a:latin typeface="Symbol" pitchFamily="18" charset="2"/>
              </a:rPr>
              <a:t>m</a:t>
            </a:r>
            <a:r>
              <a:rPr lang="fi-FI"/>
              <a:t>s phase</a:t>
            </a:r>
          </a:p>
          <a:p>
            <a:r>
              <a:rPr lang="fi-FI"/>
              <a:t>Consequently, the pK of X is raised by 250mV/60mV or 4.2 units above 7,</a:t>
            </a:r>
          </a:p>
          <a:p>
            <a:r>
              <a:rPr lang="fi-FI"/>
              <a:t>i.e. to pK ~11.2 in state IV</a:t>
            </a:r>
          </a:p>
          <a:p>
            <a:endParaRPr lang="fi-FI"/>
          </a:p>
          <a:p>
            <a:endParaRPr lang="fi-FI"/>
          </a:p>
          <a:p>
            <a:endParaRPr lang="en-US"/>
          </a:p>
        </p:txBody>
      </p:sp>
      <p:grpSp>
        <p:nvGrpSpPr>
          <p:cNvPr id="62486" name="Group 22"/>
          <p:cNvGrpSpPr>
            <a:grpSpLocks/>
          </p:cNvGrpSpPr>
          <p:nvPr/>
        </p:nvGrpSpPr>
        <p:grpSpPr bwMode="auto">
          <a:xfrm>
            <a:off x="6180138" y="623888"/>
            <a:ext cx="2824162" cy="3065462"/>
            <a:chOff x="3893" y="665"/>
            <a:chExt cx="1779" cy="1931"/>
          </a:xfrm>
        </p:grpSpPr>
        <p:grpSp>
          <p:nvGrpSpPr>
            <p:cNvPr id="62487" name="Group 23"/>
            <p:cNvGrpSpPr>
              <a:grpSpLocks noChangeAspect="1"/>
            </p:cNvGrpSpPr>
            <p:nvPr/>
          </p:nvGrpSpPr>
          <p:grpSpPr bwMode="auto">
            <a:xfrm>
              <a:off x="4140" y="950"/>
              <a:ext cx="364" cy="304"/>
              <a:chOff x="1632" y="1157"/>
              <a:chExt cx="1602" cy="1178"/>
            </a:xfrm>
          </p:grpSpPr>
          <p:grpSp>
            <p:nvGrpSpPr>
              <p:cNvPr id="62488" name="Group 24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62489" name="AutoShape 25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2490" name="AutoShape 26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2491" name="Line 2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2492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62493" name="Oval 29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494" name="Oval 30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495" name="Oval 31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62496" name="Group 32"/>
            <p:cNvGrpSpPr>
              <a:grpSpLocks noChangeAspect="1"/>
            </p:cNvGrpSpPr>
            <p:nvPr/>
          </p:nvGrpSpPr>
          <p:grpSpPr bwMode="auto">
            <a:xfrm>
              <a:off x="4732" y="1095"/>
              <a:ext cx="291" cy="159"/>
              <a:chOff x="2206" y="1688"/>
              <a:chExt cx="1825" cy="877"/>
            </a:xfrm>
          </p:grpSpPr>
          <p:sp>
            <p:nvSpPr>
              <p:cNvPr id="62497" name="AutoShape 33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498" name="AutoShape 34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499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2500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2501" name="Oval 37"/>
            <p:cNvSpPr>
              <a:spLocks noChangeAspect="1" noChangeArrowheads="1"/>
            </p:cNvSpPr>
            <p:nvPr/>
          </p:nvSpPr>
          <p:spPr bwMode="auto">
            <a:xfrm>
              <a:off x="5026" y="1167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02" name="Oval 38"/>
            <p:cNvSpPr>
              <a:spLocks noChangeAspect="1" noChangeArrowheads="1"/>
            </p:cNvSpPr>
            <p:nvPr/>
          </p:nvSpPr>
          <p:spPr bwMode="auto">
            <a:xfrm>
              <a:off x="4983" y="1052"/>
              <a:ext cx="39" cy="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03" name="Oval 39"/>
            <p:cNvSpPr>
              <a:spLocks noChangeAspect="1" noChangeArrowheads="1"/>
            </p:cNvSpPr>
            <p:nvPr/>
          </p:nvSpPr>
          <p:spPr bwMode="auto">
            <a:xfrm>
              <a:off x="4742" y="951"/>
              <a:ext cx="70" cy="71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04" name="AutoShape 40"/>
            <p:cNvSpPr>
              <a:spLocks noChangeAspect="1" noChangeArrowheads="1"/>
            </p:cNvSpPr>
            <p:nvPr/>
          </p:nvSpPr>
          <p:spPr bwMode="auto">
            <a:xfrm rot="934420" flipH="1">
              <a:off x="5302" y="1110"/>
              <a:ext cx="137" cy="121"/>
            </a:xfrm>
            <a:prstGeom prst="parallelogram">
              <a:avLst>
                <a:gd name="adj" fmla="val 2321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05" name="AutoShape 41"/>
            <p:cNvSpPr>
              <a:spLocks noChangeAspect="1" noChangeArrowheads="1"/>
            </p:cNvSpPr>
            <p:nvPr/>
          </p:nvSpPr>
          <p:spPr bwMode="auto">
            <a:xfrm rot="5399150" flipH="1">
              <a:off x="5459" y="1116"/>
              <a:ext cx="159" cy="111"/>
            </a:xfrm>
            <a:prstGeom prst="parallelogram">
              <a:avLst>
                <a:gd name="adj" fmla="val 2936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06" name="Line 42"/>
            <p:cNvSpPr>
              <a:spLocks noChangeAspect="1" noChangeShapeType="1"/>
            </p:cNvSpPr>
            <p:nvPr/>
          </p:nvSpPr>
          <p:spPr bwMode="auto">
            <a:xfrm flipH="1">
              <a:off x="5422" y="1125"/>
              <a:ext cx="3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07" name="Line 43"/>
            <p:cNvSpPr>
              <a:spLocks noChangeAspect="1" noChangeShapeType="1"/>
            </p:cNvSpPr>
            <p:nvPr/>
          </p:nvSpPr>
          <p:spPr bwMode="auto">
            <a:xfrm flipH="1">
              <a:off x="5483" y="1125"/>
              <a:ext cx="1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08" name="Oval 44"/>
            <p:cNvSpPr>
              <a:spLocks noChangeAspect="1" noChangeArrowheads="1"/>
            </p:cNvSpPr>
            <p:nvPr/>
          </p:nvSpPr>
          <p:spPr bwMode="auto">
            <a:xfrm>
              <a:off x="5596" y="1164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09" name="Oval 45"/>
            <p:cNvSpPr>
              <a:spLocks noChangeAspect="1" noChangeArrowheads="1"/>
            </p:cNvSpPr>
            <p:nvPr/>
          </p:nvSpPr>
          <p:spPr bwMode="auto">
            <a:xfrm>
              <a:off x="5553" y="1049"/>
              <a:ext cx="39" cy="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0" name="Oval 46"/>
            <p:cNvSpPr>
              <a:spLocks noChangeAspect="1" noChangeArrowheads="1"/>
            </p:cNvSpPr>
            <p:nvPr/>
          </p:nvSpPr>
          <p:spPr bwMode="auto">
            <a:xfrm>
              <a:off x="5313" y="948"/>
              <a:ext cx="69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1" name="AutoShape 47"/>
            <p:cNvSpPr>
              <a:spLocks noChangeAspect="1" noChangeArrowheads="1"/>
            </p:cNvSpPr>
            <p:nvPr/>
          </p:nvSpPr>
          <p:spPr bwMode="auto">
            <a:xfrm rot="934420" flipH="1">
              <a:off x="5299" y="1697"/>
              <a:ext cx="138" cy="122"/>
            </a:xfrm>
            <a:prstGeom prst="parallelogram">
              <a:avLst>
                <a:gd name="adj" fmla="val 2318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2" name="AutoShape 48"/>
            <p:cNvSpPr>
              <a:spLocks noChangeAspect="1" noChangeArrowheads="1"/>
            </p:cNvSpPr>
            <p:nvPr/>
          </p:nvSpPr>
          <p:spPr bwMode="auto">
            <a:xfrm rot="5399150" flipH="1">
              <a:off x="5457" y="1703"/>
              <a:ext cx="158" cy="111"/>
            </a:xfrm>
            <a:prstGeom prst="parallelogram">
              <a:avLst>
                <a:gd name="adj" fmla="val 2918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3" name="Line 49"/>
            <p:cNvSpPr>
              <a:spLocks noChangeAspect="1" noChangeShapeType="1"/>
            </p:cNvSpPr>
            <p:nvPr/>
          </p:nvSpPr>
          <p:spPr bwMode="auto">
            <a:xfrm flipH="1">
              <a:off x="5419" y="1712"/>
              <a:ext cx="3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14" name="Line 50"/>
            <p:cNvSpPr>
              <a:spLocks noChangeAspect="1" noChangeShapeType="1"/>
            </p:cNvSpPr>
            <p:nvPr/>
          </p:nvSpPr>
          <p:spPr bwMode="auto">
            <a:xfrm flipH="1">
              <a:off x="5480" y="1712"/>
              <a:ext cx="1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15" name="Oval 51"/>
            <p:cNvSpPr>
              <a:spLocks noChangeAspect="1" noChangeArrowheads="1"/>
            </p:cNvSpPr>
            <p:nvPr/>
          </p:nvSpPr>
          <p:spPr bwMode="auto">
            <a:xfrm>
              <a:off x="5594" y="1752"/>
              <a:ext cx="69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6" name="Oval 52"/>
            <p:cNvSpPr>
              <a:spLocks noChangeAspect="1" noChangeArrowheads="1"/>
            </p:cNvSpPr>
            <p:nvPr/>
          </p:nvSpPr>
          <p:spPr bwMode="auto">
            <a:xfrm>
              <a:off x="5550" y="1636"/>
              <a:ext cx="40" cy="4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7" name="Oval 53"/>
            <p:cNvSpPr>
              <a:spLocks noChangeAspect="1" noChangeArrowheads="1"/>
            </p:cNvSpPr>
            <p:nvPr/>
          </p:nvSpPr>
          <p:spPr bwMode="auto">
            <a:xfrm>
              <a:off x="5310" y="1535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8" name="AutoShape 54"/>
            <p:cNvSpPr>
              <a:spLocks noChangeAspect="1" noChangeArrowheads="1"/>
            </p:cNvSpPr>
            <p:nvPr/>
          </p:nvSpPr>
          <p:spPr bwMode="auto">
            <a:xfrm rot="934420" flipH="1">
              <a:off x="4991" y="2196"/>
              <a:ext cx="137" cy="121"/>
            </a:xfrm>
            <a:prstGeom prst="parallelogram">
              <a:avLst>
                <a:gd name="adj" fmla="val 2321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19" name="AutoShape 55"/>
            <p:cNvSpPr>
              <a:spLocks noChangeAspect="1" noChangeArrowheads="1"/>
            </p:cNvSpPr>
            <p:nvPr/>
          </p:nvSpPr>
          <p:spPr bwMode="auto">
            <a:xfrm rot="5399150" flipH="1">
              <a:off x="5148" y="2202"/>
              <a:ext cx="158" cy="110"/>
            </a:xfrm>
            <a:prstGeom prst="parallelogram">
              <a:avLst>
                <a:gd name="adj" fmla="val 294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20" name="Line 56"/>
            <p:cNvSpPr>
              <a:spLocks noChangeAspect="1" noChangeShapeType="1"/>
            </p:cNvSpPr>
            <p:nvPr/>
          </p:nvSpPr>
          <p:spPr bwMode="auto">
            <a:xfrm flipH="1">
              <a:off x="5110" y="2211"/>
              <a:ext cx="3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21" name="Line 57"/>
            <p:cNvSpPr>
              <a:spLocks noChangeAspect="1" noChangeShapeType="1"/>
            </p:cNvSpPr>
            <p:nvPr/>
          </p:nvSpPr>
          <p:spPr bwMode="auto">
            <a:xfrm flipH="1">
              <a:off x="5171" y="2211"/>
              <a:ext cx="2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22" name="Oval 58"/>
            <p:cNvSpPr>
              <a:spLocks noChangeAspect="1" noChangeArrowheads="1"/>
            </p:cNvSpPr>
            <p:nvPr/>
          </p:nvSpPr>
          <p:spPr bwMode="auto">
            <a:xfrm>
              <a:off x="5285" y="2250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23" name="Oval 59"/>
            <p:cNvSpPr>
              <a:spLocks noChangeAspect="1" noChangeArrowheads="1"/>
            </p:cNvSpPr>
            <p:nvPr/>
          </p:nvSpPr>
          <p:spPr bwMode="auto">
            <a:xfrm>
              <a:off x="5241" y="2134"/>
              <a:ext cx="40" cy="4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24" name="Oval 60"/>
            <p:cNvSpPr>
              <a:spLocks noChangeAspect="1" noChangeArrowheads="1"/>
            </p:cNvSpPr>
            <p:nvPr/>
          </p:nvSpPr>
          <p:spPr bwMode="auto">
            <a:xfrm>
              <a:off x="5001" y="2033"/>
              <a:ext cx="70" cy="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25" name="AutoShape 61"/>
            <p:cNvSpPr>
              <a:spLocks noChangeAspect="1" noChangeArrowheads="1"/>
            </p:cNvSpPr>
            <p:nvPr/>
          </p:nvSpPr>
          <p:spPr bwMode="auto">
            <a:xfrm rot="934420" flipH="1">
              <a:off x="4448" y="2196"/>
              <a:ext cx="138" cy="122"/>
            </a:xfrm>
            <a:prstGeom prst="parallelogram">
              <a:avLst>
                <a:gd name="adj" fmla="val 2318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26" name="AutoShape 62"/>
            <p:cNvSpPr>
              <a:spLocks noChangeAspect="1" noChangeArrowheads="1"/>
            </p:cNvSpPr>
            <p:nvPr/>
          </p:nvSpPr>
          <p:spPr bwMode="auto">
            <a:xfrm rot="5399150" flipH="1">
              <a:off x="4605" y="2203"/>
              <a:ext cx="159" cy="110"/>
            </a:xfrm>
            <a:prstGeom prst="parallelogram">
              <a:avLst>
                <a:gd name="adj" fmla="val 2963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27" name="Line 63"/>
            <p:cNvSpPr>
              <a:spLocks noChangeAspect="1" noChangeShapeType="1"/>
            </p:cNvSpPr>
            <p:nvPr/>
          </p:nvSpPr>
          <p:spPr bwMode="auto">
            <a:xfrm flipH="1">
              <a:off x="4568" y="2211"/>
              <a:ext cx="3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28" name="Line 64"/>
            <p:cNvSpPr>
              <a:spLocks noChangeAspect="1" noChangeShapeType="1"/>
            </p:cNvSpPr>
            <p:nvPr/>
          </p:nvSpPr>
          <p:spPr bwMode="auto">
            <a:xfrm flipH="1">
              <a:off x="4629" y="2211"/>
              <a:ext cx="2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2529" name="Oval 65"/>
            <p:cNvSpPr>
              <a:spLocks noChangeAspect="1" noChangeArrowheads="1"/>
            </p:cNvSpPr>
            <p:nvPr/>
          </p:nvSpPr>
          <p:spPr bwMode="auto">
            <a:xfrm>
              <a:off x="4743" y="2251"/>
              <a:ext cx="69" cy="7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30" name="Oval 66"/>
            <p:cNvSpPr>
              <a:spLocks noChangeAspect="1" noChangeArrowheads="1"/>
            </p:cNvSpPr>
            <p:nvPr/>
          </p:nvSpPr>
          <p:spPr bwMode="auto">
            <a:xfrm>
              <a:off x="4699" y="2135"/>
              <a:ext cx="40" cy="4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31" name="Oval 67"/>
            <p:cNvSpPr>
              <a:spLocks noChangeAspect="1" noChangeArrowheads="1"/>
            </p:cNvSpPr>
            <p:nvPr/>
          </p:nvSpPr>
          <p:spPr bwMode="auto">
            <a:xfrm>
              <a:off x="4459" y="2034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62532" name="Group 68"/>
            <p:cNvGrpSpPr>
              <a:grpSpLocks noChangeAspect="1"/>
            </p:cNvGrpSpPr>
            <p:nvPr/>
          </p:nvGrpSpPr>
          <p:grpSpPr bwMode="auto">
            <a:xfrm>
              <a:off x="4140" y="1681"/>
              <a:ext cx="291" cy="159"/>
              <a:chOff x="2206" y="1688"/>
              <a:chExt cx="1825" cy="877"/>
            </a:xfrm>
          </p:grpSpPr>
          <p:sp>
            <p:nvSpPr>
              <p:cNvPr id="62533" name="AutoShape 69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534" name="AutoShape 70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535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2536" name="Line 72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2537" name="Oval 73"/>
            <p:cNvSpPr>
              <a:spLocks noChangeAspect="1" noChangeArrowheads="1"/>
            </p:cNvSpPr>
            <p:nvPr/>
          </p:nvSpPr>
          <p:spPr bwMode="auto">
            <a:xfrm>
              <a:off x="4434" y="1753"/>
              <a:ext cx="70" cy="7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38" name="Oval 74"/>
            <p:cNvSpPr>
              <a:spLocks noChangeAspect="1" noChangeArrowheads="1"/>
            </p:cNvSpPr>
            <p:nvPr/>
          </p:nvSpPr>
          <p:spPr bwMode="auto">
            <a:xfrm>
              <a:off x="4390" y="1637"/>
              <a:ext cx="40" cy="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39" name="Oval 75"/>
            <p:cNvSpPr>
              <a:spLocks noChangeAspect="1" noChangeArrowheads="1"/>
            </p:cNvSpPr>
            <p:nvPr/>
          </p:nvSpPr>
          <p:spPr bwMode="auto">
            <a:xfrm>
              <a:off x="4150" y="1537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0" name="Text Box 76"/>
            <p:cNvSpPr txBox="1">
              <a:spLocks noChangeArrowheads="1"/>
            </p:cNvSpPr>
            <p:nvPr/>
          </p:nvSpPr>
          <p:spPr bwMode="auto">
            <a:xfrm rot="802463">
              <a:off x="4103" y="1106"/>
              <a:ext cx="2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 sz="1400"/>
            </a:p>
            <a:p>
              <a:r>
                <a:rPr lang="fi-FI" sz="1400"/>
                <a:t>    </a:t>
              </a:r>
              <a:endParaRPr lang="en-US" sz="1400" i="1"/>
            </a:p>
          </p:txBody>
        </p:sp>
        <p:sp>
          <p:nvSpPr>
            <p:cNvPr id="62541" name="AutoShape 77"/>
            <p:cNvSpPr>
              <a:spLocks noChangeArrowheads="1"/>
            </p:cNvSpPr>
            <p:nvPr/>
          </p:nvSpPr>
          <p:spPr bwMode="auto">
            <a:xfrm>
              <a:off x="4522" y="1123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2" name="AutoShape 78"/>
            <p:cNvSpPr>
              <a:spLocks noChangeArrowheads="1"/>
            </p:cNvSpPr>
            <p:nvPr/>
          </p:nvSpPr>
          <p:spPr bwMode="auto">
            <a:xfrm>
              <a:off x="5080" y="1127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3" name="AutoShape 79"/>
            <p:cNvSpPr>
              <a:spLocks noChangeArrowheads="1"/>
            </p:cNvSpPr>
            <p:nvPr/>
          </p:nvSpPr>
          <p:spPr bwMode="auto">
            <a:xfrm rot="10800000">
              <a:off x="5093" y="1162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4" name="AutoShape 80"/>
            <p:cNvSpPr>
              <a:spLocks noChangeArrowheads="1"/>
            </p:cNvSpPr>
            <p:nvPr/>
          </p:nvSpPr>
          <p:spPr bwMode="auto">
            <a:xfrm rot="5400000">
              <a:off x="5341" y="1452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5" name="AutoShape 81"/>
            <p:cNvSpPr>
              <a:spLocks noChangeArrowheads="1"/>
            </p:cNvSpPr>
            <p:nvPr/>
          </p:nvSpPr>
          <p:spPr bwMode="auto">
            <a:xfrm rot="7279721">
              <a:off x="5244" y="2012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6" name="AutoShape 82"/>
            <p:cNvSpPr>
              <a:spLocks noChangeArrowheads="1"/>
            </p:cNvSpPr>
            <p:nvPr/>
          </p:nvSpPr>
          <p:spPr bwMode="auto">
            <a:xfrm rot="-3520279">
              <a:off x="5281" y="2016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7" name="AutoShape 83"/>
            <p:cNvSpPr>
              <a:spLocks noChangeArrowheads="1"/>
            </p:cNvSpPr>
            <p:nvPr/>
          </p:nvSpPr>
          <p:spPr bwMode="auto">
            <a:xfrm rot="10800000">
              <a:off x="4779" y="2204"/>
              <a:ext cx="203" cy="55"/>
            </a:xfrm>
            <a:prstGeom prst="rightArrow">
              <a:avLst>
                <a:gd name="adj1" fmla="val 50000"/>
                <a:gd name="adj2" fmla="val 92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8" name="AutoShape 84"/>
            <p:cNvSpPr>
              <a:spLocks noChangeArrowheads="1"/>
            </p:cNvSpPr>
            <p:nvPr/>
          </p:nvSpPr>
          <p:spPr bwMode="auto">
            <a:xfrm rot="14384614">
              <a:off x="4254" y="2040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49" name="AutoShape 85"/>
            <p:cNvSpPr>
              <a:spLocks noChangeArrowheads="1"/>
            </p:cNvSpPr>
            <p:nvPr/>
          </p:nvSpPr>
          <p:spPr bwMode="auto">
            <a:xfrm rot="10800000">
              <a:off x="4523" y="1158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50" name="Text Box 86"/>
            <p:cNvSpPr txBox="1">
              <a:spLocks noChangeArrowheads="1"/>
            </p:cNvSpPr>
            <p:nvPr/>
          </p:nvSpPr>
          <p:spPr bwMode="auto">
            <a:xfrm>
              <a:off x="4246" y="1220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62551" name="Text Box 87"/>
            <p:cNvSpPr txBox="1">
              <a:spLocks noChangeArrowheads="1"/>
            </p:cNvSpPr>
            <p:nvPr/>
          </p:nvSpPr>
          <p:spPr bwMode="auto">
            <a:xfrm>
              <a:off x="4793" y="1220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62552" name="Text Box 88"/>
            <p:cNvSpPr txBox="1">
              <a:spLocks noChangeArrowheads="1"/>
            </p:cNvSpPr>
            <p:nvPr/>
          </p:nvSpPr>
          <p:spPr bwMode="auto">
            <a:xfrm>
              <a:off x="5409" y="1220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62553" name="Text Box 89"/>
            <p:cNvSpPr txBox="1">
              <a:spLocks noChangeArrowheads="1"/>
            </p:cNvSpPr>
            <p:nvPr/>
          </p:nvSpPr>
          <p:spPr bwMode="auto">
            <a:xfrm>
              <a:off x="5397" y="1810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62554" name="Text Box 90"/>
            <p:cNvSpPr txBox="1">
              <a:spLocks noChangeArrowheads="1"/>
            </p:cNvSpPr>
            <p:nvPr/>
          </p:nvSpPr>
          <p:spPr bwMode="auto">
            <a:xfrm>
              <a:off x="4994" y="2308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62555" name="Text Box 91"/>
            <p:cNvSpPr txBox="1">
              <a:spLocks noChangeArrowheads="1"/>
            </p:cNvSpPr>
            <p:nvPr/>
          </p:nvSpPr>
          <p:spPr bwMode="auto">
            <a:xfrm>
              <a:off x="4484" y="230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62556" name="AutoShape 92"/>
            <p:cNvSpPr>
              <a:spLocks noChangeArrowheads="1"/>
            </p:cNvSpPr>
            <p:nvPr/>
          </p:nvSpPr>
          <p:spPr bwMode="auto">
            <a:xfrm>
              <a:off x="5250" y="1415"/>
              <a:ext cx="197" cy="62"/>
            </a:xfrm>
            <a:prstGeom prst="rightArrow">
              <a:avLst>
                <a:gd name="adj1" fmla="val 50000"/>
                <a:gd name="adj2" fmla="val 7943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57" name="AutoShape 93"/>
            <p:cNvSpPr>
              <a:spLocks noChangeArrowheads="1"/>
            </p:cNvSpPr>
            <p:nvPr/>
          </p:nvSpPr>
          <p:spPr bwMode="auto">
            <a:xfrm rot="5400000">
              <a:off x="4773" y="2069"/>
              <a:ext cx="223" cy="54"/>
            </a:xfrm>
            <a:prstGeom prst="rightArrow">
              <a:avLst>
                <a:gd name="adj1" fmla="val 50000"/>
                <a:gd name="adj2" fmla="val 103241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58" name="AutoShape 94"/>
            <p:cNvSpPr>
              <a:spLocks noChangeArrowheads="1"/>
            </p:cNvSpPr>
            <p:nvPr/>
          </p:nvSpPr>
          <p:spPr bwMode="auto">
            <a:xfrm rot="9023990">
              <a:off x="4181" y="2089"/>
              <a:ext cx="197" cy="62"/>
            </a:xfrm>
            <a:prstGeom prst="rightArrow">
              <a:avLst>
                <a:gd name="adj1" fmla="val 50000"/>
                <a:gd name="adj2" fmla="val 7943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59" name="AutoShape 95"/>
            <p:cNvSpPr>
              <a:spLocks noChangeArrowheads="1"/>
            </p:cNvSpPr>
            <p:nvPr/>
          </p:nvSpPr>
          <p:spPr bwMode="auto">
            <a:xfrm rot="5400000">
              <a:off x="4501" y="987"/>
              <a:ext cx="223" cy="55"/>
            </a:xfrm>
            <a:prstGeom prst="rightArrow">
              <a:avLst>
                <a:gd name="adj1" fmla="val 50000"/>
                <a:gd name="adj2" fmla="val 10136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2560" name="Text Box 96"/>
            <p:cNvSpPr txBox="1">
              <a:spLocks noChangeArrowheads="1"/>
            </p:cNvSpPr>
            <p:nvPr/>
          </p:nvSpPr>
          <p:spPr bwMode="auto">
            <a:xfrm>
              <a:off x="4498" y="665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62561" name="Text Box 97"/>
            <p:cNvSpPr txBox="1">
              <a:spLocks noChangeArrowheads="1"/>
            </p:cNvSpPr>
            <p:nvPr/>
          </p:nvSpPr>
          <p:spPr bwMode="auto">
            <a:xfrm>
              <a:off x="5007" y="1335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62562" name="Text Box 98"/>
            <p:cNvSpPr txBox="1">
              <a:spLocks noChangeArrowheads="1"/>
            </p:cNvSpPr>
            <p:nvPr/>
          </p:nvSpPr>
          <p:spPr bwMode="auto">
            <a:xfrm>
              <a:off x="4765" y="1796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62563" name="Text Box 99"/>
            <p:cNvSpPr txBox="1">
              <a:spLocks noChangeArrowheads="1"/>
            </p:cNvSpPr>
            <p:nvPr/>
          </p:nvSpPr>
          <p:spPr bwMode="auto">
            <a:xfrm>
              <a:off x="3983" y="2145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62564" name="Rectangle 100"/>
            <p:cNvSpPr>
              <a:spLocks noChangeArrowheads="1"/>
            </p:cNvSpPr>
            <p:nvPr/>
          </p:nvSpPr>
          <p:spPr bwMode="auto">
            <a:xfrm>
              <a:off x="3893" y="1743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1171575" y="825500"/>
            <a:ext cx="6764338" cy="6032500"/>
            <a:chOff x="702" y="273"/>
            <a:chExt cx="4261" cy="3800"/>
          </a:xfrm>
        </p:grpSpPr>
        <p:grpSp>
          <p:nvGrpSpPr>
            <p:cNvPr id="64515" name="Group 3"/>
            <p:cNvGrpSpPr>
              <a:grpSpLocks noChangeAspect="1"/>
            </p:cNvGrpSpPr>
            <p:nvPr/>
          </p:nvGrpSpPr>
          <p:grpSpPr bwMode="auto">
            <a:xfrm>
              <a:off x="936" y="621"/>
              <a:ext cx="961" cy="707"/>
              <a:chOff x="1632" y="1157"/>
              <a:chExt cx="1602" cy="1178"/>
            </a:xfrm>
          </p:grpSpPr>
          <p:grpSp>
            <p:nvGrpSpPr>
              <p:cNvPr id="64516" name="Group 4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64517" name="AutoShape 5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4518" name="AutoShape 6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4519" name="Line 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4520" name="Line 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64521" name="Oval 9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522" name="Oval 10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523" name="Oval 11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64524" name="Group 12"/>
            <p:cNvGrpSpPr>
              <a:grpSpLocks noChangeAspect="1"/>
            </p:cNvGrpSpPr>
            <p:nvPr/>
          </p:nvGrpSpPr>
          <p:grpSpPr bwMode="auto">
            <a:xfrm>
              <a:off x="2497" y="959"/>
              <a:ext cx="770" cy="370"/>
              <a:chOff x="2206" y="1688"/>
              <a:chExt cx="1825" cy="877"/>
            </a:xfrm>
          </p:grpSpPr>
          <p:sp>
            <p:nvSpPr>
              <p:cNvPr id="64525" name="AutoShape 13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526" name="AutoShape 14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527" name="Line 15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4528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4529" name="Oval 17"/>
            <p:cNvSpPr>
              <a:spLocks noChangeAspect="1" noChangeArrowheads="1"/>
            </p:cNvSpPr>
            <p:nvPr/>
          </p:nvSpPr>
          <p:spPr bwMode="auto">
            <a:xfrm>
              <a:off x="3274" y="1127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0" name="Oval 18"/>
            <p:cNvSpPr>
              <a:spLocks noChangeAspect="1" noChangeArrowheads="1"/>
            </p:cNvSpPr>
            <p:nvPr/>
          </p:nvSpPr>
          <p:spPr bwMode="auto">
            <a:xfrm>
              <a:off x="3159" y="857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1" name="Oval 19"/>
            <p:cNvSpPr>
              <a:spLocks noChangeAspect="1" noChangeArrowheads="1"/>
            </p:cNvSpPr>
            <p:nvPr/>
          </p:nvSpPr>
          <p:spPr bwMode="auto">
            <a:xfrm>
              <a:off x="2525" y="622"/>
              <a:ext cx="184" cy="16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2" name="AutoShape 20"/>
            <p:cNvSpPr>
              <a:spLocks noChangeAspect="1" noChangeArrowheads="1"/>
            </p:cNvSpPr>
            <p:nvPr/>
          </p:nvSpPr>
          <p:spPr bwMode="auto">
            <a:xfrm rot="934420" flipH="1">
              <a:off x="4002" y="993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3" name="AutoShape 21"/>
            <p:cNvSpPr>
              <a:spLocks noChangeAspect="1" noChangeArrowheads="1"/>
            </p:cNvSpPr>
            <p:nvPr/>
          </p:nvSpPr>
          <p:spPr bwMode="auto">
            <a:xfrm rot="5399150" flipH="1">
              <a:off x="4441" y="991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4" name="Line 22"/>
            <p:cNvSpPr>
              <a:spLocks noChangeAspect="1" noChangeShapeType="1"/>
            </p:cNvSpPr>
            <p:nvPr/>
          </p:nvSpPr>
          <p:spPr bwMode="auto">
            <a:xfrm flipH="1">
              <a:off x="4318" y="102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35" name="Line 23"/>
            <p:cNvSpPr>
              <a:spLocks noChangeAspect="1" noChangeShapeType="1"/>
            </p:cNvSpPr>
            <p:nvPr/>
          </p:nvSpPr>
          <p:spPr bwMode="auto">
            <a:xfrm flipH="1">
              <a:off x="4479" y="102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36" name="Oval 24"/>
            <p:cNvSpPr>
              <a:spLocks noChangeAspect="1" noChangeArrowheads="1"/>
            </p:cNvSpPr>
            <p:nvPr/>
          </p:nvSpPr>
          <p:spPr bwMode="auto">
            <a:xfrm>
              <a:off x="4779" y="112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7" name="Oval 25"/>
            <p:cNvSpPr>
              <a:spLocks noChangeAspect="1" noChangeArrowheads="1"/>
            </p:cNvSpPr>
            <p:nvPr/>
          </p:nvSpPr>
          <p:spPr bwMode="auto">
            <a:xfrm>
              <a:off x="4664" y="850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8" name="Oval 26"/>
            <p:cNvSpPr>
              <a:spLocks noChangeAspect="1" noChangeArrowheads="1"/>
            </p:cNvSpPr>
            <p:nvPr/>
          </p:nvSpPr>
          <p:spPr bwMode="auto">
            <a:xfrm>
              <a:off x="4030" y="61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39" name="AutoShape 27"/>
            <p:cNvSpPr>
              <a:spLocks noChangeAspect="1" noChangeArrowheads="1"/>
            </p:cNvSpPr>
            <p:nvPr/>
          </p:nvSpPr>
          <p:spPr bwMode="auto">
            <a:xfrm rot="934420" flipH="1">
              <a:off x="3995" y="2362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0" name="AutoShape 28"/>
            <p:cNvSpPr>
              <a:spLocks noChangeAspect="1" noChangeArrowheads="1"/>
            </p:cNvSpPr>
            <p:nvPr/>
          </p:nvSpPr>
          <p:spPr bwMode="auto">
            <a:xfrm rot="5399150" flipH="1">
              <a:off x="4434" y="2360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1" name="Line 29"/>
            <p:cNvSpPr>
              <a:spLocks noChangeAspect="1" noChangeShapeType="1"/>
            </p:cNvSpPr>
            <p:nvPr/>
          </p:nvSpPr>
          <p:spPr bwMode="auto">
            <a:xfrm flipH="1">
              <a:off x="4311" y="2397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42" name="Line 30"/>
            <p:cNvSpPr>
              <a:spLocks noChangeAspect="1" noChangeShapeType="1"/>
            </p:cNvSpPr>
            <p:nvPr/>
          </p:nvSpPr>
          <p:spPr bwMode="auto">
            <a:xfrm flipH="1">
              <a:off x="4472" y="2397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43" name="Oval 31"/>
            <p:cNvSpPr>
              <a:spLocks noChangeAspect="1" noChangeArrowheads="1"/>
            </p:cNvSpPr>
            <p:nvPr/>
          </p:nvSpPr>
          <p:spPr bwMode="auto">
            <a:xfrm>
              <a:off x="4772" y="2489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4" name="Oval 32"/>
            <p:cNvSpPr>
              <a:spLocks noChangeAspect="1" noChangeArrowheads="1"/>
            </p:cNvSpPr>
            <p:nvPr/>
          </p:nvSpPr>
          <p:spPr bwMode="auto">
            <a:xfrm>
              <a:off x="4657" y="2219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5" name="Oval 33"/>
            <p:cNvSpPr>
              <a:spLocks noChangeAspect="1" noChangeArrowheads="1"/>
            </p:cNvSpPr>
            <p:nvPr/>
          </p:nvSpPr>
          <p:spPr bwMode="auto">
            <a:xfrm>
              <a:off x="4023" y="1984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6" name="AutoShape 34"/>
            <p:cNvSpPr>
              <a:spLocks noChangeAspect="1" noChangeArrowheads="1"/>
            </p:cNvSpPr>
            <p:nvPr/>
          </p:nvSpPr>
          <p:spPr bwMode="auto">
            <a:xfrm rot="934420" flipH="1">
              <a:off x="3180" y="3523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7" name="AutoShape 35"/>
            <p:cNvSpPr>
              <a:spLocks noChangeAspect="1" noChangeArrowheads="1"/>
            </p:cNvSpPr>
            <p:nvPr/>
          </p:nvSpPr>
          <p:spPr bwMode="auto">
            <a:xfrm rot="5399150" flipH="1">
              <a:off x="3619" y="3521"/>
              <a:ext cx="369" cy="292"/>
            </a:xfrm>
            <a:prstGeom prst="parallelogram">
              <a:avLst>
                <a:gd name="adj" fmla="val 2590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48" name="Line 36"/>
            <p:cNvSpPr>
              <a:spLocks noChangeAspect="1" noChangeShapeType="1"/>
            </p:cNvSpPr>
            <p:nvPr/>
          </p:nvSpPr>
          <p:spPr bwMode="auto">
            <a:xfrm flipH="1">
              <a:off x="3496" y="355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49" name="Line 37"/>
            <p:cNvSpPr>
              <a:spLocks noChangeAspect="1" noChangeShapeType="1"/>
            </p:cNvSpPr>
            <p:nvPr/>
          </p:nvSpPr>
          <p:spPr bwMode="auto">
            <a:xfrm flipH="1">
              <a:off x="3657" y="355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50" name="Oval 38"/>
            <p:cNvSpPr>
              <a:spLocks noChangeAspect="1" noChangeArrowheads="1"/>
            </p:cNvSpPr>
            <p:nvPr/>
          </p:nvSpPr>
          <p:spPr bwMode="auto">
            <a:xfrm>
              <a:off x="3957" y="365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1" name="Oval 39"/>
            <p:cNvSpPr>
              <a:spLocks noChangeAspect="1" noChangeArrowheads="1"/>
            </p:cNvSpPr>
            <p:nvPr/>
          </p:nvSpPr>
          <p:spPr bwMode="auto">
            <a:xfrm>
              <a:off x="3842" y="3380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2" name="Oval 40"/>
            <p:cNvSpPr>
              <a:spLocks noChangeAspect="1" noChangeArrowheads="1"/>
            </p:cNvSpPr>
            <p:nvPr/>
          </p:nvSpPr>
          <p:spPr bwMode="auto">
            <a:xfrm>
              <a:off x="3208" y="314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3" name="AutoShape 41"/>
            <p:cNvSpPr>
              <a:spLocks noChangeAspect="1" noChangeArrowheads="1"/>
            </p:cNvSpPr>
            <p:nvPr/>
          </p:nvSpPr>
          <p:spPr bwMode="auto">
            <a:xfrm rot="934420" flipH="1">
              <a:off x="1749" y="3524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4" name="AutoShape 42"/>
            <p:cNvSpPr>
              <a:spLocks noChangeAspect="1" noChangeArrowheads="1"/>
            </p:cNvSpPr>
            <p:nvPr/>
          </p:nvSpPr>
          <p:spPr bwMode="auto">
            <a:xfrm rot="5399150" flipH="1">
              <a:off x="2188" y="3522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5" name="Line 43"/>
            <p:cNvSpPr>
              <a:spLocks noChangeAspect="1" noChangeShapeType="1"/>
            </p:cNvSpPr>
            <p:nvPr/>
          </p:nvSpPr>
          <p:spPr bwMode="auto">
            <a:xfrm flipH="1">
              <a:off x="2065" y="3559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56" name="Line 44"/>
            <p:cNvSpPr>
              <a:spLocks noChangeAspect="1" noChangeShapeType="1"/>
            </p:cNvSpPr>
            <p:nvPr/>
          </p:nvSpPr>
          <p:spPr bwMode="auto">
            <a:xfrm flipH="1">
              <a:off x="2226" y="3559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557" name="Oval 45"/>
            <p:cNvSpPr>
              <a:spLocks noChangeAspect="1" noChangeArrowheads="1"/>
            </p:cNvSpPr>
            <p:nvPr/>
          </p:nvSpPr>
          <p:spPr bwMode="auto">
            <a:xfrm>
              <a:off x="2526" y="3651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8" name="Oval 46"/>
            <p:cNvSpPr>
              <a:spLocks noChangeAspect="1" noChangeArrowheads="1"/>
            </p:cNvSpPr>
            <p:nvPr/>
          </p:nvSpPr>
          <p:spPr bwMode="auto">
            <a:xfrm>
              <a:off x="2411" y="3381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59" name="Oval 47"/>
            <p:cNvSpPr>
              <a:spLocks noChangeAspect="1" noChangeArrowheads="1"/>
            </p:cNvSpPr>
            <p:nvPr/>
          </p:nvSpPr>
          <p:spPr bwMode="auto">
            <a:xfrm>
              <a:off x="1777" y="3146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64560" name="Group 48"/>
            <p:cNvGrpSpPr>
              <a:grpSpLocks noChangeAspect="1"/>
            </p:cNvGrpSpPr>
            <p:nvPr/>
          </p:nvGrpSpPr>
          <p:grpSpPr bwMode="auto">
            <a:xfrm>
              <a:off x="934" y="2324"/>
              <a:ext cx="770" cy="370"/>
              <a:chOff x="2206" y="1688"/>
              <a:chExt cx="1825" cy="877"/>
            </a:xfrm>
          </p:grpSpPr>
          <p:sp>
            <p:nvSpPr>
              <p:cNvPr id="64561" name="AutoShape 49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562" name="AutoShape 50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563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4564" name="Line 52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64565" name="Oval 53"/>
            <p:cNvSpPr>
              <a:spLocks noChangeAspect="1" noChangeArrowheads="1"/>
            </p:cNvSpPr>
            <p:nvPr/>
          </p:nvSpPr>
          <p:spPr bwMode="auto">
            <a:xfrm>
              <a:off x="1711" y="2492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66" name="Oval 54"/>
            <p:cNvSpPr>
              <a:spLocks noChangeAspect="1" noChangeArrowheads="1"/>
            </p:cNvSpPr>
            <p:nvPr/>
          </p:nvSpPr>
          <p:spPr bwMode="auto">
            <a:xfrm>
              <a:off x="1596" y="2222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67" name="Oval 55"/>
            <p:cNvSpPr>
              <a:spLocks noChangeAspect="1" noChangeArrowheads="1"/>
            </p:cNvSpPr>
            <p:nvPr/>
          </p:nvSpPr>
          <p:spPr bwMode="auto">
            <a:xfrm>
              <a:off x="962" y="1987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68" name="Text Box 56"/>
            <p:cNvSpPr txBox="1">
              <a:spLocks noChangeArrowheads="1"/>
            </p:cNvSpPr>
            <p:nvPr/>
          </p:nvSpPr>
          <p:spPr bwMode="auto">
            <a:xfrm>
              <a:off x="702" y="583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A</a:t>
              </a:r>
              <a:endParaRPr lang="en-US" sz="1400" baseline="-25000"/>
            </a:p>
          </p:txBody>
        </p:sp>
        <p:sp>
          <p:nvSpPr>
            <p:cNvPr id="64569" name="Text Box 57"/>
            <p:cNvSpPr txBox="1">
              <a:spLocks noChangeArrowheads="1"/>
            </p:cNvSpPr>
            <p:nvPr/>
          </p:nvSpPr>
          <p:spPr bwMode="auto">
            <a:xfrm>
              <a:off x="1654" y="1247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B</a:t>
              </a:r>
              <a:endParaRPr lang="en-US" sz="1400" baseline="-25000"/>
            </a:p>
          </p:txBody>
        </p:sp>
        <p:sp>
          <p:nvSpPr>
            <p:cNvPr id="64570" name="Text Box 58"/>
            <p:cNvSpPr txBox="1">
              <a:spLocks noChangeArrowheads="1"/>
            </p:cNvSpPr>
            <p:nvPr/>
          </p:nvSpPr>
          <p:spPr bwMode="auto">
            <a:xfrm rot="802463">
              <a:off x="895" y="970"/>
              <a:ext cx="4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 </a:t>
              </a:r>
              <a:r>
                <a:rPr lang="fi-FI" sz="1400" i="1"/>
                <a:t>a</a:t>
              </a:r>
              <a:endParaRPr lang="en-US" sz="1400" i="1"/>
            </a:p>
          </p:txBody>
        </p:sp>
        <p:sp>
          <p:nvSpPr>
            <p:cNvPr id="64571" name="Text Box 59"/>
            <p:cNvSpPr txBox="1">
              <a:spLocks noChangeArrowheads="1"/>
            </p:cNvSpPr>
            <p:nvPr/>
          </p:nvSpPr>
          <p:spPr bwMode="auto">
            <a:xfrm rot="-823554">
              <a:off x="1373" y="957"/>
              <a:ext cx="5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</a:t>
              </a:r>
              <a:r>
                <a:rPr lang="fi-FI" sz="1400" i="1"/>
                <a:t>a</a:t>
              </a:r>
              <a:r>
                <a:rPr lang="fi-FI" sz="1400" i="1" baseline="-25000"/>
                <a:t>3</a:t>
              </a:r>
              <a:endParaRPr lang="en-US" sz="1400" i="1" baseline="-25000"/>
            </a:p>
          </p:txBody>
        </p:sp>
        <p:sp>
          <p:nvSpPr>
            <p:cNvPr id="64572" name="AutoShape 60"/>
            <p:cNvSpPr>
              <a:spLocks noChangeArrowheads="1"/>
            </p:cNvSpPr>
            <p:nvPr/>
          </p:nvSpPr>
          <p:spPr bwMode="auto">
            <a:xfrm>
              <a:off x="1944" y="102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3" name="AutoShape 61"/>
            <p:cNvSpPr>
              <a:spLocks noChangeArrowheads="1"/>
            </p:cNvSpPr>
            <p:nvPr/>
          </p:nvSpPr>
          <p:spPr bwMode="auto">
            <a:xfrm>
              <a:off x="3417" y="1033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4" name="AutoShape 62"/>
            <p:cNvSpPr>
              <a:spLocks noChangeArrowheads="1"/>
            </p:cNvSpPr>
            <p:nvPr/>
          </p:nvSpPr>
          <p:spPr bwMode="auto">
            <a:xfrm rot="10800000">
              <a:off x="3450" y="111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5" name="AutoShape 63"/>
            <p:cNvSpPr>
              <a:spLocks noChangeArrowheads="1"/>
            </p:cNvSpPr>
            <p:nvPr/>
          </p:nvSpPr>
          <p:spPr bwMode="auto">
            <a:xfrm rot="5400000">
              <a:off x="4139" y="1787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6" name="AutoShape 64"/>
            <p:cNvSpPr>
              <a:spLocks noChangeArrowheads="1"/>
            </p:cNvSpPr>
            <p:nvPr/>
          </p:nvSpPr>
          <p:spPr bwMode="auto">
            <a:xfrm rot="7279721">
              <a:off x="3884" y="3092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7" name="AutoShape 65"/>
            <p:cNvSpPr>
              <a:spLocks noChangeArrowheads="1"/>
            </p:cNvSpPr>
            <p:nvPr/>
          </p:nvSpPr>
          <p:spPr bwMode="auto">
            <a:xfrm rot="-3520279">
              <a:off x="3981" y="3101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8" name="AutoShape 66"/>
            <p:cNvSpPr>
              <a:spLocks noChangeArrowheads="1"/>
            </p:cNvSpPr>
            <p:nvPr/>
          </p:nvSpPr>
          <p:spPr bwMode="auto">
            <a:xfrm rot="10800000">
              <a:off x="2622" y="3542"/>
              <a:ext cx="536" cy="128"/>
            </a:xfrm>
            <a:prstGeom prst="rightArrow">
              <a:avLst>
                <a:gd name="adj1" fmla="val 50000"/>
                <a:gd name="adj2" fmla="val 10468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79" name="AutoShape 67"/>
            <p:cNvSpPr>
              <a:spLocks noChangeArrowheads="1"/>
            </p:cNvSpPr>
            <p:nvPr/>
          </p:nvSpPr>
          <p:spPr bwMode="auto">
            <a:xfrm rot="14384614">
              <a:off x="1271" y="3159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80" name="AutoShape 68"/>
            <p:cNvSpPr>
              <a:spLocks noChangeArrowheads="1"/>
            </p:cNvSpPr>
            <p:nvPr/>
          </p:nvSpPr>
          <p:spPr bwMode="auto">
            <a:xfrm rot="10800000">
              <a:off x="1945" y="1105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81" name="Text Box 69"/>
            <p:cNvSpPr txBox="1">
              <a:spLocks noChangeArrowheads="1"/>
            </p:cNvSpPr>
            <p:nvPr/>
          </p:nvSpPr>
          <p:spPr bwMode="auto">
            <a:xfrm>
              <a:off x="1214" y="1249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64582" name="Text Box 70"/>
            <p:cNvSpPr txBox="1">
              <a:spLocks noChangeArrowheads="1"/>
            </p:cNvSpPr>
            <p:nvPr/>
          </p:nvSpPr>
          <p:spPr bwMode="auto">
            <a:xfrm>
              <a:off x="2806" y="1249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64583" name="Text Box 71"/>
            <p:cNvSpPr txBox="1">
              <a:spLocks noChangeArrowheads="1"/>
            </p:cNvSpPr>
            <p:nvPr/>
          </p:nvSpPr>
          <p:spPr bwMode="auto">
            <a:xfrm>
              <a:off x="4286" y="1249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64584" name="Text Box 72"/>
            <p:cNvSpPr txBox="1">
              <a:spLocks noChangeArrowheads="1"/>
            </p:cNvSpPr>
            <p:nvPr/>
          </p:nvSpPr>
          <p:spPr bwMode="auto">
            <a:xfrm>
              <a:off x="4254" y="2625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64585" name="Text Box 73"/>
            <p:cNvSpPr txBox="1">
              <a:spLocks noChangeArrowheads="1"/>
            </p:cNvSpPr>
            <p:nvPr/>
          </p:nvSpPr>
          <p:spPr bwMode="auto">
            <a:xfrm>
              <a:off x="3422" y="378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64586" name="Text Box 74"/>
            <p:cNvSpPr txBox="1">
              <a:spLocks noChangeArrowheads="1"/>
            </p:cNvSpPr>
            <p:nvPr/>
          </p:nvSpPr>
          <p:spPr bwMode="auto">
            <a:xfrm>
              <a:off x="2014" y="3785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64587" name="Text Box 75"/>
            <p:cNvSpPr txBox="1">
              <a:spLocks noChangeArrowheads="1"/>
            </p:cNvSpPr>
            <p:nvPr/>
          </p:nvSpPr>
          <p:spPr bwMode="auto">
            <a:xfrm>
              <a:off x="1182" y="262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  <p:sp>
          <p:nvSpPr>
            <p:cNvPr id="64588" name="AutoShape 76"/>
            <p:cNvSpPr>
              <a:spLocks noChangeArrowheads="1"/>
            </p:cNvSpPr>
            <p:nvPr/>
          </p:nvSpPr>
          <p:spPr bwMode="auto">
            <a:xfrm>
              <a:off x="3864" y="170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89" name="AutoShape 77"/>
            <p:cNvSpPr>
              <a:spLocks noChangeArrowheads="1"/>
            </p:cNvSpPr>
            <p:nvPr/>
          </p:nvSpPr>
          <p:spPr bwMode="auto">
            <a:xfrm rot="5400000">
              <a:off x="2641" y="3217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90" name="AutoShape 78"/>
            <p:cNvSpPr>
              <a:spLocks noChangeArrowheads="1"/>
            </p:cNvSpPr>
            <p:nvPr/>
          </p:nvSpPr>
          <p:spPr bwMode="auto">
            <a:xfrm rot="9023990">
              <a:off x="1042" y="327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91" name="AutoShape 79"/>
            <p:cNvSpPr>
              <a:spLocks noChangeArrowheads="1"/>
            </p:cNvSpPr>
            <p:nvPr/>
          </p:nvSpPr>
          <p:spPr bwMode="auto">
            <a:xfrm rot="5400000">
              <a:off x="1922" y="698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4592" name="Text Box 80"/>
            <p:cNvSpPr txBox="1">
              <a:spLocks noChangeArrowheads="1"/>
            </p:cNvSpPr>
            <p:nvPr/>
          </p:nvSpPr>
          <p:spPr bwMode="auto">
            <a:xfrm>
              <a:off x="1646" y="807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X</a:t>
              </a:r>
              <a:endParaRPr lang="en-US" sz="1400"/>
            </a:p>
          </p:txBody>
        </p:sp>
        <p:sp>
          <p:nvSpPr>
            <p:cNvPr id="64593" name="Text Box 81"/>
            <p:cNvSpPr txBox="1">
              <a:spLocks noChangeArrowheads="1"/>
            </p:cNvSpPr>
            <p:nvPr/>
          </p:nvSpPr>
          <p:spPr bwMode="auto">
            <a:xfrm>
              <a:off x="2070" y="273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64594" name="Text Box 82"/>
            <p:cNvSpPr txBox="1">
              <a:spLocks noChangeArrowheads="1"/>
            </p:cNvSpPr>
            <p:nvPr/>
          </p:nvSpPr>
          <p:spPr bwMode="auto">
            <a:xfrm>
              <a:off x="3582" y="1617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64595" name="Text Box 83"/>
            <p:cNvSpPr txBox="1">
              <a:spLocks noChangeArrowheads="1"/>
            </p:cNvSpPr>
            <p:nvPr/>
          </p:nvSpPr>
          <p:spPr bwMode="auto">
            <a:xfrm>
              <a:off x="2775" y="2786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64596" name="Text Box 84"/>
            <p:cNvSpPr txBox="1">
              <a:spLocks noChangeArrowheads="1"/>
            </p:cNvSpPr>
            <p:nvPr/>
          </p:nvSpPr>
          <p:spPr bwMode="auto">
            <a:xfrm>
              <a:off x="816" y="3411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64597" name="Text Box 85"/>
            <p:cNvSpPr txBox="1">
              <a:spLocks noChangeArrowheads="1"/>
            </p:cNvSpPr>
            <p:nvPr/>
          </p:nvSpPr>
          <p:spPr bwMode="auto">
            <a:xfrm>
              <a:off x="1942" y="1205"/>
              <a:ext cx="6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&lt;0.5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64598" name="Text Box 86"/>
            <p:cNvSpPr txBox="1">
              <a:spLocks noChangeArrowheads="1"/>
            </p:cNvSpPr>
            <p:nvPr/>
          </p:nvSpPr>
          <p:spPr bwMode="auto">
            <a:xfrm>
              <a:off x="3486" y="1213"/>
              <a:ext cx="4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64599" name="Text Box 87"/>
            <p:cNvSpPr txBox="1">
              <a:spLocks noChangeArrowheads="1"/>
            </p:cNvSpPr>
            <p:nvPr/>
          </p:nvSpPr>
          <p:spPr bwMode="auto">
            <a:xfrm>
              <a:off x="4398" y="1637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150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64600" name="Text Box 88"/>
            <p:cNvSpPr txBox="1">
              <a:spLocks noChangeArrowheads="1"/>
            </p:cNvSpPr>
            <p:nvPr/>
          </p:nvSpPr>
          <p:spPr bwMode="auto">
            <a:xfrm>
              <a:off x="4230" y="3087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~1 ns</a:t>
              </a:r>
              <a:endParaRPr lang="en-US"/>
            </a:p>
          </p:txBody>
        </p:sp>
        <p:sp>
          <p:nvSpPr>
            <p:cNvPr id="64601" name="Text Box 89"/>
            <p:cNvSpPr txBox="1">
              <a:spLocks noChangeArrowheads="1"/>
            </p:cNvSpPr>
            <p:nvPr/>
          </p:nvSpPr>
          <p:spPr bwMode="auto">
            <a:xfrm>
              <a:off x="2678" y="3727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0.8 ms</a:t>
              </a:r>
              <a:endParaRPr lang="en-US"/>
            </a:p>
          </p:txBody>
        </p:sp>
        <p:sp>
          <p:nvSpPr>
            <p:cNvPr id="64602" name="Text Box 90"/>
            <p:cNvSpPr txBox="1">
              <a:spLocks noChangeArrowheads="1"/>
            </p:cNvSpPr>
            <p:nvPr/>
          </p:nvSpPr>
          <p:spPr bwMode="auto">
            <a:xfrm>
              <a:off x="918" y="3015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2.4 ms</a:t>
              </a:r>
              <a:endParaRPr lang="en-US"/>
            </a:p>
          </p:txBody>
        </p:sp>
      </p:grpSp>
      <p:sp>
        <p:nvSpPr>
          <p:cNvPr id="64603" name="Text Box 91"/>
          <p:cNvSpPr txBox="1">
            <a:spLocks noChangeArrowheads="1"/>
          </p:cNvSpPr>
          <p:nvPr/>
        </p:nvSpPr>
        <p:spPr bwMode="auto">
          <a:xfrm>
            <a:off x="349250" y="152400"/>
            <a:ext cx="837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PROTON PUMP CYCLE BASED ON ELECTRON INJECTION INTO STATE O</a:t>
            </a:r>
            <a:r>
              <a:rPr lang="fi-FI" baseline="-25000"/>
              <a:t>H</a:t>
            </a:r>
            <a:endParaRPr lang="en-US" baseline="-25000"/>
          </a:p>
        </p:txBody>
      </p:sp>
      <p:sp>
        <p:nvSpPr>
          <p:cNvPr id="64604" name="Line 92"/>
          <p:cNvSpPr>
            <a:spLocks noChangeShapeType="1"/>
          </p:cNvSpPr>
          <p:nvPr/>
        </p:nvSpPr>
        <p:spPr bwMode="auto">
          <a:xfrm flipH="1">
            <a:off x="7645400" y="3721100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4605" name="Line 93"/>
          <p:cNvSpPr>
            <a:spLocks noChangeShapeType="1"/>
          </p:cNvSpPr>
          <p:nvPr/>
        </p:nvSpPr>
        <p:spPr bwMode="auto">
          <a:xfrm rot="2685059" flipH="1">
            <a:off x="6402388" y="5843588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4607" name="Text Box 95"/>
          <p:cNvSpPr txBox="1">
            <a:spLocks noChangeArrowheads="1"/>
          </p:cNvSpPr>
          <p:nvPr/>
        </p:nvSpPr>
        <p:spPr bwMode="auto">
          <a:xfrm>
            <a:off x="6956425" y="5916613"/>
            <a:ext cx="118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r</a:t>
            </a:r>
            <a:r>
              <a:rPr lang="fi-FI">
                <a:solidFill>
                  <a:srgbClr val="FF3300"/>
                </a:solidFill>
              </a:rPr>
              <a:t> ~11.2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64608" name="Line 96"/>
          <p:cNvSpPr>
            <a:spLocks noChangeShapeType="1"/>
          </p:cNvSpPr>
          <p:nvPr/>
        </p:nvSpPr>
        <p:spPr bwMode="auto">
          <a:xfrm rot="18222077" flipH="1">
            <a:off x="3748088" y="5335588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grpSp>
        <p:nvGrpSpPr>
          <p:cNvPr id="64612" name="Group 100"/>
          <p:cNvGrpSpPr>
            <a:grpSpLocks/>
          </p:cNvGrpSpPr>
          <p:nvPr/>
        </p:nvGrpSpPr>
        <p:grpSpPr bwMode="auto">
          <a:xfrm>
            <a:off x="2720975" y="3440113"/>
            <a:ext cx="762000" cy="487362"/>
            <a:chOff x="1714" y="2167"/>
            <a:chExt cx="480" cy="307"/>
          </a:xfrm>
        </p:grpSpPr>
        <p:sp>
          <p:nvSpPr>
            <p:cNvPr id="64609" name="Line 97"/>
            <p:cNvSpPr>
              <a:spLocks noChangeShapeType="1"/>
            </p:cNvSpPr>
            <p:nvPr/>
          </p:nvSpPr>
          <p:spPr bwMode="auto">
            <a:xfrm rot="21329659" flipH="1">
              <a:off x="1714" y="2322"/>
              <a:ext cx="336" cy="15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64610" name="Text Box 98"/>
            <p:cNvSpPr txBox="1">
              <a:spLocks noChangeArrowheads="1"/>
            </p:cNvSpPr>
            <p:nvPr/>
          </p:nvSpPr>
          <p:spPr bwMode="auto">
            <a:xfrm>
              <a:off x="1990" y="2167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>
                  <a:solidFill>
                    <a:srgbClr val="FF3300"/>
                  </a:solidFill>
                </a:rPr>
                <a:t>?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sp>
        <p:nvSpPr>
          <p:cNvPr id="64611" name="Rectangle 99"/>
          <p:cNvSpPr>
            <a:spLocks noChangeArrowheads="1"/>
          </p:cNvSpPr>
          <p:nvPr/>
        </p:nvSpPr>
        <p:spPr bwMode="auto">
          <a:xfrm>
            <a:off x="3902075" y="482123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?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64614" name="Line 102"/>
          <p:cNvSpPr>
            <a:spLocks noChangeShapeType="1"/>
          </p:cNvSpPr>
          <p:nvPr/>
        </p:nvSpPr>
        <p:spPr bwMode="auto">
          <a:xfrm rot="21329659" flipH="1">
            <a:off x="7612063" y="1490663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64615" name="Text Box 103"/>
          <p:cNvSpPr txBox="1">
            <a:spLocks noChangeArrowheads="1"/>
          </p:cNvSpPr>
          <p:nvPr/>
        </p:nvSpPr>
        <p:spPr bwMode="auto">
          <a:xfrm>
            <a:off x="8050213" y="12446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 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64616" name="Rectangle 104"/>
          <p:cNvSpPr>
            <a:spLocks noChangeArrowheads="1"/>
          </p:cNvSpPr>
          <p:nvPr/>
        </p:nvSpPr>
        <p:spPr bwMode="auto">
          <a:xfrm>
            <a:off x="8070850" y="1227138"/>
            <a:ext cx="871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r</a:t>
            </a:r>
            <a:r>
              <a:rPr lang="fi-FI">
                <a:solidFill>
                  <a:srgbClr val="FF3300"/>
                </a:solidFill>
              </a:rPr>
              <a:t> ~9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64617" name="Rectangle 105"/>
          <p:cNvSpPr>
            <a:spLocks noChangeArrowheads="1"/>
          </p:cNvSpPr>
          <p:nvPr/>
        </p:nvSpPr>
        <p:spPr bwMode="auto">
          <a:xfrm>
            <a:off x="8140700" y="1231900"/>
            <a:ext cx="78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64618" name="Rectangle 106"/>
          <p:cNvSpPr>
            <a:spLocks noChangeArrowheads="1"/>
          </p:cNvSpPr>
          <p:nvPr/>
        </p:nvSpPr>
        <p:spPr bwMode="auto">
          <a:xfrm>
            <a:off x="8094663" y="3487738"/>
            <a:ext cx="871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r</a:t>
            </a:r>
            <a:r>
              <a:rPr lang="fi-FI">
                <a:solidFill>
                  <a:srgbClr val="FF3300"/>
                </a:solidFill>
              </a:rPr>
              <a:t> ~9</a:t>
            </a: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889250" y="334963"/>
            <a:ext cx="302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CATALYTIC CYCLE</a:t>
            </a:r>
            <a:endParaRPr lang="en-US" sz="24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143250" y="1169988"/>
            <a:ext cx="60642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(i) O</a:t>
            </a:r>
            <a:r>
              <a:rPr lang="fi-FI" baseline="-25000"/>
              <a:t>2</a:t>
            </a:r>
            <a:r>
              <a:rPr lang="fi-FI"/>
              <a:t> binding (formation of Compound A from R)</a:t>
            </a:r>
          </a:p>
          <a:p>
            <a:endParaRPr lang="fi-FI"/>
          </a:p>
          <a:p>
            <a:r>
              <a:rPr lang="fi-FI"/>
              <a:t>(ii) splitting of the O-O bond (formation of P</a:t>
            </a:r>
            <a:r>
              <a:rPr lang="fi-FI" baseline="-25000"/>
              <a:t>M</a:t>
            </a:r>
            <a:r>
              <a:rPr lang="fi-FI"/>
              <a:t>)</a:t>
            </a:r>
          </a:p>
          <a:p>
            <a:endParaRPr lang="fi-FI"/>
          </a:p>
          <a:p>
            <a:r>
              <a:rPr lang="fi-FI"/>
              <a:t>(iii) four consecutive one-electron steps with pumping</a:t>
            </a:r>
            <a:endParaRPr lang="en-US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270250" y="2973388"/>
            <a:ext cx="5800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Electron donor (cytochrome </a:t>
            </a:r>
            <a:r>
              <a:rPr lang="fi-FI" i="1"/>
              <a:t>c</a:t>
            </a:r>
            <a:r>
              <a:rPr lang="fi-FI"/>
              <a:t>);  E</a:t>
            </a:r>
            <a:r>
              <a:rPr lang="fi-FI" baseline="-25000"/>
              <a:t>m</a:t>
            </a:r>
            <a:r>
              <a:rPr lang="fi-FI"/>
              <a:t> 0.270 V </a:t>
            </a:r>
            <a:r>
              <a:rPr lang="fi-FI">
                <a:sym typeface="Wingdings" pitchFamily="2" charset="2"/>
              </a:rPr>
              <a:t>  </a:t>
            </a:r>
            <a:r>
              <a:rPr lang="fi-FI">
                <a:solidFill>
                  <a:srgbClr val="FF3300"/>
                </a:solidFill>
                <a:sym typeface="Wingdings" pitchFamily="2" charset="2"/>
              </a:rPr>
              <a:t>0.3 V</a:t>
            </a:r>
          </a:p>
          <a:p>
            <a:r>
              <a:rPr lang="fi-FI"/>
              <a:t>Electron acceptor (O</a:t>
            </a:r>
            <a:r>
              <a:rPr lang="fi-FI" baseline="-25000"/>
              <a:t>2</a:t>
            </a:r>
            <a:r>
              <a:rPr lang="fi-FI"/>
              <a:t>);                E</a:t>
            </a:r>
            <a:r>
              <a:rPr lang="fi-FI" baseline="-25000"/>
              <a:t>m</a:t>
            </a:r>
            <a:r>
              <a:rPr lang="fi-FI"/>
              <a:t> 0.815 V </a:t>
            </a:r>
            <a:r>
              <a:rPr lang="fi-FI">
                <a:sym typeface="Wingdings" pitchFamily="2" charset="2"/>
              </a:rPr>
              <a:t>  </a:t>
            </a:r>
            <a:r>
              <a:rPr lang="fi-FI">
                <a:solidFill>
                  <a:srgbClr val="FF3300"/>
                </a:solidFill>
                <a:sym typeface="Wingdings" pitchFamily="2" charset="2"/>
              </a:rPr>
              <a:t>0.8 V</a:t>
            </a:r>
            <a:endParaRPr lang="en-US">
              <a:solidFill>
                <a:srgbClr val="FF3300"/>
              </a:solidFill>
              <a:sym typeface="Wingdings" pitchFamily="2" charset="2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30250" y="3836988"/>
            <a:ext cx="810895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Available free energy:  4 e * (0.8-0.3V) = 2.0 eV (46 kcal/mol)</a:t>
            </a:r>
          </a:p>
          <a:p>
            <a:endParaRPr lang="fi-FI"/>
          </a:p>
          <a:p>
            <a:r>
              <a:rPr lang="fi-FI"/>
              <a:t>This includes reactions (i) and (ii), where</a:t>
            </a:r>
          </a:p>
          <a:p>
            <a:endParaRPr lang="fi-FI"/>
          </a:p>
          <a:p>
            <a:r>
              <a:rPr lang="fi-FI"/>
              <a:t>(i) is essentially thermoneutral (</a:t>
            </a:r>
            <a:r>
              <a:rPr lang="fi-FI">
                <a:latin typeface="Symbol" pitchFamily="18" charset="2"/>
              </a:rPr>
              <a:t>D</a:t>
            </a:r>
            <a:r>
              <a:rPr lang="fi-FI"/>
              <a:t>G ~0 kcal/mol)      (Chance)</a:t>
            </a:r>
          </a:p>
          <a:p>
            <a:endParaRPr lang="fi-FI"/>
          </a:p>
          <a:p>
            <a:r>
              <a:rPr lang="fi-FI"/>
              <a:t>(ii) </a:t>
            </a:r>
            <a:r>
              <a:rPr lang="fi-FI">
                <a:latin typeface="Symbol" pitchFamily="18" charset="2"/>
              </a:rPr>
              <a:t>D</a:t>
            </a:r>
            <a:r>
              <a:rPr lang="fi-FI"/>
              <a:t>G has been calculated to be ca. -3.6 kcal/mol (Blomberg &amp; Siegbahn)</a:t>
            </a:r>
          </a:p>
          <a:p>
            <a:endParaRPr lang="fi-FI"/>
          </a:p>
          <a:p>
            <a:r>
              <a:rPr lang="fi-FI"/>
              <a:t>The four cycles of proton-pumping (iii) are assumed to be </a:t>
            </a:r>
          </a:p>
          <a:p>
            <a:r>
              <a:rPr lang="fi-FI"/>
              <a:t>equipotential with an average driving force of (46-3.6)/4 = </a:t>
            </a:r>
            <a:r>
              <a:rPr lang="fi-FI">
                <a:solidFill>
                  <a:srgbClr val="FF3300"/>
                </a:solidFill>
              </a:rPr>
              <a:t>10.6 kcal/mol</a:t>
            </a:r>
            <a:r>
              <a:rPr lang="fi-FI"/>
              <a:t>  </a:t>
            </a:r>
          </a:p>
          <a:p>
            <a:endParaRPr lang="en-US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793750" y="4495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0</a:t>
            </a:r>
            <a:endParaRPr lang="en-US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6600" y="26416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10</a:t>
            </a:r>
            <a:endParaRPr lang="en-US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49288" y="628491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-10</a:t>
            </a:r>
            <a:endParaRPr lang="en-US"/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>
            <a:off x="1101725" y="1408113"/>
            <a:ext cx="233363" cy="5418137"/>
            <a:chOff x="460" y="559"/>
            <a:chExt cx="147" cy="3413"/>
          </a:xfrm>
        </p:grpSpPr>
        <p:sp>
          <p:nvSpPr>
            <p:cNvPr id="81926" name="Line 6"/>
            <p:cNvSpPr>
              <a:spLocks noChangeShapeType="1"/>
            </p:cNvSpPr>
            <p:nvPr/>
          </p:nvSpPr>
          <p:spPr bwMode="auto">
            <a:xfrm>
              <a:off x="601" y="559"/>
              <a:ext cx="0" cy="3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27" name="Line 7"/>
            <p:cNvSpPr>
              <a:spLocks noChangeShapeType="1"/>
            </p:cNvSpPr>
            <p:nvPr/>
          </p:nvSpPr>
          <p:spPr bwMode="auto">
            <a:xfrm>
              <a:off x="460" y="2612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28" name="Line 8"/>
            <p:cNvSpPr>
              <a:spLocks noChangeShapeType="1"/>
            </p:cNvSpPr>
            <p:nvPr/>
          </p:nvSpPr>
          <p:spPr bwMode="auto">
            <a:xfrm>
              <a:off x="462" y="2380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29" name="Line 9"/>
            <p:cNvSpPr>
              <a:spLocks noChangeShapeType="1"/>
            </p:cNvSpPr>
            <p:nvPr/>
          </p:nvSpPr>
          <p:spPr bwMode="auto">
            <a:xfrm>
              <a:off x="464" y="2148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0" name="Line 10"/>
            <p:cNvSpPr>
              <a:spLocks noChangeShapeType="1"/>
            </p:cNvSpPr>
            <p:nvPr/>
          </p:nvSpPr>
          <p:spPr bwMode="auto">
            <a:xfrm>
              <a:off x="466" y="1916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1" name="Line 11"/>
            <p:cNvSpPr>
              <a:spLocks noChangeShapeType="1"/>
            </p:cNvSpPr>
            <p:nvPr/>
          </p:nvSpPr>
          <p:spPr bwMode="auto">
            <a:xfrm>
              <a:off x="468" y="1684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2" name="Line 12"/>
            <p:cNvSpPr>
              <a:spLocks noChangeShapeType="1"/>
            </p:cNvSpPr>
            <p:nvPr/>
          </p:nvSpPr>
          <p:spPr bwMode="auto">
            <a:xfrm>
              <a:off x="470" y="1452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3" name="Line 13"/>
            <p:cNvSpPr>
              <a:spLocks noChangeShapeType="1"/>
            </p:cNvSpPr>
            <p:nvPr/>
          </p:nvSpPr>
          <p:spPr bwMode="auto">
            <a:xfrm>
              <a:off x="472" y="1220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4" name="Line 14"/>
            <p:cNvSpPr>
              <a:spLocks noChangeShapeType="1"/>
            </p:cNvSpPr>
            <p:nvPr/>
          </p:nvSpPr>
          <p:spPr bwMode="auto">
            <a:xfrm>
              <a:off x="474" y="988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5" name="Line 15"/>
            <p:cNvSpPr>
              <a:spLocks noChangeShapeType="1"/>
            </p:cNvSpPr>
            <p:nvPr/>
          </p:nvSpPr>
          <p:spPr bwMode="auto">
            <a:xfrm>
              <a:off x="476" y="756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6" name="Line 16"/>
            <p:cNvSpPr>
              <a:spLocks noChangeShapeType="1"/>
            </p:cNvSpPr>
            <p:nvPr/>
          </p:nvSpPr>
          <p:spPr bwMode="auto">
            <a:xfrm>
              <a:off x="467" y="2837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7" name="Line 17"/>
            <p:cNvSpPr>
              <a:spLocks noChangeShapeType="1"/>
            </p:cNvSpPr>
            <p:nvPr/>
          </p:nvSpPr>
          <p:spPr bwMode="auto">
            <a:xfrm>
              <a:off x="469" y="3064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8" name="Line 18"/>
            <p:cNvSpPr>
              <a:spLocks noChangeShapeType="1"/>
            </p:cNvSpPr>
            <p:nvPr/>
          </p:nvSpPr>
          <p:spPr bwMode="auto">
            <a:xfrm>
              <a:off x="471" y="3291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39" name="Line 19"/>
            <p:cNvSpPr>
              <a:spLocks noChangeShapeType="1"/>
            </p:cNvSpPr>
            <p:nvPr/>
          </p:nvSpPr>
          <p:spPr bwMode="auto">
            <a:xfrm>
              <a:off x="473" y="3518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40" name="Line 20"/>
            <p:cNvSpPr>
              <a:spLocks noChangeShapeType="1"/>
            </p:cNvSpPr>
            <p:nvPr/>
          </p:nvSpPr>
          <p:spPr bwMode="auto">
            <a:xfrm>
              <a:off x="475" y="3745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1941" name="Line 21"/>
            <p:cNvSpPr>
              <a:spLocks noChangeShapeType="1"/>
            </p:cNvSpPr>
            <p:nvPr/>
          </p:nvSpPr>
          <p:spPr bwMode="auto">
            <a:xfrm>
              <a:off x="477" y="3972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81942" name="Line 22"/>
          <p:cNvSpPr>
            <a:spLocks noChangeShapeType="1"/>
          </p:cNvSpPr>
          <p:nvPr/>
        </p:nvSpPr>
        <p:spPr bwMode="auto">
          <a:xfrm>
            <a:off x="1330325" y="4665663"/>
            <a:ext cx="4926013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>
            <a:off x="1309688" y="4667250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>
            <a:off x="2054225" y="4462463"/>
            <a:ext cx="354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>
            <a:off x="2798763" y="4568825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>
            <a:off x="3543300" y="5086350"/>
            <a:ext cx="354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4287838" y="5160963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032375" y="6403975"/>
            <a:ext cx="354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>
            <a:off x="5776913" y="6546850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>
            <a:off x="1693863" y="1920875"/>
            <a:ext cx="354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>
            <a:off x="2400300" y="4321175"/>
            <a:ext cx="354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>
            <a:off x="3163888" y="2290763"/>
            <a:ext cx="354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3" name="Line 33"/>
          <p:cNvSpPr>
            <a:spLocks noChangeShapeType="1"/>
          </p:cNvSpPr>
          <p:nvPr/>
        </p:nvSpPr>
        <p:spPr bwMode="auto">
          <a:xfrm>
            <a:off x="3913188" y="4587875"/>
            <a:ext cx="354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4" name="Line 34"/>
          <p:cNvSpPr>
            <a:spLocks noChangeShapeType="1"/>
          </p:cNvSpPr>
          <p:nvPr/>
        </p:nvSpPr>
        <p:spPr bwMode="auto">
          <a:xfrm>
            <a:off x="4676775" y="2732088"/>
            <a:ext cx="354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5" name="Line 35"/>
          <p:cNvSpPr>
            <a:spLocks noChangeShapeType="1"/>
          </p:cNvSpPr>
          <p:nvPr/>
        </p:nvSpPr>
        <p:spPr bwMode="auto">
          <a:xfrm>
            <a:off x="5441950" y="3836988"/>
            <a:ext cx="354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6" name="Line 36"/>
          <p:cNvSpPr>
            <a:spLocks noChangeShapeType="1"/>
          </p:cNvSpPr>
          <p:nvPr/>
        </p:nvSpPr>
        <p:spPr bwMode="auto">
          <a:xfrm flipV="1">
            <a:off x="1663700" y="1924050"/>
            <a:ext cx="34925" cy="274161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7" name="Line 37"/>
          <p:cNvSpPr>
            <a:spLocks noChangeShapeType="1"/>
          </p:cNvSpPr>
          <p:nvPr/>
        </p:nvSpPr>
        <p:spPr bwMode="auto">
          <a:xfrm>
            <a:off x="2035175" y="1920875"/>
            <a:ext cx="33338" cy="25288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8" name="Line 38"/>
          <p:cNvSpPr>
            <a:spLocks noChangeShapeType="1"/>
          </p:cNvSpPr>
          <p:nvPr/>
        </p:nvSpPr>
        <p:spPr bwMode="auto">
          <a:xfrm flipV="1">
            <a:off x="2400300" y="4313238"/>
            <a:ext cx="6350" cy="1412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59" name="Line 39"/>
          <p:cNvSpPr>
            <a:spLocks noChangeShapeType="1"/>
          </p:cNvSpPr>
          <p:nvPr/>
        </p:nvSpPr>
        <p:spPr bwMode="auto">
          <a:xfrm>
            <a:off x="2747963" y="4321175"/>
            <a:ext cx="63500" cy="2301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0" name="Line 40"/>
          <p:cNvSpPr>
            <a:spLocks noChangeShapeType="1"/>
          </p:cNvSpPr>
          <p:nvPr/>
        </p:nvSpPr>
        <p:spPr bwMode="auto">
          <a:xfrm flipV="1">
            <a:off x="3140075" y="2290763"/>
            <a:ext cx="36513" cy="22748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1" name="Line 41"/>
          <p:cNvSpPr>
            <a:spLocks noChangeShapeType="1"/>
          </p:cNvSpPr>
          <p:nvPr/>
        </p:nvSpPr>
        <p:spPr bwMode="auto">
          <a:xfrm>
            <a:off x="3503613" y="2286000"/>
            <a:ext cx="52387" cy="278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2" name="Line 42"/>
          <p:cNvSpPr>
            <a:spLocks noChangeShapeType="1"/>
          </p:cNvSpPr>
          <p:nvPr/>
        </p:nvSpPr>
        <p:spPr bwMode="auto">
          <a:xfrm flipV="1">
            <a:off x="3889375" y="4591050"/>
            <a:ext cx="25400" cy="4921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3" name="Line 43"/>
          <p:cNvSpPr>
            <a:spLocks noChangeShapeType="1"/>
          </p:cNvSpPr>
          <p:nvPr/>
        </p:nvSpPr>
        <p:spPr bwMode="auto">
          <a:xfrm>
            <a:off x="4260850" y="4584700"/>
            <a:ext cx="33338" cy="5540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4" name="Line 44"/>
          <p:cNvSpPr>
            <a:spLocks noChangeShapeType="1"/>
          </p:cNvSpPr>
          <p:nvPr/>
        </p:nvSpPr>
        <p:spPr bwMode="auto">
          <a:xfrm flipV="1">
            <a:off x="4621213" y="2743200"/>
            <a:ext cx="60325" cy="24050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5" name="Line 45"/>
          <p:cNvSpPr>
            <a:spLocks noChangeShapeType="1"/>
          </p:cNvSpPr>
          <p:nvPr/>
        </p:nvSpPr>
        <p:spPr bwMode="auto">
          <a:xfrm>
            <a:off x="5013325" y="2735263"/>
            <a:ext cx="22225" cy="36480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6" name="Line 46"/>
          <p:cNvSpPr>
            <a:spLocks noChangeShapeType="1"/>
          </p:cNvSpPr>
          <p:nvPr/>
        </p:nvSpPr>
        <p:spPr bwMode="auto">
          <a:xfrm flipV="1">
            <a:off x="5376863" y="3838575"/>
            <a:ext cx="58737" cy="25669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7" name="Line 47"/>
          <p:cNvSpPr>
            <a:spLocks noChangeShapeType="1"/>
          </p:cNvSpPr>
          <p:nvPr/>
        </p:nvSpPr>
        <p:spPr bwMode="auto">
          <a:xfrm flipH="1">
            <a:off x="5783263" y="3843338"/>
            <a:ext cx="4762" cy="26955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1968" name="Text Box 48"/>
          <p:cNvSpPr txBox="1">
            <a:spLocks noChangeArrowheads="1"/>
          </p:cNvSpPr>
          <p:nvPr/>
        </p:nvSpPr>
        <p:spPr bwMode="auto">
          <a:xfrm>
            <a:off x="1635125" y="16875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15.0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1969" name="Text Box 49"/>
          <p:cNvSpPr txBox="1">
            <a:spLocks noChangeArrowheads="1"/>
          </p:cNvSpPr>
          <p:nvPr/>
        </p:nvSpPr>
        <p:spPr bwMode="auto">
          <a:xfrm>
            <a:off x="2378075" y="40941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2.0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1970" name="Text Box 50"/>
          <p:cNvSpPr txBox="1">
            <a:spLocks noChangeArrowheads="1"/>
          </p:cNvSpPr>
          <p:nvPr/>
        </p:nvSpPr>
        <p:spPr bwMode="auto">
          <a:xfrm>
            <a:off x="3086100" y="20621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12.9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1971" name="Text Box 51"/>
          <p:cNvSpPr txBox="1">
            <a:spLocks noChangeArrowheads="1"/>
          </p:cNvSpPr>
          <p:nvPr/>
        </p:nvSpPr>
        <p:spPr bwMode="auto">
          <a:xfrm>
            <a:off x="3884613" y="4359275"/>
            <a:ext cx="395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0.6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1972" name="Text Box 52"/>
          <p:cNvSpPr txBox="1">
            <a:spLocks noChangeArrowheads="1"/>
          </p:cNvSpPr>
          <p:nvPr/>
        </p:nvSpPr>
        <p:spPr bwMode="auto">
          <a:xfrm>
            <a:off x="4606925" y="25066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10.9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1973" name="Text Box 53"/>
          <p:cNvSpPr txBox="1">
            <a:spLocks noChangeArrowheads="1"/>
          </p:cNvSpPr>
          <p:nvPr/>
        </p:nvSpPr>
        <p:spPr bwMode="auto">
          <a:xfrm>
            <a:off x="5413375" y="361791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4.6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1974" name="Text Box 54"/>
          <p:cNvSpPr txBox="1">
            <a:spLocks noChangeArrowheads="1"/>
          </p:cNvSpPr>
          <p:nvPr/>
        </p:nvSpPr>
        <p:spPr bwMode="auto">
          <a:xfrm>
            <a:off x="1355725" y="4427538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0</a:t>
            </a:r>
            <a:endParaRPr lang="en-US" sz="1200"/>
          </a:p>
        </p:txBody>
      </p:sp>
      <p:sp>
        <p:nvSpPr>
          <p:cNvPr id="81975" name="Rectangle 55"/>
          <p:cNvSpPr>
            <a:spLocks noChangeArrowheads="1"/>
          </p:cNvSpPr>
          <p:nvPr/>
        </p:nvSpPr>
        <p:spPr bwMode="auto">
          <a:xfrm>
            <a:off x="2720975" y="4330700"/>
            <a:ext cx="47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0.64</a:t>
            </a:r>
            <a:endParaRPr lang="en-US" sz="1200"/>
          </a:p>
        </p:txBody>
      </p:sp>
      <p:sp>
        <p:nvSpPr>
          <p:cNvPr id="81976" name="Text Box 56"/>
          <p:cNvSpPr txBox="1">
            <a:spLocks noChangeArrowheads="1"/>
          </p:cNvSpPr>
          <p:nvPr/>
        </p:nvSpPr>
        <p:spPr bwMode="auto">
          <a:xfrm>
            <a:off x="2020888" y="4224338"/>
            <a:ext cx="395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1.2</a:t>
            </a:r>
            <a:endParaRPr lang="en-US" sz="1200"/>
          </a:p>
        </p:txBody>
      </p:sp>
      <p:sp>
        <p:nvSpPr>
          <p:cNvPr id="81977" name="Text Box 57"/>
          <p:cNvSpPr txBox="1">
            <a:spLocks noChangeArrowheads="1"/>
          </p:cNvSpPr>
          <p:nvPr/>
        </p:nvSpPr>
        <p:spPr bwMode="auto">
          <a:xfrm>
            <a:off x="3502025" y="4856163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-2.2</a:t>
            </a:r>
            <a:endParaRPr lang="en-US" sz="1200"/>
          </a:p>
        </p:txBody>
      </p:sp>
      <p:sp>
        <p:nvSpPr>
          <p:cNvPr id="81978" name="Text Box 58"/>
          <p:cNvSpPr txBox="1">
            <a:spLocks noChangeArrowheads="1"/>
          </p:cNvSpPr>
          <p:nvPr/>
        </p:nvSpPr>
        <p:spPr bwMode="auto">
          <a:xfrm>
            <a:off x="4229100" y="4929188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-2.4</a:t>
            </a:r>
            <a:endParaRPr lang="en-US" sz="1200"/>
          </a:p>
        </p:txBody>
      </p: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4992688" y="6164263"/>
            <a:ext cx="446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-9.4</a:t>
            </a:r>
            <a:endParaRPr lang="en-US" sz="1200"/>
          </a:p>
        </p:txBody>
      </p: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5708650" y="6313488"/>
            <a:ext cx="530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-10.6</a:t>
            </a:r>
            <a:endParaRPr lang="en-US" sz="1200"/>
          </a:p>
        </p:txBody>
      </p:sp>
      <p:sp>
        <p:nvSpPr>
          <p:cNvPr id="81981" name="Text Box 61"/>
          <p:cNvSpPr txBox="1">
            <a:spLocks noChangeArrowheads="1"/>
          </p:cNvSpPr>
          <p:nvPr/>
        </p:nvSpPr>
        <p:spPr bwMode="auto">
          <a:xfrm>
            <a:off x="784225" y="798513"/>
            <a:ext cx="109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 Energy </a:t>
            </a:r>
          </a:p>
          <a:p>
            <a:r>
              <a:rPr lang="fi-FI"/>
              <a:t>kcal/mol</a:t>
            </a:r>
            <a:endParaRPr lang="en-US"/>
          </a:p>
        </p:txBody>
      </p:sp>
      <p:sp>
        <p:nvSpPr>
          <p:cNvPr id="81982" name="Text Box 62"/>
          <p:cNvSpPr txBox="1">
            <a:spLocks noChangeArrowheads="1"/>
          </p:cNvSpPr>
          <p:nvPr/>
        </p:nvSpPr>
        <p:spPr bwMode="auto">
          <a:xfrm>
            <a:off x="1333500" y="4643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0</a:t>
            </a:r>
            <a:endParaRPr lang="en-US"/>
          </a:p>
        </p:txBody>
      </p:sp>
      <p:sp>
        <p:nvSpPr>
          <p:cNvPr id="81983" name="Text Box 63"/>
          <p:cNvSpPr txBox="1">
            <a:spLocks noChangeArrowheads="1"/>
          </p:cNvSpPr>
          <p:nvPr/>
        </p:nvSpPr>
        <p:spPr bwMode="auto">
          <a:xfrm>
            <a:off x="2095500" y="440848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</a:t>
            </a:r>
            <a:endParaRPr lang="en-US"/>
          </a:p>
        </p:txBody>
      </p:sp>
      <p:sp>
        <p:nvSpPr>
          <p:cNvPr id="81984" name="Text Box 64"/>
          <p:cNvSpPr txBox="1">
            <a:spLocks noChangeArrowheads="1"/>
          </p:cNvSpPr>
          <p:nvPr/>
        </p:nvSpPr>
        <p:spPr bwMode="auto">
          <a:xfrm>
            <a:off x="2819400" y="45100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II</a:t>
            </a:r>
            <a:endParaRPr lang="en-US"/>
          </a:p>
        </p:txBody>
      </p:sp>
      <p:sp>
        <p:nvSpPr>
          <p:cNvPr id="81985" name="Text Box 65"/>
          <p:cNvSpPr txBox="1">
            <a:spLocks noChangeArrowheads="1"/>
          </p:cNvSpPr>
          <p:nvPr/>
        </p:nvSpPr>
        <p:spPr bwMode="auto">
          <a:xfrm>
            <a:off x="3524250" y="503713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III</a:t>
            </a:r>
            <a:endParaRPr lang="en-US"/>
          </a:p>
        </p:txBody>
      </p:sp>
      <p:sp>
        <p:nvSpPr>
          <p:cNvPr id="81986" name="Text Box 66"/>
          <p:cNvSpPr txBox="1">
            <a:spLocks noChangeArrowheads="1"/>
          </p:cNvSpPr>
          <p:nvPr/>
        </p:nvSpPr>
        <p:spPr bwMode="auto">
          <a:xfrm>
            <a:off x="4267200" y="513556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IV</a:t>
            </a:r>
            <a:endParaRPr lang="en-US"/>
          </a:p>
        </p:txBody>
      </p:sp>
      <p:sp>
        <p:nvSpPr>
          <p:cNvPr id="81987" name="Text Box 67"/>
          <p:cNvSpPr txBox="1">
            <a:spLocks noChangeArrowheads="1"/>
          </p:cNvSpPr>
          <p:nvPr/>
        </p:nvSpPr>
        <p:spPr bwMode="auto">
          <a:xfrm>
            <a:off x="5035550" y="63769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V</a:t>
            </a:r>
            <a:endParaRPr lang="en-US"/>
          </a:p>
        </p:txBody>
      </p:sp>
      <p:sp>
        <p:nvSpPr>
          <p:cNvPr id="81988" name="Text Box 68"/>
          <p:cNvSpPr txBox="1">
            <a:spLocks noChangeArrowheads="1"/>
          </p:cNvSpPr>
          <p:nvPr/>
        </p:nvSpPr>
        <p:spPr bwMode="auto">
          <a:xfrm>
            <a:off x="5762625" y="652303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VI</a:t>
            </a:r>
            <a:endParaRPr lang="en-US"/>
          </a:p>
        </p:txBody>
      </p:sp>
      <p:grpSp>
        <p:nvGrpSpPr>
          <p:cNvPr id="81989" name="Group 69"/>
          <p:cNvGrpSpPr>
            <a:grpSpLocks/>
          </p:cNvGrpSpPr>
          <p:nvPr/>
        </p:nvGrpSpPr>
        <p:grpSpPr bwMode="auto">
          <a:xfrm>
            <a:off x="6180138" y="1055688"/>
            <a:ext cx="2824162" cy="3065462"/>
            <a:chOff x="3893" y="665"/>
            <a:chExt cx="1779" cy="1931"/>
          </a:xfrm>
        </p:grpSpPr>
        <p:grpSp>
          <p:nvGrpSpPr>
            <p:cNvPr id="81990" name="Group 70"/>
            <p:cNvGrpSpPr>
              <a:grpSpLocks noChangeAspect="1"/>
            </p:cNvGrpSpPr>
            <p:nvPr/>
          </p:nvGrpSpPr>
          <p:grpSpPr bwMode="auto">
            <a:xfrm>
              <a:off x="4140" y="950"/>
              <a:ext cx="364" cy="304"/>
              <a:chOff x="1632" y="1157"/>
              <a:chExt cx="1602" cy="1178"/>
            </a:xfrm>
          </p:grpSpPr>
          <p:grpSp>
            <p:nvGrpSpPr>
              <p:cNvPr id="81991" name="Group 71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81992" name="AutoShape 72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81993" name="AutoShape 73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81994" name="Line 7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81995" name="Line 7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81996" name="Oval 76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1997" name="Oval 77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1998" name="Oval 78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81999" name="Group 79"/>
            <p:cNvGrpSpPr>
              <a:grpSpLocks noChangeAspect="1"/>
            </p:cNvGrpSpPr>
            <p:nvPr/>
          </p:nvGrpSpPr>
          <p:grpSpPr bwMode="auto">
            <a:xfrm>
              <a:off x="4732" y="1095"/>
              <a:ext cx="291" cy="159"/>
              <a:chOff x="2206" y="1688"/>
              <a:chExt cx="1825" cy="877"/>
            </a:xfrm>
          </p:grpSpPr>
          <p:sp>
            <p:nvSpPr>
              <p:cNvPr id="82000" name="AutoShape 80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2001" name="AutoShape 81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2002" name="Line 82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82003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82004" name="Oval 84"/>
            <p:cNvSpPr>
              <a:spLocks noChangeAspect="1" noChangeArrowheads="1"/>
            </p:cNvSpPr>
            <p:nvPr/>
          </p:nvSpPr>
          <p:spPr bwMode="auto">
            <a:xfrm>
              <a:off x="5026" y="1167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05" name="Oval 85"/>
            <p:cNvSpPr>
              <a:spLocks noChangeAspect="1" noChangeArrowheads="1"/>
            </p:cNvSpPr>
            <p:nvPr/>
          </p:nvSpPr>
          <p:spPr bwMode="auto">
            <a:xfrm>
              <a:off x="4983" y="1052"/>
              <a:ext cx="39" cy="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06" name="Oval 86"/>
            <p:cNvSpPr>
              <a:spLocks noChangeAspect="1" noChangeArrowheads="1"/>
            </p:cNvSpPr>
            <p:nvPr/>
          </p:nvSpPr>
          <p:spPr bwMode="auto">
            <a:xfrm>
              <a:off x="4742" y="951"/>
              <a:ext cx="70" cy="71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07" name="AutoShape 87"/>
            <p:cNvSpPr>
              <a:spLocks noChangeAspect="1" noChangeArrowheads="1"/>
            </p:cNvSpPr>
            <p:nvPr/>
          </p:nvSpPr>
          <p:spPr bwMode="auto">
            <a:xfrm rot="934420" flipH="1">
              <a:off x="5302" y="1110"/>
              <a:ext cx="137" cy="121"/>
            </a:xfrm>
            <a:prstGeom prst="parallelogram">
              <a:avLst>
                <a:gd name="adj" fmla="val 2321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08" name="AutoShape 88"/>
            <p:cNvSpPr>
              <a:spLocks noChangeAspect="1" noChangeArrowheads="1"/>
            </p:cNvSpPr>
            <p:nvPr/>
          </p:nvSpPr>
          <p:spPr bwMode="auto">
            <a:xfrm rot="5399150" flipH="1">
              <a:off x="5459" y="1116"/>
              <a:ext cx="159" cy="111"/>
            </a:xfrm>
            <a:prstGeom prst="parallelogram">
              <a:avLst>
                <a:gd name="adj" fmla="val 2936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09" name="Line 89"/>
            <p:cNvSpPr>
              <a:spLocks noChangeAspect="1" noChangeShapeType="1"/>
            </p:cNvSpPr>
            <p:nvPr/>
          </p:nvSpPr>
          <p:spPr bwMode="auto">
            <a:xfrm flipH="1">
              <a:off x="5422" y="1125"/>
              <a:ext cx="3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10" name="Line 90"/>
            <p:cNvSpPr>
              <a:spLocks noChangeAspect="1" noChangeShapeType="1"/>
            </p:cNvSpPr>
            <p:nvPr/>
          </p:nvSpPr>
          <p:spPr bwMode="auto">
            <a:xfrm flipH="1">
              <a:off x="5483" y="1125"/>
              <a:ext cx="1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11" name="Oval 91"/>
            <p:cNvSpPr>
              <a:spLocks noChangeAspect="1" noChangeArrowheads="1"/>
            </p:cNvSpPr>
            <p:nvPr/>
          </p:nvSpPr>
          <p:spPr bwMode="auto">
            <a:xfrm>
              <a:off x="5596" y="1164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12" name="Oval 92"/>
            <p:cNvSpPr>
              <a:spLocks noChangeAspect="1" noChangeArrowheads="1"/>
            </p:cNvSpPr>
            <p:nvPr/>
          </p:nvSpPr>
          <p:spPr bwMode="auto">
            <a:xfrm>
              <a:off x="5553" y="1049"/>
              <a:ext cx="39" cy="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13" name="Oval 93"/>
            <p:cNvSpPr>
              <a:spLocks noChangeAspect="1" noChangeArrowheads="1"/>
            </p:cNvSpPr>
            <p:nvPr/>
          </p:nvSpPr>
          <p:spPr bwMode="auto">
            <a:xfrm>
              <a:off x="5313" y="948"/>
              <a:ext cx="69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14" name="AutoShape 94"/>
            <p:cNvSpPr>
              <a:spLocks noChangeAspect="1" noChangeArrowheads="1"/>
            </p:cNvSpPr>
            <p:nvPr/>
          </p:nvSpPr>
          <p:spPr bwMode="auto">
            <a:xfrm rot="934420" flipH="1">
              <a:off x="5299" y="1697"/>
              <a:ext cx="138" cy="122"/>
            </a:xfrm>
            <a:prstGeom prst="parallelogram">
              <a:avLst>
                <a:gd name="adj" fmla="val 2318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15" name="AutoShape 95"/>
            <p:cNvSpPr>
              <a:spLocks noChangeAspect="1" noChangeArrowheads="1"/>
            </p:cNvSpPr>
            <p:nvPr/>
          </p:nvSpPr>
          <p:spPr bwMode="auto">
            <a:xfrm rot="5399150" flipH="1">
              <a:off x="5457" y="1703"/>
              <a:ext cx="158" cy="111"/>
            </a:xfrm>
            <a:prstGeom prst="parallelogram">
              <a:avLst>
                <a:gd name="adj" fmla="val 2918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16" name="Line 96"/>
            <p:cNvSpPr>
              <a:spLocks noChangeAspect="1" noChangeShapeType="1"/>
            </p:cNvSpPr>
            <p:nvPr/>
          </p:nvSpPr>
          <p:spPr bwMode="auto">
            <a:xfrm flipH="1">
              <a:off x="5419" y="1712"/>
              <a:ext cx="3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17" name="Line 97"/>
            <p:cNvSpPr>
              <a:spLocks noChangeAspect="1" noChangeShapeType="1"/>
            </p:cNvSpPr>
            <p:nvPr/>
          </p:nvSpPr>
          <p:spPr bwMode="auto">
            <a:xfrm flipH="1">
              <a:off x="5480" y="1712"/>
              <a:ext cx="1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18" name="Oval 98"/>
            <p:cNvSpPr>
              <a:spLocks noChangeAspect="1" noChangeArrowheads="1"/>
            </p:cNvSpPr>
            <p:nvPr/>
          </p:nvSpPr>
          <p:spPr bwMode="auto">
            <a:xfrm>
              <a:off x="5594" y="1752"/>
              <a:ext cx="69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19" name="Oval 99"/>
            <p:cNvSpPr>
              <a:spLocks noChangeAspect="1" noChangeArrowheads="1"/>
            </p:cNvSpPr>
            <p:nvPr/>
          </p:nvSpPr>
          <p:spPr bwMode="auto">
            <a:xfrm>
              <a:off x="5550" y="1636"/>
              <a:ext cx="40" cy="4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0" name="Oval 100"/>
            <p:cNvSpPr>
              <a:spLocks noChangeAspect="1" noChangeArrowheads="1"/>
            </p:cNvSpPr>
            <p:nvPr/>
          </p:nvSpPr>
          <p:spPr bwMode="auto">
            <a:xfrm>
              <a:off x="5310" y="1535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1" name="AutoShape 101"/>
            <p:cNvSpPr>
              <a:spLocks noChangeAspect="1" noChangeArrowheads="1"/>
            </p:cNvSpPr>
            <p:nvPr/>
          </p:nvSpPr>
          <p:spPr bwMode="auto">
            <a:xfrm rot="934420" flipH="1">
              <a:off x="4991" y="2196"/>
              <a:ext cx="137" cy="121"/>
            </a:xfrm>
            <a:prstGeom prst="parallelogram">
              <a:avLst>
                <a:gd name="adj" fmla="val 2321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2" name="AutoShape 102"/>
            <p:cNvSpPr>
              <a:spLocks noChangeAspect="1" noChangeArrowheads="1"/>
            </p:cNvSpPr>
            <p:nvPr/>
          </p:nvSpPr>
          <p:spPr bwMode="auto">
            <a:xfrm rot="5399150" flipH="1">
              <a:off x="5148" y="2202"/>
              <a:ext cx="158" cy="110"/>
            </a:xfrm>
            <a:prstGeom prst="parallelogram">
              <a:avLst>
                <a:gd name="adj" fmla="val 294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3" name="Line 103"/>
            <p:cNvSpPr>
              <a:spLocks noChangeAspect="1" noChangeShapeType="1"/>
            </p:cNvSpPr>
            <p:nvPr/>
          </p:nvSpPr>
          <p:spPr bwMode="auto">
            <a:xfrm flipH="1">
              <a:off x="5110" y="2211"/>
              <a:ext cx="3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24" name="Line 104"/>
            <p:cNvSpPr>
              <a:spLocks noChangeAspect="1" noChangeShapeType="1"/>
            </p:cNvSpPr>
            <p:nvPr/>
          </p:nvSpPr>
          <p:spPr bwMode="auto">
            <a:xfrm flipH="1">
              <a:off x="5171" y="2211"/>
              <a:ext cx="2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25" name="Oval 105"/>
            <p:cNvSpPr>
              <a:spLocks noChangeAspect="1" noChangeArrowheads="1"/>
            </p:cNvSpPr>
            <p:nvPr/>
          </p:nvSpPr>
          <p:spPr bwMode="auto">
            <a:xfrm>
              <a:off x="5285" y="2250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6" name="Oval 106"/>
            <p:cNvSpPr>
              <a:spLocks noChangeAspect="1" noChangeArrowheads="1"/>
            </p:cNvSpPr>
            <p:nvPr/>
          </p:nvSpPr>
          <p:spPr bwMode="auto">
            <a:xfrm>
              <a:off x="5241" y="2134"/>
              <a:ext cx="40" cy="4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7" name="Oval 107"/>
            <p:cNvSpPr>
              <a:spLocks noChangeAspect="1" noChangeArrowheads="1"/>
            </p:cNvSpPr>
            <p:nvPr/>
          </p:nvSpPr>
          <p:spPr bwMode="auto">
            <a:xfrm>
              <a:off x="5001" y="2033"/>
              <a:ext cx="70" cy="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8" name="AutoShape 108"/>
            <p:cNvSpPr>
              <a:spLocks noChangeAspect="1" noChangeArrowheads="1"/>
            </p:cNvSpPr>
            <p:nvPr/>
          </p:nvSpPr>
          <p:spPr bwMode="auto">
            <a:xfrm rot="934420" flipH="1">
              <a:off x="4448" y="2196"/>
              <a:ext cx="138" cy="122"/>
            </a:xfrm>
            <a:prstGeom prst="parallelogram">
              <a:avLst>
                <a:gd name="adj" fmla="val 2318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29" name="AutoShape 109"/>
            <p:cNvSpPr>
              <a:spLocks noChangeAspect="1" noChangeArrowheads="1"/>
            </p:cNvSpPr>
            <p:nvPr/>
          </p:nvSpPr>
          <p:spPr bwMode="auto">
            <a:xfrm rot="5399150" flipH="1">
              <a:off x="4605" y="2203"/>
              <a:ext cx="159" cy="110"/>
            </a:xfrm>
            <a:prstGeom prst="parallelogram">
              <a:avLst>
                <a:gd name="adj" fmla="val 2963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30" name="Line 110"/>
            <p:cNvSpPr>
              <a:spLocks noChangeAspect="1" noChangeShapeType="1"/>
            </p:cNvSpPr>
            <p:nvPr/>
          </p:nvSpPr>
          <p:spPr bwMode="auto">
            <a:xfrm flipH="1">
              <a:off x="4568" y="2211"/>
              <a:ext cx="3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31" name="Line 111"/>
            <p:cNvSpPr>
              <a:spLocks noChangeAspect="1" noChangeShapeType="1"/>
            </p:cNvSpPr>
            <p:nvPr/>
          </p:nvSpPr>
          <p:spPr bwMode="auto">
            <a:xfrm flipH="1">
              <a:off x="4629" y="2211"/>
              <a:ext cx="2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032" name="Oval 112"/>
            <p:cNvSpPr>
              <a:spLocks noChangeAspect="1" noChangeArrowheads="1"/>
            </p:cNvSpPr>
            <p:nvPr/>
          </p:nvSpPr>
          <p:spPr bwMode="auto">
            <a:xfrm>
              <a:off x="4743" y="2251"/>
              <a:ext cx="69" cy="7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33" name="Oval 113"/>
            <p:cNvSpPr>
              <a:spLocks noChangeAspect="1" noChangeArrowheads="1"/>
            </p:cNvSpPr>
            <p:nvPr/>
          </p:nvSpPr>
          <p:spPr bwMode="auto">
            <a:xfrm>
              <a:off x="4699" y="2135"/>
              <a:ext cx="40" cy="4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34" name="Oval 114"/>
            <p:cNvSpPr>
              <a:spLocks noChangeAspect="1" noChangeArrowheads="1"/>
            </p:cNvSpPr>
            <p:nvPr/>
          </p:nvSpPr>
          <p:spPr bwMode="auto">
            <a:xfrm>
              <a:off x="4459" y="2034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82035" name="Group 115"/>
            <p:cNvGrpSpPr>
              <a:grpSpLocks noChangeAspect="1"/>
            </p:cNvGrpSpPr>
            <p:nvPr/>
          </p:nvGrpSpPr>
          <p:grpSpPr bwMode="auto">
            <a:xfrm>
              <a:off x="4140" y="1681"/>
              <a:ext cx="291" cy="159"/>
              <a:chOff x="2206" y="1688"/>
              <a:chExt cx="1825" cy="877"/>
            </a:xfrm>
          </p:grpSpPr>
          <p:sp>
            <p:nvSpPr>
              <p:cNvPr id="82036" name="AutoShape 116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2037" name="AutoShape 117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2038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82039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82040" name="Oval 120"/>
            <p:cNvSpPr>
              <a:spLocks noChangeAspect="1" noChangeArrowheads="1"/>
            </p:cNvSpPr>
            <p:nvPr/>
          </p:nvSpPr>
          <p:spPr bwMode="auto">
            <a:xfrm>
              <a:off x="4434" y="1753"/>
              <a:ext cx="70" cy="7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1" name="Oval 121"/>
            <p:cNvSpPr>
              <a:spLocks noChangeAspect="1" noChangeArrowheads="1"/>
            </p:cNvSpPr>
            <p:nvPr/>
          </p:nvSpPr>
          <p:spPr bwMode="auto">
            <a:xfrm>
              <a:off x="4390" y="1637"/>
              <a:ext cx="40" cy="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2" name="Oval 122"/>
            <p:cNvSpPr>
              <a:spLocks noChangeAspect="1" noChangeArrowheads="1"/>
            </p:cNvSpPr>
            <p:nvPr/>
          </p:nvSpPr>
          <p:spPr bwMode="auto">
            <a:xfrm>
              <a:off x="4150" y="1537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3" name="Text Box 123"/>
            <p:cNvSpPr txBox="1">
              <a:spLocks noChangeArrowheads="1"/>
            </p:cNvSpPr>
            <p:nvPr/>
          </p:nvSpPr>
          <p:spPr bwMode="auto">
            <a:xfrm rot="802463">
              <a:off x="4103" y="1106"/>
              <a:ext cx="2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 sz="1400"/>
            </a:p>
            <a:p>
              <a:r>
                <a:rPr lang="fi-FI" sz="1400"/>
                <a:t>    </a:t>
              </a:r>
              <a:endParaRPr lang="en-US" sz="1400" i="1"/>
            </a:p>
          </p:txBody>
        </p:sp>
        <p:sp>
          <p:nvSpPr>
            <p:cNvPr id="82044" name="AutoShape 124"/>
            <p:cNvSpPr>
              <a:spLocks noChangeArrowheads="1"/>
            </p:cNvSpPr>
            <p:nvPr/>
          </p:nvSpPr>
          <p:spPr bwMode="auto">
            <a:xfrm>
              <a:off x="4522" y="1123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5" name="AutoShape 125"/>
            <p:cNvSpPr>
              <a:spLocks noChangeArrowheads="1"/>
            </p:cNvSpPr>
            <p:nvPr/>
          </p:nvSpPr>
          <p:spPr bwMode="auto">
            <a:xfrm>
              <a:off x="5080" y="1127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6" name="AutoShape 126"/>
            <p:cNvSpPr>
              <a:spLocks noChangeArrowheads="1"/>
            </p:cNvSpPr>
            <p:nvPr/>
          </p:nvSpPr>
          <p:spPr bwMode="auto">
            <a:xfrm rot="10800000">
              <a:off x="5093" y="1162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7" name="AutoShape 127"/>
            <p:cNvSpPr>
              <a:spLocks noChangeArrowheads="1"/>
            </p:cNvSpPr>
            <p:nvPr/>
          </p:nvSpPr>
          <p:spPr bwMode="auto">
            <a:xfrm rot="5400000">
              <a:off x="5341" y="1452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8" name="AutoShape 128"/>
            <p:cNvSpPr>
              <a:spLocks noChangeArrowheads="1"/>
            </p:cNvSpPr>
            <p:nvPr/>
          </p:nvSpPr>
          <p:spPr bwMode="auto">
            <a:xfrm rot="7279721">
              <a:off x="5244" y="2012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49" name="AutoShape 129"/>
            <p:cNvSpPr>
              <a:spLocks noChangeArrowheads="1"/>
            </p:cNvSpPr>
            <p:nvPr/>
          </p:nvSpPr>
          <p:spPr bwMode="auto">
            <a:xfrm rot="-3520279">
              <a:off x="5281" y="2016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50" name="AutoShape 130"/>
            <p:cNvSpPr>
              <a:spLocks noChangeArrowheads="1"/>
            </p:cNvSpPr>
            <p:nvPr/>
          </p:nvSpPr>
          <p:spPr bwMode="auto">
            <a:xfrm rot="10800000">
              <a:off x="4779" y="2204"/>
              <a:ext cx="203" cy="55"/>
            </a:xfrm>
            <a:prstGeom prst="rightArrow">
              <a:avLst>
                <a:gd name="adj1" fmla="val 50000"/>
                <a:gd name="adj2" fmla="val 92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51" name="AutoShape 131"/>
            <p:cNvSpPr>
              <a:spLocks noChangeArrowheads="1"/>
            </p:cNvSpPr>
            <p:nvPr/>
          </p:nvSpPr>
          <p:spPr bwMode="auto">
            <a:xfrm rot="14384614">
              <a:off x="4254" y="2040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52" name="AutoShape 132"/>
            <p:cNvSpPr>
              <a:spLocks noChangeArrowheads="1"/>
            </p:cNvSpPr>
            <p:nvPr/>
          </p:nvSpPr>
          <p:spPr bwMode="auto">
            <a:xfrm rot="10800000">
              <a:off x="4523" y="1158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53" name="Text Box 133"/>
            <p:cNvSpPr txBox="1">
              <a:spLocks noChangeArrowheads="1"/>
            </p:cNvSpPr>
            <p:nvPr/>
          </p:nvSpPr>
          <p:spPr bwMode="auto">
            <a:xfrm>
              <a:off x="4246" y="1220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82054" name="Text Box 134"/>
            <p:cNvSpPr txBox="1">
              <a:spLocks noChangeArrowheads="1"/>
            </p:cNvSpPr>
            <p:nvPr/>
          </p:nvSpPr>
          <p:spPr bwMode="auto">
            <a:xfrm>
              <a:off x="4793" y="1220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82055" name="Text Box 135"/>
            <p:cNvSpPr txBox="1">
              <a:spLocks noChangeArrowheads="1"/>
            </p:cNvSpPr>
            <p:nvPr/>
          </p:nvSpPr>
          <p:spPr bwMode="auto">
            <a:xfrm>
              <a:off x="5409" y="1220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82056" name="Text Box 136"/>
            <p:cNvSpPr txBox="1">
              <a:spLocks noChangeArrowheads="1"/>
            </p:cNvSpPr>
            <p:nvPr/>
          </p:nvSpPr>
          <p:spPr bwMode="auto">
            <a:xfrm>
              <a:off x="5397" y="1810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82057" name="Text Box 137"/>
            <p:cNvSpPr txBox="1">
              <a:spLocks noChangeArrowheads="1"/>
            </p:cNvSpPr>
            <p:nvPr/>
          </p:nvSpPr>
          <p:spPr bwMode="auto">
            <a:xfrm>
              <a:off x="4994" y="2308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82058" name="Text Box 138"/>
            <p:cNvSpPr txBox="1">
              <a:spLocks noChangeArrowheads="1"/>
            </p:cNvSpPr>
            <p:nvPr/>
          </p:nvSpPr>
          <p:spPr bwMode="auto">
            <a:xfrm>
              <a:off x="4484" y="230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82059" name="AutoShape 139"/>
            <p:cNvSpPr>
              <a:spLocks noChangeArrowheads="1"/>
            </p:cNvSpPr>
            <p:nvPr/>
          </p:nvSpPr>
          <p:spPr bwMode="auto">
            <a:xfrm>
              <a:off x="5250" y="1415"/>
              <a:ext cx="197" cy="62"/>
            </a:xfrm>
            <a:prstGeom prst="rightArrow">
              <a:avLst>
                <a:gd name="adj1" fmla="val 50000"/>
                <a:gd name="adj2" fmla="val 7943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60" name="AutoShape 140"/>
            <p:cNvSpPr>
              <a:spLocks noChangeArrowheads="1"/>
            </p:cNvSpPr>
            <p:nvPr/>
          </p:nvSpPr>
          <p:spPr bwMode="auto">
            <a:xfrm rot="5400000">
              <a:off x="4773" y="2069"/>
              <a:ext cx="223" cy="54"/>
            </a:xfrm>
            <a:prstGeom prst="rightArrow">
              <a:avLst>
                <a:gd name="adj1" fmla="val 50000"/>
                <a:gd name="adj2" fmla="val 103241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61" name="AutoShape 141"/>
            <p:cNvSpPr>
              <a:spLocks noChangeArrowheads="1"/>
            </p:cNvSpPr>
            <p:nvPr/>
          </p:nvSpPr>
          <p:spPr bwMode="auto">
            <a:xfrm rot="9023990">
              <a:off x="4181" y="2089"/>
              <a:ext cx="197" cy="62"/>
            </a:xfrm>
            <a:prstGeom prst="rightArrow">
              <a:avLst>
                <a:gd name="adj1" fmla="val 50000"/>
                <a:gd name="adj2" fmla="val 7943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62" name="AutoShape 142"/>
            <p:cNvSpPr>
              <a:spLocks noChangeArrowheads="1"/>
            </p:cNvSpPr>
            <p:nvPr/>
          </p:nvSpPr>
          <p:spPr bwMode="auto">
            <a:xfrm rot="5400000">
              <a:off x="4501" y="987"/>
              <a:ext cx="223" cy="55"/>
            </a:xfrm>
            <a:prstGeom prst="rightArrow">
              <a:avLst>
                <a:gd name="adj1" fmla="val 50000"/>
                <a:gd name="adj2" fmla="val 10136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2063" name="Text Box 143"/>
            <p:cNvSpPr txBox="1">
              <a:spLocks noChangeArrowheads="1"/>
            </p:cNvSpPr>
            <p:nvPr/>
          </p:nvSpPr>
          <p:spPr bwMode="auto">
            <a:xfrm>
              <a:off x="4498" y="665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82064" name="Text Box 144"/>
            <p:cNvSpPr txBox="1">
              <a:spLocks noChangeArrowheads="1"/>
            </p:cNvSpPr>
            <p:nvPr/>
          </p:nvSpPr>
          <p:spPr bwMode="auto">
            <a:xfrm>
              <a:off x="5007" y="1335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82065" name="Text Box 145"/>
            <p:cNvSpPr txBox="1">
              <a:spLocks noChangeArrowheads="1"/>
            </p:cNvSpPr>
            <p:nvPr/>
          </p:nvSpPr>
          <p:spPr bwMode="auto">
            <a:xfrm>
              <a:off x="4765" y="1796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82066" name="Text Box 146"/>
            <p:cNvSpPr txBox="1">
              <a:spLocks noChangeArrowheads="1"/>
            </p:cNvSpPr>
            <p:nvPr/>
          </p:nvSpPr>
          <p:spPr bwMode="auto">
            <a:xfrm>
              <a:off x="3983" y="2145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82067" name="Rectangle 147"/>
            <p:cNvSpPr>
              <a:spLocks noChangeArrowheads="1"/>
            </p:cNvSpPr>
            <p:nvPr/>
          </p:nvSpPr>
          <p:spPr bwMode="auto">
            <a:xfrm>
              <a:off x="3893" y="1743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</p:grpSp>
      <p:grpSp>
        <p:nvGrpSpPr>
          <p:cNvPr id="82068" name="Group 148"/>
          <p:cNvGrpSpPr>
            <a:grpSpLocks/>
          </p:cNvGrpSpPr>
          <p:nvPr/>
        </p:nvGrpSpPr>
        <p:grpSpPr bwMode="auto">
          <a:xfrm>
            <a:off x="6551613" y="4697413"/>
            <a:ext cx="2111375" cy="1192212"/>
            <a:chOff x="3839" y="3015"/>
            <a:chExt cx="1330" cy="751"/>
          </a:xfrm>
        </p:grpSpPr>
        <p:sp>
          <p:nvSpPr>
            <p:cNvPr id="82069" name="Text Box 149"/>
            <p:cNvSpPr txBox="1">
              <a:spLocks noChangeArrowheads="1"/>
            </p:cNvSpPr>
            <p:nvPr/>
          </p:nvSpPr>
          <p:spPr bwMode="auto">
            <a:xfrm>
              <a:off x="3905" y="3263"/>
              <a:ext cx="115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>
                  <a:solidFill>
                    <a:schemeClr val="accent2"/>
                  </a:solidFill>
                  <a:latin typeface="Times New Roman" pitchFamily="18" charset="0"/>
                </a:rPr>
                <a:t>b</a:t>
              </a:r>
              <a:r>
                <a:rPr lang="fi-FI"/>
                <a:t> = 1.38(7-</a:t>
              </a:r>
              <a:r>
                <a:rPr lang="fi-FI">
                  <a:solidFill>
                    <a:schemeClr val="accent2"/>
                  </a:solidFill>
                </a:rPr>
                <a:t>pK</a:t>
              </a:r>
              <a:r>
                <a:rPr lang="fi-FI" baseline="30000">
                  <a:solidFill>
                    <a:schemeClr val="accent2"/>
                  </a:solidFill>
                </a:rPr>
                <a:t>o</a:t>
              </a:r>
              <a:r>
                <a:rPr lang="fi-FI"/>
                <a:t>) </a:t>
              </a:r>
              <a:endParaRPr lang="en-US"/>
            </a:p>
          </p:txBody>
        </p:sp>
        <p:sp>
          <p:nvSpPr>
            <p:cNvPr id="82070" name="Text Box 150"/>
            <p:cNvSpPr txBox="1">
              <a:spLocks noChangeArrowheads="1"/>
            </p:cNvSpPr>
            <p:nvPr/>
          </p:nvSpPr>
          <p:spPr bwMode="auto">
            <a:xfrm>
              <a:off x="3905" y="3015"/>
              <a:ext cx="125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>
                  <a:solidFill>
                    <a:schemeClr val="accent2"/>
                  </a:solidFill>
                  <a:latin typeface="Times New Roman" pitchFamily="18" charset="0"/>
                </a:rPr>
                <a:t>a</a:t>
              </a:r>
              <a:r>
                <a:rPr lang="fi-FI"/>
                <a:t> </a:t>
              </a:r>
              <a:r>
                <a:rPr lang="fi-FI">
                  <a:cs typeface="Arial" pitchFamily="34" charset="0"/>
                </a:rPr>
                <a:t>≥ </a:t>
              </a:r>
              <a:r>
                <a:rPr lang="fi-FI"/>
                <a:t>1.38(pK</a:t>
              </a:r>
              <a:r>
                <a:rPr lang="fi-FI" baseline="30000"/>
                <a:t>r</a:t>
              </a:r>
              <a:r>
                <a:rPr lang="fi-FI"/>
                <a:t>-</a:t>
              </a:r>
              <a:r>
                <a:rPr lang="fi-FI">
                  <a:solidFill>
                    <a:schemeClr val="accent2"/>
                  </a:solidFill>
                </a:rPr>
                <a:t>pK</a:t>
              </a:r>
              <a:r>
                <a:rPr lang="fi-FI" baseline="30000">
                  <a:solidFill>
                    <a:schemeClr val="accent2"/>
                  </a:solidFill>
                </a:rPr>
                <a:t>o</a:t>
              </a:r>
              <a:r>
                <a:rPr lang="fi-FI"/>
                <a:t>)</a:t>
              </a:r>
              <a:endParaRPr lang="en-US"/>
            </a:p>
          </p:txBody>
        </p:sp>
        <p:sp>
          <p:nvSpPr>
            <p:cNvPr id="82071" name="Text Box 151"/>
            <p:cNvSpPr txBox="1">
              <a:spLocks noChangeArrowheads="1"/>
            </p:cNvSpPr>
            <p:nvPr/>
          </p:nvSpPr>
          <p:spPr bwMode="auto">
            <a:xfrm>
              <a:off x="3839" y="3535"/>
              <a:ext cx="13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>
                  <a:solidFill>
                    <a:schemeClr val="accent2"/>
                  </a:solidFill>
                  <a:latin typeface="Times New Roman" pitchFamily="18" charset="0"/>
                </a:rPr>
                <a:t>a</a:t>
              </a:r>
              <a:r>
                <a:rPr lang="fi-FI">
                  <a:latin typeface="Times New Roman" pitchFamily="18" charset="0"/>
                </a:rPr>
                <a:t>+</a:t>
              </a:r>
              <a:r>
                <a:rPr lang="fi-FI">
                  <a:solidFill>
                    <a:schemeClr val="accent2"/>
                  </a:solidFill>
                  <a:latin typeface="Times New Roman" pitchFamily="18" charset="0"/>
                </a:rPr>
                <a:t>b</a:t>
              </a:r>
              <a:r>
                <a:rPr lang="fi-FI"/>
                <a:t> = 8.2 kcal/mol</a:t>
              </a:r>
              <a:endParaRPr lang="en-US"/>
            </a:p>
          </p:txBody>
        </p:sp>
      </p:grpSp>
      <p:sp>
        <p:nvSpPr>
          <p:cNvPr id="82072" name="Rectangle 152"/>
          <p:cNvSpPr>
            <a:spLocks noChangeArrowheads="1"/>
          </p:cNvSpPr>
          <p:nvPr/>
        </p:nvSpPr>
        <p:spPr bwMode="auto">
          <a:xfrm>
            <a:off x="7008813" y="615473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o</a:t>
            </a:r>
            <a:r>
              <a:rPr lang="fi-FI">
                <a:solidFill>
                  <a:srgbClr val="FF3300"/>
                </a:solidFill>
              </a:rPr>
              <a:t> ≥ 6.1</a:t>
            </a:r>
          </a:p>
        </p:txBody>
      </p:sp>
      <p:sp>
        <p:nvSpPr>
          <p:cNvPr id="82073" name="AutoShape 153"/>
          <p:cNvSpPr>
            <a:spLocks/>
          </p:cNvSpPr>
          <p:nvPr/>
        </p:nvSpPr>
        <p:spPr bwMode="auto">
          <a:xfrm>
            <a:off x="4864100" y="5181600"/>
            <a:ext cx="76200" cy="1219200"/>
          </a:xfrm>
          <a:prstGeom prst="leftBrace">
            <a:avLst>
              <a:gd name="adj1" fmla="val 1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82074" name="Text Box 154"/>
          <p:cNvSpPr txBox="1">
            <a:spLocks noChangeArrowheads="1"/>
          </p:cNvSpPr>
          <p:nvPr/>
        </p:nvSpPr>
        <p:spPr bwMode="auto">
          <a:xfrm>
            <a:off x="4606925" y="5599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accent2"/>
                </a:solidFill>
              </a:rPr>
              <a:t>a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2075" name="Text Box 155"/>
          <p:cNvSpPr txBox="1">
            <a:spLocks noChangeArrowheads="1"/>
          </p:cNvSpPr>
          <p:nvPr/>
        </p:nvSpPr>
        <p:spPr bwMode="auto">
          <a:xfrm>
            <a:off x="5445125" y="628491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chemeClr val="accent2"/>
                </a:solidFill>
              </a:rPr>
              <a:t>b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82076" name="AutoShape 156"/>
          <p:cNvSpPr>
            <a:spLocks/>
          </p:cNvSpPr>
          <p:nvPr/>
        </p:nvSpPr>
        <p:spPr bwMode="auto">
          <a:xfrm>
            <a:off x="5435600" y="6400800"/>
            <a:ext cx="88900" cy="165100"/>
          </a:xfrm>
          <a:prstGeom prst="rightBrace">
            <a:avLst>
              <a:gd name="adj1" fmla="val 154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82077" name="Rectangle 157"/>
          <p:cNvSpPr>
            <a:spLocks noChangeArrowheads="1"/>
          </p:cNvSpPr>
          <p:nvPr/>
        </p:nvSpPr>
        <p:spPr bwMode="auto">
          <a:xfrm>
            <a:off x="1381125" y="173038"/>
            <a:ext cx="629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ENERGY DIAGRAM WITHOUT PROTON-MOTIVE FORCE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1171575" y="825500"/>
            <a:ext cx="6764338" cy="6032500"/>
            <a:chOff x="702" y="273"/>
            <a:chExt cx="4261" cy="3800"/>
          </a:xfrm>
        </p:grpSpPr>
        <p:grpSp>
          <p:nvGrpSpPr>
            <p:cNvPr id="70659" name="Group 3"/>
            <p:cNvGrpSpPr>
              <a:grpSpLocks noChangeAspect="1"/>
            </p:cNvGrpSpPr>
            <p:nvPr/>
          </p:nvGrpSpPr>
          <p:grpSpPr bwMode="auto">
            <a:xfrm>
              <a:off x="936" y="621"/>
              <a:ext cx="961" cy="707"/>
              <a:chOff x="1632" y="1157"/>
              <a:chExt cx="1602" cy="1178"/>
            </a:xfrm>
          </p:grpSpPr>
          <p:grpSp>
            <p:nvGrpSpPr>
              <p:cNvPr id="70660" name="Group 4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70661" name="AutoShape 5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70662" name="AutoShape 6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70663" name="Line 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70664" name="Line 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70665" name="Oval 9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666" name="Oval 10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667" name="Oval 11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0668" name="Group 12"/>
            <p:cNvGrpSpPr>
              <a:grpSpLocks noChangeAspect="1"/>
            </p:cNvGrpSpPr>
            <p:nvPr/>
          </p:nvGrpSpPr>
          <p:grpSpPr bwMode="auto">
            <a:xfrm>
              <a:off x="2497" y="959"/>
              <a:ext cx="770" cy="370"/>
              <a:chOff x="2206" y="1688"/>
              <a:chExt cx="1825" cy="877"/>
            </a:xfrm>
          </p:grpSpPr>
          <p:sp>
            <p:nvSpPr>
              <p:cNvPr id="70669" name="AutoShape 13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670" name="AutoShape 14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671" name="Line 15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0672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70673" name="Oval 17"/>
            <p:cNvSpPr>
              <a:spLocks noChangeAspect="1" noChangeArrowheads="1"/>
            </p:cNvSpPr>
            <p:nvPr/>
          </p:nvSpPr>
          <p:spPr bwMode="auto">
            <a:xfrm>
              <a:off x="3274" y="1127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74" name="Oval 18"/>
            <p:cNvSpPr>
              <a:spLocks noChangeAspect="1" noChangeArrowheads="1"/>
            </p:cNvSpPr>
            <p:nvPr/>
          </p:nvSpPr>
          <p:spPr bwMode="auto">
            <a:xfrm>
              <a:off x="3159" y="857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75" name="Oval 19"/>
            <p:cNvSpPr>
              <a:spLocks noChangeAspect="1" noChangeArrowheads="1"/>
            </p:cNvSpPr>
            <p:nvPr/>
          </p:nvSpPr>
          <p:spPr bwMode="auto">
            <a:xfrm>
              <a:off x="2525" y="622"/>
              <a:ext cx="184" cy="16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76" name="AutoShape 20"/>
            <p:cNvSpPr>
              <a:spLocks noChangeAspect="1" noChangeArrowheads="1"/>
            </p:cNvSpPr>
            <p:nvPr/>
          </p:nvSpPr>
          <p:spPr bwMode="auto">
            <a:xfrm rot="934420" flipH="1">
              <a:off x="4002" y="993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77" name="AutoShape 21"/>
            <p:cNvSpPr>
              <a:spLocks noChangeAspect="1" noChangeArrowheads="1"/>
            </p:cNvSpPr>
            <p:nvPr/>
          </p:nvSpPr>
          <p:spPr bwMode="auto">
            <a:xfrm rot="5399150" flipH="1">
              <a:off x="4441" y="991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78" name="Line 22"/>
            <p:cNvSpPr>
              <a:spLocks noChangeAspect="1" noChangeShapeType="1"/>
            </p:cNvSpPr>
            <p:nvPr/>
          </p:nvSpPr>
          <p:spPr bwMode="auto">
            <a:xfrm flipH="1">
              <a:off x="4318" y="102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679" name="Line 23"/>
            <p:cNvSpPr>
              <a:spLocks noChangeAspect="1" noChangeShapeType="1"/>
            </p:cNvSpPr>
            <p:nvPr/>
          </p:nvSpPr>
          <p:spPr bwMode="auto">
            <a:xfrm flipH="1">
              <a:off x="4479" y="102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680" name="Oval 24"/>
            <p:cNvSpPr>
              <a:spLocks noChangeAspect="1" noChangeArrowheads="1"/>
            </p:cNvSpPr>
            <p:nvPr/>
          </p:nvSpPr>
          <p:spPr bwMode="auto">
            <a:xfrm>
              <a:off x="4779" y="112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1" name="Oval 25"/>
            <p:cNvSpPr>
              <a:spLocks noChangeAspect="1" noChangeArrowheads="1"/>
            </p:cNvSpPr>
            <p:nvPr/>
          </p:nvSpPr>
          <p:spPr bwMode="auto">
            <a:xfrm>
              <a:off x="4664" y="850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2" name="Oval 26"/>
            <p:cNvSpPr>
              <a:spLocks noChangeAspect="1" noChangeArrowheads="1"/>
            </p:cNvSpPr>
            <p:nvPr/>
          </p:nvSpPr>
          <p:spPr bwMode="auto">
            <a:xfrm>
              <a:off x="4030" y="61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3" name="AutoShape 27"/>
            <p:cNvSpPr>
              <a:spLocks noChangeAspect="1" noChangeArrowheads="1"/>
            </p:cNvSpPr>
            <p:nvPr/>
          </p:nvSpPr>
          <p:spPr bwMode="auto">
            <a:xfrm rot="934420" flipH="1">
              <a:off x="3995" y="2362"/>
              <a:ext cx="363" cy="283"/>
            </a:xfrm>
            <a:prstGeom prst="parallelogram">
              <a:avLst>
                <a:gd name="adj" fmla="val 2629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4" name="AutoShape 28"/>
            <p:cNvSpPr>
              <a:spLocks noChangeAspect="1" noChangeArrowheads="1"/>
            </p:cNvSpPr>
            <p:nvPr/>
          </p:nvSpPr>
          <p:spPr bwMode="auto">
            <a:xfrm rot="5399150" flipH="1">
              <a:off x="4434" y="2360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5" name="Line 29"/>
            <p:cNvSpPr>
              <a:spLocks noChangeAspect="1" noChangeShapeType="1"/>
            </p:cNvSpPr>
            <p:nvPr/>
          </p:nvSpPr>
          <p:spPr bwMode="auto">
            <a:xfrm flipH="1">
              <a:off x="4311" y="2397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686" name="Line 30"/>
            <p:cNvSpPr>
              <a:spLocks noChangeAspect="1" noChangeShapeType="1"/>
            </p:cNvSpPr>
            <p:nvPr/>
          </p:nvSpPr>
          <p:spPr bwMode="auto">
            <a:xfrm flipH="1">
              <a:off x="4472" y="2397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687" name="Oval 31"/>
            <p:cNvSpPr>
              <a:spLocks noChangeAspect="1" noChangeArrowheads="1"/>
            </p:cNvSpPr>
            <p:nvPr/>
          </p:nvSpPr>
          <p:spPr bwMode="auto">
            <a:xfrm>
              <a:off x="4772" y="2489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8" name="Oval 32"/>
            <p:cNvSpPr>
              <a:spLocks noChangeAspect="1" noChangeArrowheads="1"/>
            </p:cNvSpPr>
            <p:nvPr/>
          </p:nvSpPr>
          <p:spPr bwMode="auto">
            <a:xfrm>
              <a:off x="4657" y="2219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89" name="Oval 33"/>
            <p:cNvSpPr>
              <a:spLocks noChangeAspect="1" noChangeArrowheads="1"/>
            </p:cNvSpPr>
            <p:nvPr/>
          </p:nvSpPr>
          <p:spPr bwMode="auto">
            <a:xfrm>
              <a:off x="4023" y="1984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0" name="AutoShape 34"/>
            <p:cNvSpPr>
              <a:spLocks noChangeAspect="1" noChangeArrowheads="1"/>
            </p:cNvSpPr>
            <p:nvPr/>
          </p:nvSpPr>
          <p:spPr bwMode="auto">
            <a:xfrm rot="934420" flipH="1">
              <a:off x="3180" y="3523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1" name="AutoShape 35"/>
            <p:cNvSpPr>
              <a:spLocks noChangeAspect="1" noChangeArrowheads="1"/>
            </p:cNvSpPr>
            <p:nvPr/>
          </p:nvSpPr>
          <p:spPr bwMode="auto">
            <a:xfrm rot="5399150" flipH="1">
              <a:off x="3619" y="3521"/>
              <a:ext cx="369" cy="292"/>
            </a:xfrm>
            <a:prstGeom prst="parallelogram">
              <a:avLst>
                <a:gd name="adj" fmla="val 2590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2" name="Line 36"/>
            <p:cNvSpPr>
              <a:spLocks noChangeAspect="1" noChangeShapeType="1"/>
            </p:cNvSpPr>
            <p:nvPr/>
          </p:nvSpPr>
          <p:spPr bwMode="auto">
            <a:xfrm flipH="1">
              <a:off x="3496" y="3558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693" name="Line 37"/>
            <p:cNvSpPr>
              <a:spLocks noChangeAspect="1" noChangeShapeType="1"/>
            </p:cNvSpPr>
            <p:nvPr/>
          </p:nvSpPr>
          <p:spPr bwMode="auto">
            <a:xfrm flipH="1">
              <a:off x="3657" y="3558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694" name="Oval 38"/>
            <p:cNvSpPr>
              <a:spLocks noChangeAspect="1" noChangeArrowheads="1"/>
            </p:cNvSpPr>
            <p:nvPr/>
          </p:nvSpPr>
          <p:spPr bwMode="auto">
            <a:xfrm>
              <a:off x="3957" y="3650"/>
              <a:ext cx="184" cy="1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5" name="Oval 39"/>
            <p:cNvSpPr>
              <a:spLocks noChangeAspect="1" noChangeArrowheads="1"/>
            </p:cNvSpPr>
            <p:nvPr/>
          </p:nvSpPr>
          <p:spPr bwMode="auto">
            <a:xfrm>
              <a:off x="3842" y="3380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6" name="Oval 40"/>
            <p:cNvSpPr>
              <a:spLocks noChangeAspect="1" noChangeArrowheads="1"/>
            </p:cNvSpPr>
            <p:nvPr/>
          </p:nvSpPr>
          <p:spPr bwMode="auto">
            <a:xfrm>
              <a:off x="3208" y="3145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7" name="AutoShape 41"/>
            <p:cNvSpPr>
              <a:spLocks noChangeAspect="1" noChangeArrowheads="1"/>
            </p:cNvSpPr>
            <p:nvPr/>
          </p:nvSpPr>
          <p:spPr bwMode="auto">
            <a:xfrm rot="934420" flipH="1">
              <a:off x="1749" y="3524"/>
              <a:ext cx="363" cy="283"/>
            </a:xfrm>
            <a:prstGeom prst="parallelogram">
              <a:avLst>
                <a:gd name="adj" fmla="val 262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8" name="AutoShape 42"/>
            <p:cNvSpPr>
              <a:spLocks noChangeAspect="1" noChangeArrowheads="1"/>
            </p:cNvSpPr>
            <p:nvPr/>
          </p:nvSpPr>
          <p:spPr bwMode="auto">
            <a:xfrm rot="5399150" flipH="1">
              <a:off x="2188" y="3522"/>
              <a:ext cx="369" cy="292"/>
            </a:xfrm>
            <a:prstGeom prst="parallelogram">
              <a:avLst>
                <a:gd name="adj" fmla="val 259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699" name="Line 43"/>
            <p:cNvSpPr>
              <a:spLocks noChangeAspect="1" noChangeShapeType="1"/>
            </p:cNvSpPr>
            <p:nvPr/>
          </p:nvSpPr>
          <p:spPr bwMode="auto">
            <a:xfrm flipH="1">
              <a:off x="2065" y="3559"/>
              <a:ext cx="8" cy="2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700" name="Line 44"/>
            <p:cNvSpPr>
              <a:spLocks noChangeAspect="1" noChangeShapeType="1"/>
            </p:cNvSpPr>
            <p:nvPr/>
          </p:nvSpPr>
          <p:spPr bwMode="auto">
            <a:xfrm flipH="1">
              <a:off x="2226" y="3559"/>
              <a:ext cx="4" cy="2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701" name="Oval 45"/>
            <p:cNvSpPr>
              <a:spLocks noChangeAspect="1" noChangeArrowheads="1"/>
            </p:cNvSpPr>
            <p:nvPr/>
          </p:nvSpPr>
          <p:spPr bwMode="auto">
            <a:xfrm>
              <a:off x="2526" y="3651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02" name="Oval 46"/>
            <p:cNvSpPr>
              <a:spLocks noChangeAspect="1" noChangeArrowheads="1"/>
            </p:cNvSpPr>
            <p:nvPr/>
          </p:nvSpPr>
          <p:spPr bwMode="auto">
            <a:xfrm>
              <a:off x="2411" y="3381"/>
              <a:ext cx="105" cy="10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03" name="Oval 47"/>
            <p:cNvSpPr>
              <a:spLocks noChangeAspect="1" noChangeArrowheads="1"/>
            </p:cNvSpPr>
            <p:nvPr/>
          </p:nvSpPr>
          <p:spPr bwMode="auto">
            <a:xfrm>
              <a:off x="1777" y="3146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70704" name="Group 48"/>
            <p:cNvGrpSpPr>
              <a:grpSpLocks noChangeAspect="1"/>
            </p:cNvGrpSpPr>
            <p:nvPr/>
          </p:nvGrpSpPr>
          <p:grpSpPr bwMode="auto">
            <a:xfrm>
              <a:off x="934" y="2324"/>
              <a:ext cx="770" cy="370"/>
              <a:chOff x="2206" y="1688"/>
              <a:chExt cx="1825" cy="877"/>
            </a:xfrm>
          </p:grpSpPr>
          <p:sp>
            <p:nvSpPr>
              <p:cNvPr id="70705" name="AutoShape 49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706" name="AutoShape 50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707" name="Line 51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0708" name="Line 52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70709" name="Oval 53"/>
            <p:cNvSpPr>
              <a:spLocks noChangeAspect="1" noChangeArrowheads="1"/>
            </p:cNvSpPr>
            <p:nvPr/>
          </p:nvSpPr>
          <p:spPr bwMode="auto">
            <a:xfrm>
              <a:off x="1711" y="2492"/>
              <a:ext cx="184" cy="165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10" name="Oval 54"/>
            <p:cNvSpPr>
              <a:spLocks noChangeAspect="1" noChangeArrowheads="1"/>
            </p:cNvSpPr>
            <p:nvPr/>
          </p:nvSpPr>
          <p:spPr bwMode="auto">
            <a:xfrm>
              <a:off x="1596" y="2222"/>
              <a:ext cx="105" cy="1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11" name="Oval 55"/>
            <p:cNvSpPr>
              <a:spLocks noChangeAspect="1" noChangeArrowheads="1"/>
            </p:cNvSpPr>
            <p:nvPr/>
          </p:nvSpPr>
          <p:spPr bwMode="auto">
            <a:xfrm>
              <a:off x="962" y="1987"/>
              <a:ext cx="184" cy="16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12" name="Text Box 56"/>
            <p:cNvSpPr txBox="1">
              <a:spLocks noChangeArrowheads="1"/>
            </p:cNvSpPr>
            <p:nvPr/>
          </p:nvSpPr>
          <p:spPr bwMode="auto">
            <a:xfrm>
              <a:off x="702" y="583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A</a:t>
              </a:r>
              <a:endParaRPr lang="en-US" sz="1400" baseline="-25000"/>
            </a:p>
          </p:txBody>
        </p:sp>
        <p:sp>
          <p:nvSpPr>
            <p:cNvPr id="70713" name="Text Box 57"/>
            <p:cNvSpPr txBox="1">
              <a:spLocks noChangeArrowheads="1"/>
            </p:cNvSpPr>
            <p:nvPr/>
          </p:nvSpPr>
          <p:spPr bwMode="auto">
            <a:xfrm>
              <a:off x="1654" y="1247"/>
              <a:ext cx="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Cu</a:t>
              </a:r>
              <a:r>
                <a:rPr lang="fi-FI" sz="1400" baseline="-25000"/>
                <a:t>B</a:t>
              </a:r>
              <a:endParaRPr lang="en-US" sz="1400" baseline="-25000"/>
            </a:p>
          </p:txBody>
        </p:sp>
        <p:sp>
          <p:nvSpPr>
            <p:cNvPr id="70714" name="Text Box 58"/>
            <p:cNvSpPr txBox="1">
              <a:spLocks noChangeArrowheads="1"/>
            </p:cNvSpPr>
            <p:nvPr/>
          </p:nvSpPr>
          <p:spPr bwMode="auto">
            <a:xfrm rot="802463">
              <a:off x="895" y="970"/>
              <a:ext cx="4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 </a:t>
              </a:r>
              <a:r>
                <a:rPr lang="fi-FI" sz="1400" i="1"/>
                <a:t>a</a:t>
              </a:r>
              <a:endParaRPr lang="en-US" sz="1400" i="1"/>
            </a:p>
          </p:txBody>
        </p:sp>
        <p:sp>
          <p:nvSpPr>
            <p:cNvPr id="70715" name="Text Box 59"/>
            <p:cNvSpPr txBox="1">
              <a:spLocks noChangeArrowheads="1"/>
            </p:cNvSpPr>
            <p:nvPr/>
          </p:nvSpPr>
          <p:spPr bwMode="auto">
            <a:xfrm rot="-823554">
              <a:off x="1373" y="957"/>
              <a:ext cx="54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i-FI" sz="1400"/>
                <a:t>heme</a:t>
              </a:r>
            </a:p>
            <a:p>
              <a:r>
                <a:rPr lang="fi-FI" sz="1400"/>
                <a:t>   </a:t>
              </a:r>
              <a:r>
                <a:rPr lang="fi-FI" sz="1400" i="1"/>
                <a:t>a</a:t>
              </a:r>
              <a:r>
                <a:rPr lang="fi-FI" sz="1400" i="1" baseline="-25000"/>
                <a:t>3</a:t>
              </a:r>
              <a:endParaRPr lang="en-US" sz="1400" i="1" baseline="-25000"/>
            </a:p>
          </p:txBody>
        </p:sp>
        <p:sp>
          <p:nvSpPr>
            <p:cNvPr id="70716" name="AutoShape 60"/>
            <p:cNvSpPr>
              <a:spLocks noChangeArrowheads="1"/>
            </p:cNvSpPr>
            <p:nvPr/>
          </p:nvSpPr>
          <p:spPr bwMode="auto">
            <a:xfrm>
              <a:off x="1944" y="102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17" name="AutoShape 61"/>
            <p:cNvSpPr>
              <a:spLocks noChangeArrowheads="1"/>
            </p:cNvSpPr>
            <p:nvPr/>
          </p:nvSpPr>
          <p:spPr bwMode="auto">
            <a:xfrm>
              <a:off x="3417" y="1033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18" name="AutoShape 62"/>
            <p:cNvSpPr>
              <a:spLocks noChangeArrowheads="1"/>
            </p:cNvSpPr>
            <p:nvPr/>
          </p:nvSpPr>
          <p:spPr bwMode="auto">
            <a:xfrm rot="10800000">
              <a:off x="3450" y="1114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19" name="AutoShape 63"/>
            <p:cNvSpPr>
              <a:spLocks noChangeArrowheads="1"/>
            </p:cNvSpPr>
            <p:nvPr/>
          </p:nvSpPr>
          <p:spPr bwMode="auto">
            <a:xfrm rot="5400000">
              <a:off x="4139" y="1787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20" name="AutoShape 64"/>
            <p:cNvSpPr>
              <a:spLocks noChangeArrowheads="1"/>
            </p:cNvSpPr>
            <p:nvPr/>
          </p:nvSpPr>
          <p:spPr bwMode="auto">
            <a:xfrm rot="7279721">
              <a:off x="3884" y="3092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21" name="AutoShape 65"/>
            <p:cNvSpPr>
              <a:spLocks noChangeArrowheads="1"/>
            </p:cNvSpPr>
            <p:nvPr/>
          </p:nvSpPr>
          <p:spPr bwMode="auto">
            <a:xfrm rot="-3520279">
              <a:off x="3981" y="3101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22" name="AutoShape 66"/>
            <p:cNvSpPr>
              <a:spLocks noChangeArrowheads="1"/>
            </p:cNvSpPr>
            <p:nvPr/>
          </p:nvSpPr>
          <p:spPr bwMode="auto">
            <a:xfrm rot="10800000">
              <a:off x="2622" y="3542"/>
              <a:ext cx="536" cy="128"/>
            </a:xfrm>
            <a:prstGeom prst="rightArrow">
              <a:avLst>
                <a:gd name="adj1" fmla="val 50000"/>
                <a:gd name="adj2" fmla="val 10468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23" name="AutoShape 67"/>
            <p:cNvSpPr>
              <a:spLocks noChangeArrowheads="1"/>
            </p:cNvSpPr>
            <p:nvPr/>
          </p:nvSpPr>
          <p:spPr bwMode="auto">
            <a:xfrm rot="14384614">
              <a:off x="1271" y="3159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24" name="AutoShape 68"/>
            <p:cNvSpPr>
              <a:spLocks noChangeArrowheads="1"/>
            </p:cNvSpPr>
            <p:nvPr/>
          </p:nvSpPr>
          <p:spPr bwMode="auto">
            <a:xfrm rot="10800000">
              <a:off x="1945" y="1105"/>
              <a:ext cx="536" cy="56"/>
            </a:xfrm>
            <a:prstGeom prst="rightArrow">
              <a:avLst>
                <a:gd name="adj1" fmla="val 50000"/>
                <a:gd name="adj2" fmla="val 2392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25" name="Text Box 69"/>
            <p:cNvSpPr txBox="1">
              <a:spLocks noChangeArrowheads="1"/>
            </p:cNvSpPr>
            <p:nvPr/>
          </p:nvSpPr>
          <p:spPr bwMode="auto">
            <a:xfrm>
              <a:off x="1214" y="1249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70726" name="Text Box 70"/>
            <p:cNvSpPr txBox="1">
              <a:spLocks noChangeArrowheads="1"/>
            </p:cNvSpPr>
            <p:nvPr/>
          </p:nvSpPr>
          <p:spPr bwMode="auto">
            <a:xfrm>
              <a:off x="2806" y="1249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70727" name="Text Box 71"/>
            <p:cNvSpPr txBox="1">
              <a:spLocks noChangeArrowheads="1"/>
            </p:cNvSpPr>
            <p:nvPr/>
          </p:nvSpPr>
          <p:spPr bwMode="auto">
            <a:xfrm>
              <a:off x="4286" y="1249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70728" name="Text Box 72"/>
            <p:cNvSpPr txBox="1">
              <a:spLocks noChangeArrowheads="1"/>
            </p:cNvSpPr>
            <p:nvPr/>
          </p:nvSpPr>
          <p:spPr bwMode="auto">
            <a:xfrm>
              <a:off x="4254" y="2625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70729" name="Text Box 73"/>
            <p:cNvSpPr txBox="1">
              <a:spLocks noChangeArrowheads="1"/>
            </p:cNvSpPr>
            <p:nvPr/>
          </p:nvSpPr>
          <p:spPr bwMode="auto">
            <a:xfrm>
              <a:off x="3422" y="378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70730" name="Text Box 74"/>
            <p:cNvSpPr txBox="1">
              <a:spLocks noChangeArrowheads="1"/>
            </p:cNvSpPr>
            <p:nvPr/>
          </p:nvSpPr>
          <p:spPr bwMode="auto">
            <a:xfrm>
              <a:off x="2014" y="3785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70731" name="Text Box 75"/>
            <p:cNvSpPr txBox="1">
              <a:spLocks noChangeArrowheads="1"/>
            </p:cNvSpPr>
            <p:nvPr/>
          </p:nvSpPr>
          <p:spPr bwMode="auto">
            <a:xfrm>
              <a:off x="1182" y="2625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  <p:sp>
          <p:nvSpPr>
            <p:cNvPr id="70732" name="AutoShape 76"/>
            <p:cNvSpPr>
              <a:spLocks noChangeArrowheads="1"/>
            </p:cNvSpPr>
            <p:nvPr/>
          </p:nvSpPr>
          <p:spPr bwMode="auto">
            <a:xfrm>
              <a:off x="3864" y="170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33" name="AutoShape 77"/>
            <p:cNvSpPr>
              <a:spLocks noChangeArrowheads="1"/>
            </p:cNvSpPr>
            <p:nvPr/>
          </p:nvSpPr>
          <p:spPr bwMode="auto">
            <a:xfrm rot="5400000">
              <a:off x="2641" y="3217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34" name="AutoShape 78"/>
            <p:cNvSpPr>
              <a:spLocks noChangeArrowheads="1"/>
            </p:cNvSpPr>
            <p:nvPr/>
          </p:nvSpPr>
          <p:spPr bwMode="auto">
            <a:xfrm rot="9023990">
              <a:off x="1042" y="3274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35" name="AutoShape 79"/>
            <p:cNvSpPr>
              <a:spLocks noChangeArrowheads="1"/>
            </p:cNvSpPr>
            <p:nvPr/>
          </p:nvSpPr>
          <p:spPr bwMode="auto">
            <a:xfrm rot="5400000">
              <a:off x="1922" y="698"/>
              <a:ext cx="520" cy="144"/>
            </a:xfrm>
            <a:prstGeom prst="rightArrow">
              <a:avLst>
                <a:gd name="adj1" fmla="val 50000"/>
                <a:gd name="adj2" fmla="val 9027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70736" name="Text Box 80"/>
            <p:cNvSpPr txBox="1">
              <a:spLocks noChangeArrowheads="1"/>
            </p:cNvSpPr>
            <p:nvPr/>
          </p:nvSpPr>
          <p:spPr bwMode="auto">
            <a:xfrm>
              <a:off x="1646" y="807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400"/>
                <a:t>X</a:t>
              </a:r>
              <a:endParaRPr lang="en-US" sz="1400"/>
            </a:p>
          </p:txBody>
        </p:sp>
        <p:sp>
          <p:nvSpPr>
            <p:cNvPr id="70737" name="Text Box 81"/>
            <p:cNvSpPr txBox="1">
              <a:spLocks noChangeArrowheads="1"/>
            </p:cNvSpPr>
            <p:nvPr/>
          </p:nvSpPr>
          <p:spPr bwMode="auto">
            <a:xfrm>
              <a:off x="2070" y="273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70738" name="Text Box 82"/>
            <p:cNvSpPr txBox="1">
              <a:spLocks noChangeArrowheads="1"/>
            </p:cNvSpPr>
            <p:nvPr/>
          </p:nvSpPr>
          <p:spPr bwMode="auto">
            <a:xfrm>
              <a:off x="3582" y="1617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70739" name="Text Box 83"/>
            <p:cNvSpPr txBox="1">
              <a:spLocks noChangeArrowheads="1"/>
            </p:cNvSpPr>
            <p:nvPr/>
          </p:nvSpPr>
          <p:spPr bwMode="auto">
            <a:xfrm>
              <a:off x="2775" y="2786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70740" name="Text Box 84"/>
            <p:cNvSpPr txBox="1">
              <a:spLocks noChangeArrowheads="1"/>
            </p:cNvSpPr>
            <p:nvPr/>
          </p:nvSpPr>
          <p:spPr bwMode="auto">
            <a:xfrm>
              <a:off x="816" y="3411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chemeClr val="accent2"/>
                  </a:solidFill>
                </a:rPr>
                <a:t>H</a:t>
              </a:r>
              <a:r>
                <a:rPr lang="fi-FI" sz="2400" baseline="30000">
                  <a:solidFill>
                    <a:schemeClr val="accent2"/>
                  </a:solidFill>
                </a:rPr>
                <a:t>+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  <p:sp>
          <p:nvSpPr>
            <p:cNvPr id="70741" name="Text Box 85"/>
            <p:cNvSpPr txBox="1">
              <a:spLocks noChangeArrowheads="1"/>
            </p:cNvSpPr>
            <p:nvPr/>
          </p:nvSpPr>
          <p:spPr bwMode="auto">
            <a:xfrm>
              <a:off x="1942" y="1205"/>
              <a:ext cx="60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&lt;0.5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70742" name="Text Box 86"/>
            <p:cNvSpPr txBox="1">
              <a:spLocks noChangeArrowheads="1"/>
            </p:cNvSpPr>
            <p:nvPr/>
          </p:nvSpPr>
          <p:spPr bwMode="auto">
            <a:xfrm>
              <a:off x="3486" y="1213"/>
              <a:ext cx="4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70743" name="Text Box 87"/>
            <p:cNvSpPr txBox="1">
              <a:spLocks noChangeArrowheads="1"/>
            </p:cNvSpPr>
            <p:nvPr/>
          </p:nvSpPr>
          <p:spPr bwMode="auto">
            <a:xfrm>
              <a:off x="4398" y="1637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150 </a:t>
              </a:r>
              <a:r>
                <a:rPr lang="fi-FI">
                  <a:latin typeface="Symbol" pitchFamily="18" charset="2"/>
                </a:rPr>
                <a:t>m</a:t>
              </a:r>
              <a:r>
                <a:rPr lang="fi-FI"/>
                <a:t>s</a:t>
              </a:r>
              <a:endParaRPr lang="en-US"/>
            </a:p>
          </p:txBody>
        </p:sp>
        <p:sp>
          <p:nvSpPr>
            <p:cNvPr id="70744" name="Text Box 88"/>
            <p:cNvSpPr txBox="1">
              <a:spLocks noChangeArrowheads="1"/>
            </p:cNvSpPr>
            <p:nvPr/>
          </p:nvSpPr>
          <p:spPr bwMode="auto">
            <a:xfrm>
              <a:off x="4230" y="3087"/>
              <a:ext cx="4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~1 ns</a:t>
              </a:r>
              <a:endParaRPr lang="en-US"/>
            </a:p>
          </p:txBody>
        </p:sp>
        <p:sp>
          <p:nvSpPr>
            <p:cNvPr id="70745" name="Text Box 89"/>
            <p:cNvSpPr txBox="1">
              <a:spLocks noChangeArrowheads="1"/>
            </p:cNvSpPr>
            <p:nvPr/>
          </p:nvSpPr>
          <p:spPr bwMode="auto">
            <a:xfrm>
              <a:off x="2678" y="3727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0.8 ms</a:t>
              </a:r>
              <a:endParaRPr lang="en-US"/>
            </a:p>
          </p:txBody>
        </p:sp>
        <p:sp>
          <p:nvSpPr>
            <p:cNvPr id="70746" name="Text Box 90"/>
            <p:cNvSpPr txBox="1">
              <a:spLocks noChangeArrowheads="1"/>
            </p:cNvSpPr>
            <p:nvPr/>
          </p:nvSpPr>
          <p:spPr bwMode="auto">
            <a:xfrm>
              <a:off x="918" y="3015"/>
              <a:ext cx="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2.4 ms</a:t>
              </a:r>
              <a:endParaRPr lang="en-US"/>
            </a:p>
          </p:txBody>
        </p:sp>
      </p:grpSp>
      <p:sp>
        <p:nvSpPr>
          <p:cNvPr id="70747" name="Text Box 91"/>
          <p:cNvSpPr txBox="1">
            <a:spLocks noChangeArrowheads="1"/>
          </p:cNvSpPr>
          <p:nvPr/>
        </p:nvSpPr>
        <p:spPr bwMode="auto">
          <a:xfrm>
            <a:off x="349250" y="152400"/>
            <a:ext cx="8370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PROTON PUMP CYCLE BASED ON ELECTRON INJECTION INTO STATE O</a:t>
            </a:r>
            <a:r>
              <a:rPr lang="fi-FI" baseline="-25000"/>
              <a:t>H</a:t>
            </a:r>
            <a:endParaRPr lang="en-US" baseline="-25000"/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 rot="2685059" flipH="1">
            <a:off x="6338888" y="5818188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grpSp>
        <p:nvGrpSpPr>
          <p:cNvPr id="70754" name="Group 98"/>
          <p:cNvGrpSpPr>
            <a:grpSpLocks/>
          </p:cNvGrpSpPr>
          <p:nvPr/>
        </p:nvGrpSpPr>
        <p:grpSpPr bwMode="auto">
          <a:xfrm>
            <a:off x="7600950" y="3452813"/>
            <a:ext cx="1414463" cy="471487"/>
            <a:chOff x="4816" y="2199"/>
            <a:chExt cx="891" cy="297"/>
          </a:xfrm>
        </p:grpSpPr>
        <p:sp>
          <p:nvSpPr>
            <p:cNvPr id="70748" name="Line 92"/>
            <p:cNvSpPr>
              <a:spLocks noChangeShapeType="1"/>
            </p:cNvSpPr>
            <p:nvPr/>
          </p:nvSpPr>
          <p:spPr bwMode="auto">
            <a:xfrm flipH="1">
              <a:off x="4816" y="2344"/>
              <a:ext cx="336" cy="152"/>
            </a:xfrm>
            <a:prstGeom prst="line">
              <a:avLst/>
            </a:prstGeom>
            <a:noFill/>
            <a:ln w="38100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70750" name="Text Box 94"/>
            <p:cNvSpPr txBox="1">
              <a:spLocks noChangeArrowheads="1"/>
            </p:cNvSpPr>
            <p:nvPr/>
          </p:nvSpPr>
          <p:spPr bwMode="auto">
            <a:xfrm>
              <a:off x="5158" y="2199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>
                  <a:solidFill>
                    <a:srgbClr val="FF3300"/>
                  </a:solidFill>
                </a:rPr>
                <a:t>pK</a:t>
              </a:r>
              <a:r>
                <a:rPr lang="fi-FI" baseline="30000">
                  <a:solidFill>
                    <a:srgbClr val="FF3300"/>
                  </a:solidFill>
                </a:rPr>
                <a:t>r</a:t>
              </a:r>
              <a:r>
                <a:rPr lang="fi-FI">
                  <a:solidFill>
                    <a:srgbClr val="FF3300"/>
                  </a:solidFill>
                </a:rPr>
                <a:t> ~9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sp>
        <p:nvSpPr>
          <p:cNvPr id="70751" name="Text Box 95"/>
          <p:cNvSpPr txBox="1">
            <a:spLocks noChangeArrowheads="1"/>
          </p:cNvSpPr>
          <p:nvPr/>
        </p:nvSpPr>
        <p:spPr bwMode="auto">
          <a:xfrm>
            <a:off x="6905625" y="5891213"/>
            <a:ext cx="118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r</a:t>
            </a:r>
            <a:r>
              <a:rPr lang="fi-FI">
                <a:solidFill>
                  <a:srgbClr val="FF3300"/>
                </a:solidFill>
              </a:rPr>
              <a:t> ~11.2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70752" name="Line 96"/>
          <p:cNvSpPr>
            <a:spLocks noChangeShapeType="1"/>
          </p:cNvSpPr>
          <p:nvPr/>
        </p:nvSpPr>
        <p:spPr bwMode="auto">
          <a:xfrm rot="16755562" flipH="1">
            <a:off x="3597275" y="5311775"/>
            <a:ext cx="533400" cy="2413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53" name="Rectangle 97"/>
          <p:cNvSpPr>
            <a:spLocks noChangeArrowheads="1"/>
          </p:cNvSpPr>
          <p:nvPr/>
        </p:nvSpPr>
        <p:spPr bwMode="auto">
          <a:xfrm>
            <a:off x="3359150" y="4770438"/>
            <a:ext cx="1096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o</a:t>
            </a:r>
            <a:r>
              <a:rPr lang="fi-FI">
                <a:solidFill>
                  <a:srgbClr val="FF3300"/>
                </a:solidFill>
              </a:rPr>
              <a:t> ~5.3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70756" name="Line 100"/>
          <p:cNvSpPr>
            <a:spLocks noChangeShapeType="1"/>
          </p:cNvSpPr>
          <p:nvPr/>
        </p:nvSpPr>
        <p:spPr bwMode="auto">
          <a:xfrm flipH="1">
            <a:off x="7627938" y="1550988"/>
            <a:ext cx="533400" cy="2413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8170863" y="1320800"/>
            <a:ext cx="871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r</a:t>
            </a:r>
            <a:r>
              <a:rPr lang="fi-FI">
                <a:solidFill>
                  <a:srgbClr val="FF3300"/>
                </a:solidFill>
              </a:rPr>
              <a:t> ~9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70760" name="Line 104"/>
          <p:cNvSpPr>
            <a:spLocks noChangeShapeType="1"/>
          </p:cNvSpPr>
          <p:nvPr/>
        </p:nvSpPr>
        <p:spPr bwMode="auto">
          <a:xfrm rot="4948" flipH="1">
            <a:off x="2722563" y="3713163"/>
            <a:ext cx="533400" cy="2413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61" name="Rectangle 105"/>
          <p:cNvSpPr>
            <a:spLocks noChangeArrowheads="1"/>
          </p:cNvSpPr>
          <p:nvPr/>
        </p:nvSpPr>
        <p:spPr bwMode="auto">
          <a:xfrm>
            <a:off x="3246438" y="3349625"/>
            <a:ext cx="1096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o</a:t>
            </a:r>
            <a:r>
              <a:rPr lang="fi-FI">
                <a:solidFill>
                  <a:srgbClr val="FF3300"/>
                </a:solidFill>
              </a:rPr>
              <a:t> ~5.3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70764" name="Line 108"/>
          <p:cNvSpPr>
            <a:spLocks noChangeShapeType="1"/>
          </p:cNvSpPr>
          <p:nvPr/>
        </p:nvSpPr>
        <p:spPr bwMode="auto">
          <a:xfrm rot="19702326" flipH="1">
            <a:off x="5086350" y="1377950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65" name="Rectangle 109"/>
          <p:cNvSpPr>
            <a:spLocks noChangeArrowheads="1"/>
          </p:cNvSpPr>
          <p:nvPr/>
        </p:nvSpPr>
        <p:spPr bwMode="auto">
          <a:xfrm>
            <a:off x="5114925" y="862013"/>
            <a:ext cx="1096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solidFill>
                  <a:srgbClr val="FF3300"/>
                </a:solidFill>
              </a:rPr>
              <a:t>pK</a:t>
            </a:r>
            <a:r>
              <a:rPr lang="fi-FI" baseline="30000">
                <a:solidFill>
                  <a:srgbClr val="FF3300"/>
                </a:solidFill>
              </a:rPr>
              <a:t>o</a:t>
            </a:r>
            <a:r>
              <a:rPr lang="fi-FI">
                <a:solidFill>
                  <a:srgbClr val="FF3300"/>
                </a:solidFill>
              </a:rPr>
              <a:t> ~5.3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70766" name="Line 110"/>
          <p:cNvSpPr>
            <a:spLocks noChangeShapeType="1"/>
          </p:cNvSpPr>
          <p:nvPr/>
        </p:nvSpPr>
        <p:spPr bwMode="auto">
          <a:xfrm rot="698269" flipH="1">
            <a:off x="7666038" y="1582738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67" name="Line 111"/>
          <p:cNvSpPr>
            <a:spLocks noChangeShapeType="1"/>
          </p:cNvSpPr>
          <p:nvPr/>
        </p:nvSpPr>
        <p:spPr bwMode="auto">
          <a:xfrm rot="698269" flipH="1">
            <a:off x="7654925" y="3717925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68" name="Line 112"/>
          <p:cNvSpPr>
            <a:spLocks noChangeShapeType="1"/>
          </p:cNvSpPr>
          <p:nvPr/>
        </p:nvSpPr>
        <p:spPr bwMode="auto">
          <a:xfrm rot="16650257" flipH="1">
            <a:off x="3602038" y="5291138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70769" name="Line 113"/>
          <p:cNvSpPr>
            <a:spLocks noChangeShapeType="1"/>
          </p:cNvSpPr>
          <p:nvPr/>
        </p:nvSpPr>
        <p:spPr bwMode="auto">
          <a:xfrm rot="21339497" flipH="1">
            <a:off x="2778125" y="3679825"/>
            <a:ext cx="533400" cy="24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" cy="828675"/>
          </a:xfrm>
          <a:prstGeom prst="rect">
            <a:avLst/>
          </a:prstGeom>
          <a:noFill/>
        </p:spPr>
      </p:pic>
      <p:pic>
        <p:nvPicPr>
          <p:cNvPr id="39939" name="Picture 3" descr="liisa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89" r="32005"/>
          <a:stretch>
            <a:fillRect/>
          </a:stretch>
        </p:blipFill>
        <p:spPr bwMode="auto">
          <a:xfrm>
            <a:off x="381000" y="0"/>
            <a:ext cx="4183063" cy="6858000"/>
          </a:xfrm>
          <a:prstGeom prst="rect">
            <a:avLst/>
          </a:prstGeom>
          <a:noFill/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422775" y="177800"/>
            <a:ext cx="5102225" cy="852488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/>
            <a:r>
              <a:rPr lang="en-GB" sz="2800" b="1"/>
              <a:t>      Redox centres and</a:t>
            </a:r>
            <a:br>
              <a:rPr lang="en-GB" sz="2800" b="1"/>
            </a:br>
            <a:r>
              <a:rPr lang="en-GB" sz="2800" b="1"/>
              <a:t>electron transfer sequence</a:t>
            </a:r>
          </a:p>
        </p:txBody>
      </p:sp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5213350" y="1114425"/>
            <a:ext cx="3930650" cy="4959350"/>
            <a:chOff x="3284" y="702"/>
            <a:chExt cx="2476" cy="3124"/>
          </a:xfrm>
        </p:grpSpPr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3284" y="702"/>
              <a:ext cx="2476" cy="3124"/>
              <a:chOff x="3051" y="702"/>
              <a:chExt cx="2476" cy="3124"/>
            </a:xfrm>
          </p:grpSpPr>
          <p:pic>
            <p:nvPicPr>
              <p:cNvPr id="39943" name="Picture 7" descr="liisa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909" t="-6972" r="19318" b="1620"/>
              <a:stretch>
                <a:fillRect/>
              </a:stretch>
            </p:blipFill>
            <p:spPr bwMode="auto">
              <a:xfrm>
                <a:off x="3051" y="1154"/>
                <a:ext cx="2476" cy="2672"/>
              </a:xfrm>
              <a:prstGeom prst="rect">
                <a:avLst/>
              </a:prstGeom>
              <a:noFill/>
            </p:spPr>
          </p:pic>
          <p:sp>
            <p:nvSpPr>
              <p:cNvPr id="39944" name="Text Box 8"/>
              <p:cNvSpPr txBox="1">
                <a:spLocks noChangeArrowheads="1"/>
              </p:cNvSpPr>
              <p:nvPr/>
            </p:nvSpPr>
            <p:spPr bwMode="auto">
              <a:xfrm>
                <a:off x="3963" y="1278"/>
                <a:ext cx="4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>
                    <a:latin typeface="Comic Sans MS" pitchFamily="66" charset="0"/>
                  </a:rPr>
                  <a:t>Cu</a:t>
                </a:r>
                <a:r>
                  <a:rPr lang="en-US" sz="2000" baseline="-25000">
                    <a:latin typeface="Comic Sans MS" pitchFamily="66" charset="0"/>
                  </a:rPr>
                  <a:t>A</a:t>
                </a:r>
              </a:p>
            </p:txBody>
          </p:sp>
          <p:sp>
            <p:nvSpPr>
              <p:cNvPr id="39945" name="Text Box 9"/>
              <p:cNvSpPr txBox="1">
                <a:spLocks noChangeArrowheads="1"/>
              </p:cNvSpPr>
              <p:nvPr/>
            </p:nvSpPr>
            <p:spPr bwMode="auto">
              <a:xfrm>
                <a:off x="3237" y="2141"/>
                <a:ext cx="78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>
                    <a:latin typeface="Comic Sans MS" pitchFamily="66" charset="0"/>
                  </a:rPr>
                  <a:t>heme </a:t>
                </a:r>
                <a:r>
                  <a:rPr lang="en-US" sz="2000" i="1">
                    <a:latin typeface="Comic Sans MS" pitchFamily="66" charset="0"/>
                  </a:rPr>
                  <a:t>a</a:t>
                </a:r>
              </a:p>
            </p:txBody>
          </p:sp>
          <p:sp>
            <p:nvSpPr>
              <p:cNvPr id="39946" name="Text Box 10"/>
              <p:cNvSpPr txBox="1">
                <a:spLocks noChangeArrowheads="1"/>
              </p:cNvSpPr>
              <p:nvPr/>
            </p:nvSpPr>
            <p:spPr bwMode="auto">
              <a:xfrm>
                <a:off x="4441" y="2422"/>
                <a:ext cx="78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>
                    <a:latin typeface="Comic Sans MS" pitchFamily="66" charset="0"/>
                  </a:rPr>
                  <a:t>heme </a:t>
                </a:r>
                <a:r>
                  <a:rPr lang="en-US" sz="2000" i="1">
                    <a:latin typeface="Comic Sans MS" pitchFamily="66" charset="0"/>
                  </a:rPr>
                  <a:t>a</a:t>
                </a:r>
                <a:r>
                  <a:rPr lang="en-US" sz="2000" i="1" baseline="-30000">
                    <a:latin typeface="Comic Sans MS" pitchFamily="66" charset="0"/>
                  </a:rPr>
                  <a:t>3</a:t>
                </a:r>
              </a:p>
            </p:txBody>
          </p:sp>
          <p:sp>
            <p:nvSpPr>
              <p:cNvPr id="39947" name="Line 11"/>
              <p:cNvSpPr>
                <a:spLocks noChangeShapeType="1"/>
              </p:cNvSpPr>
              <p:nvPr/>
            </p:nvSpPr>
            <p:spPr bwMode="auto">
              <a:xfrm flipH="1">
                <a:off x="4139" y="1596"/>
                <a:ext cx="164" cy="5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948" name="Line 12"/>
              <p:cNvSpPr>
                <a:spLocks noChangeShapeType="1"/>
              </p:cNvSpPr>
              <p:nvPr/>
            </p:nvSpPr>
            <p:spPr bwMode="auto">
              <a:xfrm>
                <a:off x="4182" y="2305"/>
                <a:ext cx="20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949" name="Line 13"/>
              <p:cNvSpPr>
                <a:spLocks noChangeShapeType="1"/>
              </p:cNvSpPr>
              <p:nvPr/>
            </p:nvSpPr>
            <p:spPr bwMode="auto">
              <a:xfrm rot="4238436">
                <a:off x="4431" y="969"/>
                <a:ext cx="247" cy="3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950" name="Text Box 14"/>
              <p:cNvSpPr txBox="1">
                <a:spLocks noChangeArrowheads="1"/>
              </p:cNvSpPr>
              <p:nvPr/>
            </p:nvSpPr>
            <p:spPr bwMode="auto">
              <a:xfrm>
                <a:off x="4663" y="702"/>
                <a:ext cx="244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i-FI" sz="2400">
                    <a:latin typeface="Times New Roman" pitchFamily="18" charset="0"/>
                  </a:rPr>
                  <a:t>e</a:t>
                </a:r>
                <a:r>
                  <a:rPr lang="fi-FI" sz="2400" baseline="30000">
                    <a:latin typeface="Times New Roman" pitchFamily="18" charset="0"/>
                  </a:rPr>
                  <a:t>-</a:t>
                </a:r>
                <a:endParaRPr lang="en-US" sz="2400" baseline="30000">
                  <a:latin typeface="Times New Roman" pitchFamily="18" charset="0"/>
                </a:endParaRPr>
              </a:p>
            </p:txBody>
          </p:sp>
        </p:grpSp>
        <p:sp>
          <p:nvSpPr>
            <p:cNvPr id="39951" name="Rectangle 15"/>
            <p:cNvSpPr>
              <a:spLocks noChangeArrowheads="1"/>
            </p:cNvSpPr>
            <p:nvPr/>
          </p:nvSpPr>
          <p:spPr bwMode="auto">
            <a:xfrm>
              <a:off x="4874" y="2019"/>
              <a:ext cx="36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>
                  <a:latin typeface="Comic Sans MS" pitchFamily="66" charset="0"/>
                </a:rPr>
                <a:t>Cu</a:t>
              </a:r>
              <a:r>
                <a:rPr lang="en-US" sz="2000" baseline="-25000">
                  <a:latin typeface="Comic Sans MS" pitchFamily="66" charset="0"/>
                </a:rPr>
                <a:t>B</a:t>
              </a:r>
            </a:p>
          </p:txBody>
        </p:sp>
      </p:grp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2452688" y="682625"/>
            <a:ext cx="1597025" cy="1538288"/>
          </a:xfrm>
          <a:prstGeom prst="ellipse">
            <a:avLst/>
          </a:prstGeom>
          <a:gradFill rotWithShape="1">
            <a:gsLst>
              <a:gs pos="0">
                <a:srgbClr val="FF3300">
                  <a:alpha val="39999"/>
                </a:srgbClr>
              </a:gs>
              <a:gs pos="100000">
                <a:srgbClr val="FF3300">
                  <a:gamma/>
                  <a:shade val="46275"/>
                  <a:invGamma/>
                  <a:alpha val="39999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3935413" y="1392238"/>
            <a:ext cx="10334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CYT. C</a:t>
            </a:r>
            <a:endParaRPr lang="en-US" sz="2000">
              <a:latin typeface="Times New Roman" pitchFamily="18" charset="0"/>
            </a:endParaRPr>
          </a:p>
        </p:txBody>
      </p:sp>
      <p:grpSp>
        <p:nvGrpSpPr>
          <p:cNvPr id="39954" name="Group 18"/>
          <p:cNvGrpSpPr>
            <a:grpSpLocks/>
          </p:cNvGrpSpPr>
          <p:nvPr/>
        </p:nvGrpSpPr>
        <p:grpSpPr bwMode="auto">
          <a:xfrm rot="1986332">
            <a:off x="2800350" y="1292225"/>
            <a:ext cx="276225" cy="782638"/>
            <a:chOff x="-842" y="1326"/>
            <a:chExt cx="174" cy="493"/>
          </a:xfrm>
        </p:grpSpPr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-778" y="1326"/>
              <a:ext cx="56" cy="49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9956" name="Oval 20"/>
            <p:cNvSpPr>
              <a:spLocks noChangeArrowheads="1"/>
            </p:cNvSpPr>
            <p:nvPr/>
          </p:nvSpPr>
          <p:spPr bwMode="auto">
            <a:xfrm>
              <a:off x="-842" y="1490"/>
              <a:ext cx="174" cy="16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694838" y="3609975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O</a:t>
            </a:r>
            <a:r>
              <a:rPr lang="fi-FI" baseline="-25000" smtClean="0"/>
              <a:t>2</a:t>
            </a:r>
            <a:endParaRPr lang="fi-FI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 bwMode="auto">
          <a:xfrm rot="10800000">
            <a:off x="7610476" y="3695701"/>
            <a:ext cx="1084363" cy="989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419225" y="0"/>
            <a:ext cx="541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Tentative identity of the pump site X</a:t>
            </a:r>
            <a:endParaRPr lang="en-US" sz="2400"/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52413" y="673100"/>
            <a:ext cx="8891587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-  suggested sites: the heme propionates (Michel), the </a:t>
            </a:r>
            <a:r>
              <a:rPr lang="fi-FI">
                <a:latin typeface="Symbol" pitchFamily="18" charset="2"/>
              </a:rPr>
              <a:t>d</a:t>
            </a:r>
            <a:r>
              <a:rPr lang="fi-FI"/>
              <a:t>N of histidine 291 </a:t>
            </a:r>
          </a:p>
          <a:p>
            <a:r>
              <a:rPr lang="fi-FI"/>
              <a:t>   (Stuchebrukhov), and possibly a water cluster above the heme groups</a:t>
            </a:r>
          </a:p>
          <a:p>
            <a:r>
              <a:rPr lang="fi-FI"/>
              <a:t>-  the effect of the electron at heme </a:t>
            </a:r>
            <a:r>
              <a:rPr lang="fi-FI" i="1"/>
              <a:t>a</a:t>
            </a:r>
            <a:r>
              <a:rPr lang="fi-FI"/>
              <a:t> or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 on the pK of X may help</a:t>
            </a:r>
          </a:p>
          <a:p>
            <a:r>
              <a:rPr lang="fi-FI"/>
              <a:t>   this identification</a:t>
            </a:r>
          </a:p>
          <a:p>
            <a:r>
              <a:rPr lang="fi-FI"/>
              <a:t>-  an electron at heme </a:t>
            </a:r>
            <a:r>
              <a:rPr lang="fi-FI" i="1"/>
              <a:t>a</a:t>
            </a:r>
            <a:r>
              <a:rPr lang="fi-FI"/>
              <a:t> increases the pK from 5.3 to 9.0 (3.7 pK units)</a:t>
            </a:r>
          </a:p>
          <a:p>
            <a:r>
              <a:rPr lang="fi-FI"/>
              <a:t>-  an electron at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 increases the pK from 5.3 to 11.2 (5.9 pKunits)</a:t>
            </a:r>
          </a:p>
          <a:p>
            <a:r>
              <a:rPr lang="fi-FI"/>
              <a:t>			</a:t>
            </a:r>
            <a:r>
              <a:rPr lang="fi-FI">
                <a:solidFill>
                  <a:srgbClr val="FF3300"/>
                </a:solidFill>
              </a:rPr>
              <a:t>ratio ~ 1.6</a:t>
            </a:r>
            <a:r>
              <a:rPr lang="fi-FI"/>
              <a:t> </a:t>
            </a:r>
          </a:p>
          <a:p>
            <a:r>
              <a:rPr lang="fi-FI"/>
              <a:t>Conclusion (assuming homogeneous dielectric):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r>
              <a:rPr lang="fi-FI"/>
              <a:t>the ratio of 1.6 should correspond to the distance ratio X to heme </a:t>
            </a:r>
            <a:r>
              <a:rPr lang="fi-FI" i="1"/>
              <a:t>a</a:t>
            </a:r>
            <a:r>
              <a:rPr lang="fi-FI"/>
              <a:t>/X to heme </a:t>
            </a:r>
            <a:r>
              <a:rPr lang="fi-FI" i="1"/>
              <a:t>a</a:t>
            </a:r>
            <a:r>
              <a:rPr lang="fi-FI" i="1" baseline="-25000"/>
              <a:t>3</a:t>
            </a:r>
            <a:endParaRPr lang="fi-FI" i="1"/>
          </a:p>
          <a:p>
            <a:endParaRPr lang="fi-FI" i="1"/>
          </a:p>
          <a:p>
            <a:r>
              <a:rPr lang="fi-FI">
                <a:solidFill>
                  <a:srgbClr val="FF3300"/>
                </a:solidFill>
              </a:rPr>
              <a:t>i.e. X lies closer to heme </a:t>
            </a:r>
            <a:r>
              <a:rPr lang="fi-FI" i="1">
                <a:solidFill>
                  <a:srgbClr val="FF3300"/>
                </a:solidFill>
              </a:rPr>
              <a:t>a</a:t>
            </a:r>
            <a:r>
              <a:rPr lang="fi-FI" i="1" baseline="-25000">
                <a:solidFill>
                  <a:srgbClr val="FF3300"/>
                </a:solidFill>
              </a:rPr>
              <a:t>3</a:t>
            </a:r>
            <a:r>
              <a:rPr lang="fi-FI">
                <a:solidFill>
                  <a:srgbClr val="FF3300"/>
                </a:solidFill>
              </a:rPr>
              <a:t> than to heme </a:t>
            </a:r>
            <a:r>
              <a:rPr lang="fi-FI" i="1">
                <a:solidFill>
                  <a:srgbClr val="FF3300"/>
                </a:solidFill>
              </a:rPr>
              <a:t>a</a:t>
            </a:r>
            <a:r>
              <a:rPr lang="fi-FI">
                <a:solidFill>
                  <a:srgbClr val="FF3300"/>
                </a:solidFill>
              </a:rPr>
              <a:t> by a factor of </a:t>
            </a:r>
            <a:r>
              <a:rPr lang="en-US">
                <a:solidFill>
                  <a:srgbClr val="FF3300"/>
                </a:solidFill>
                <a:latin typeface=""/>
              </a:rPr>
              <a:t>~</a:t>
            </a:r>
            <a:r>
              <a:rPr lang="fi-FI">
                <a:solidFill>
                  <a:srgbClr val="FF3300"/>
                </a:solidFill>
              </a:rPr>
              <a:t>1.6</a:t>
            </a:r>
          </a:p>
          <a:p>
            <a:endParaRPr lang="fi-FI">
              <a:solidFill>
                <a:srgbClr val="FF3300"/>
              </a:solidFill>
            </a:endParaRPr>
          </a:p>
          <a:p>
            <a:r>
              <a:rPr lang="fi-FI"/>
              <a:t>Assuming that the heme iron is the "centre of charge change" on </a:t>
            </a:r>
          </a:p>
          <a:p>
            <a:r>
              <a:rPr lang="fi-FI"/>
              <a:t>oxidoreduction, both heme </a:t>
            </a:r>
            <a:r>
              <a:rPr lang="fi-FI" i="1"/>
              <a:t>a</a:t>
            </a:r>
            <a:r>
              <a:rPr lang="fi-FI"/>
              <a:t> propionates as well as the </a:t>
            </a:r>
            <a:r>
              <a:rPr lang="fi-FI">
                <a:latin typeface="Times New Roman" pitchFamily="18" charset="0"/>
              </a:rPr>
              <a:t>D</a:t>
            </a:r>
            <a:r>
              <a:rPr lang="fi-FI"/>
              <a:t>-propionate</a:t>
            </a:r>
          </a:p>
          <a:p>
            <a:r>
              <a:rPr lang="fi-FI"/>
              <a:t>of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 are excluded because the distance ratio is &lt; 1.1</a:t>
            </a:r>
          </a:p>
          <a:p>
            <a:r>
              <a:rPr lang="fi-FI"/>
              <a:t>The distance ratio for the </a:t>
            </a:r>
            <a:r>
              <a:rPr lang="fi-FI">
                <a:latin typeface="Symbol" pitchFamily="18" charset="2"/>
              </a:rPr>
              <a:t>d</a:t>
            </a:r>
            <a:r>
              <a:rPr lang="fi-FI"/>
              <a:t>N of histidine 291 is 2.2</a:t>
            </a:r>
          </a:p>
          <a:p>
            <a:endParaRPr lang="fi-FI">
              <a:solidFill>
                <a:srgbClr val="FF3300"/>
              </a:solidFill>
            </a:endParaRPr>
          </a:p>
          <a:p>
            <a:r>
              <a:rPr lang="fi-FI">
                <a:solidFill>
                  <a:srgbClr val="FF3300"/>
                </a:solidFill>
              </a:rPr>
              <a:t>The distance ratio for the A-propionate of heme </a:t>
            </a:r>
            <a:r>
              <a:rPr lang="fi-FI" i="1">
                <a:solidFill>
                  <a:srgbClr val="FF3300"/>
                </a:solidFill>
              </a:rPr>
              <a:t>a</a:t>
            </a:r>
            <a:r>
              <a:rPr lang="fi-FI" i="1" baseline="-25000">
                <a:solidFill>
                  <a:srgbClr val="FF3300"/>
                </a:solidFill>
              </a:rPr>
              <a:t>3</a:t>
            </a:r>
            <a:r>
              <a:rPr lang="fi-FI">
                <a:solidFill>
                  <a:srgbClr val="FF3300"/>
                </a:solidFill>
              </a:rPr>
              <a:t> is 1.8!</a:t>
            </a:r>
            <a:endParaRPr lang="en-US">
              <a:solidFill>
                <a:srgbClr val="FF3300"/>
              </a:solidFill>
            </a:endParaRP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2451100" y="3236913"/>
            <a:ext cx="2098675" cy="744537"/>
            <a:chOff x="3416" y="2369"/>
            <a:chExt cx="1322" cy="469"/>
          </a:xfrm>
        </p:grpSpPr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3902" y="2423"/>
              <a:ext cx="8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_________</a:t>
              </a:r>
              <a:endParaRPr lang="en-US"/>
            </a:p>
          </p:txBody>
        </p:sp>
        <p:grpSp>
          <p:nvGrpSpPr>
            <p:cNvPr id="60422" name="Group 6"/>
            <p:cNvGrpSpPr>
              <a:grpSpLocks/>
            </p:cNvGrpSpPr>
            <p:nvPr/>
          </p:nvGrpSpPr>
          <p:grpSpPr bwMode="auto">
            <a:xfrm>
              <a:off x="3416" y="2369"/>
              <a:ext cx="1315" cy="469"/>
              <a:chOff x="1982" y="2195"/>
              <a:chExt cx="1315" cy="469"/>
            </a:xfrm>
          </p:grpSpPr>
          <p:sp>
            <p:nvSpPr>
              <p:cNvPr id="60423" name="Text Box 7"/>
              <p:cNvSpPr txBox="1">
                <a:spLocks noChangeArrowheads="1"/>
              </p:cNvSpPr>
              <p:nvPr/>
            </p:nvSpPr>
            <p:spPr bwMode="auto">
              <a:xfrm>
                <a:off x="1982" y="2325"/>
                <a:ext cx="4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>
                    <a:latin typeface="Symbol" pitchFamily="18" charset="2"/>
                  </a:rPr>
                  <a:t>D</a:t>
                </a:r>
                <a:r>
                  <a:rPr lang="fi-FI"/>
                  <a:t>pK=</a:t>
                </a:r>
                <a:endParaRPr lang="en-US"/>
              </a:p>
            </p:txBody>
          </p:sp>
          <p:sp>
            <p:nvSpPr>
              <p:cNvPr id="60424" name="Text Box 8"/>
              <p:cNvSpPr txBox="1">
                <a:spLocks noChangeArrowheads="1"/>
              </p:cNvSpPr>
              <p:nvPr/>
            </p:nvSpPr>
            <p:spPr bwMode="auto">
              <a:xfrm>
                <a:off x="2756" y="2195"/>
                <a:ext cx="24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e</a:t>
                </a:r>
                <a:r>
                  <a:rPr lang="fi-FI" baseline="30000"/>
                  <a:t>2</a:t>
                </a:r>
                <a:endParaRPr lang="en-US" baseline="30000"/>
              </a:p>
            </p:txBody>
          </p:sp>
          <p:sp>
            <p:nvSpPr>
              <p:cNvPr id="60425" name="Text Box 9"/>
              <p:cNvSpPr txBox="1">
                <a:spLocks noChangeArrowheads="1"/>
              </p:cNvSpPr>
              <p:nvPr/>
            </p:nvSpPr>
            <p:spPr bwMode="auto">
              <a:xfrm>
                <a:off x="2504" y="2433"/>
                <a:ext cx="79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4</a:t>
                </a:r>
                <a:r>
                  <a:rPr lang="fi-FI">
                    <a:latin typeface="Symbol" pitchFamily="18" charset="2"/>
                  </a:rPr>
                  <a:t>pee</a:t>
                </a:r>
                <a:r>
                  <a:rPr lang="fi-FI" baseline="-25000"/>
                  <a:t>o</a:t>
                </a:r>
                <a:r>
                  <a:rPr lang="fi-FI"/>
                  <a:t>r k</a:t>
                </a:r>
                <a:r>
                  <a:rPr lang="fi-FI" baseline="-25000"/>
                  <a:t>B</a:t>
                </a:r>
                <a:r>
                  <a:rPr lang="fi-FI"/>
                  <a:t>T</a:t>
                </a: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pic>
        <p:nvPicPr>
          <p:cNvPr id="33796" name="Picture 4" descr="argprop_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762000"/>
            <a:ext cx="6172200" cy="5657850"/>
          </a:xfrm>
          <a:prstGeom prst="rect">
            <a:avLst/>
          </a:prstGeo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667000" y="3810000"/>
            <a:ext cx="952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heme </a:t>
            </a:r>
            <a:r>
              <a:rPr lang="fi-FI" sz="2000" i="1">
                <a:latin typeface="Times New Roman" pitchFamily="18" charset="0"/>
              </a:rPr>
              <a:t>a</a:t>
            </a:r>
            <a:endParaRPr lang="en-GB" sz="2000" i="1">
              <a:latin typeface="Times New Roman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7924800" y="3962400"/>
            <a:ext cx="103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latin typeface="Times New Roman" pitchFamily="18" charset="0"/>
              </a:rPr>
              <a:t>heme </a:t>
            </a:r>
            <a:r>
              <a:rPr lang="fi-FI" sz="2000" i="1">
                <a:latin typeface="Times New Roman" pitchFamily="18" charset="0"/>
              </a:rPr>
              <a:t>a</a:t>
            </a:r>
            <a:r>
              <a:rPr lang="fi-FI" sz="2000" i="1" baseline="-25000">
                <a:latin typeface="Times New Roman" pitchFamily="18" charset="0"/>
              </a:rPr>
              <a:t>3</a:t>
            </a:r>
            <a:endParaRPr lang="en-GB" sz="2000" i="1" baseline="-25000">
              <a:latin typeface="Times New Roman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410200" y="502920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i-FI" sz="1600">
                <a:solidFill>
                  <a:schemeClr val="accent1"/>
                </a:solidFill>
                <a:latin typeface="Times New Roman" pitchFamily="18" charset="0"/>
              </a:rPr>
              <a:t>E-242</a:t>
            </a:r>
            <a:endParaRPr lang="en-GB" sz="16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4724400" y="3476625"/>
            <a:ext cx="760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solidFill>
                  <a:schemeClr val="accent1"/>
                </a:solidFill>
                <a:latin typeface="Times New Roman" pitchFamily="18" charset="0"/>
              </a:rPr>
              <a:t>W-126</a:t>
            </a:r>
            <a:endParaRPr lang="en-GB" sz="16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4876800" y="2438400"/>
            <a:ext cx="703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solidFill>
                  <a:schemeClr val="accent1"/>
                </a:solidFill>
                <a:latin typeface="Times New Roman" pitchFamily="18" charset="0"/>
              </a:rPr>
              <a:t>R-438</a:t>
            </a:r>
            <a:endParaRPr lang="en-GB" sz="16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5829300" y="3581400"/>
            <a:ext cx="1347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latin typeface="Times New Roman" pitchFamily="18" charset="0"/>
              </a:rPr>
              <a:t>D-propionate</a:t>
            </a:r>
            <a:endParaRPr lang="en-GB" sz="1600">
              <a:latin typeface="Times New Roman" pitchFamily="18" charset="0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019800" y="1219200"/>
            <a:ext cx="55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FF00FF"/>
                </a:solidFill>
                <a:latin typeface="Times New Roman" pitchFamily="18" charset="0"/>
              </a:rPr>
              <a:t>Mg</a:t>
            </a:r>
            <a:endParaRPr lang="en-GB" sz="20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7620000" y="4343400"/>
            <a:ext cx="61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>
                <a:solidFill>
                  <a:srgbClr val="FF9900"/>
                </a:solidFill>
                <a:latin typeface="Times New Roman" pitchFamily="18" charset="0"/>
              </a:rPr>
              <a:t>Cu</a:t>
            </a:r>
            <a:r>
              <a:rPr lang="fi-FI" sz="2000" baseline="-25000">
                <a:solidFill>
                  <a:srgbClr val="FF9900"/>
                </a:solidFill>
                <a:latin typeface="Times New Roman" pitchFamily="18" charset="0"/>
              </a:rPr>
              <a:t>B</a:t>
            </a:r>
            <a:endParaRPr lang="en-GB" sz="2000" baseline="-25000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0" y="2057400"/>
            <a:ext cx="274955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000" u="sng">
                <a:latin typeface="Times New Roman" pitchFamily="18" charset="0"/>
              </a:rPr>
              <a:t>Nonpolar cavity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contains ca. 4 water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molecules that may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provide proton transfer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pathways from E-242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either via the D-propio-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nate of heme </a:t>
            </a:r>
            <a:r>
              <a:rPr lang="fi-FI" sz="2000" i="1">
                <a:latin typeface="Times New Roman" pitchFamily="18" charset="0"/>
              </a:rPr>
              <a:t>a</a:t>
            </a:r>
            <a:r>
              <a:rPr lang="fi-FI" sz="2000" i="1" baseline="-25000">
                <a:latin typeface="Times New Roman" pitchFamily="18" charset="0"/>
              </a:rPr>
              <a:t>3</a:t>
            </a:r>
            <a:r>
              <a:rPr lang="fi-FI" sz="2000">
                <a:latin typeface="Times New Roman" pitchFamily="18" charset="0"/>
              </a:rPr>
              <a:t> 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(pumping), or the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binuclear heme </a:t>
            </a:r>
            <a:r>
              <a:rPr lang="fi-FI" sz="2000" i="1">
                <a:latin typeface="Times New Roman" pitchFamily="18" charset="0"/>
              </a:rPr>
              <a:t>a</a:t>
            </a:r>
            <a:r>
              <a:rPr lang="fi-FI" sz="2000" i="1" baseline="-25000">
                <a:latin typeface="Times New Roman" pitchFamily="18" charset="0"/>
              </a:rPr>
              <a:t>3</a:t>
            </a:r>
            <a:r>
              <a:rPr lang="fi-FI" sz="2000">
                <a:latin typeface="Times New Roman" pitchFamily="18" charset="0"/>
              </a:rPr>
              <a:t>/Cu</a:t>
            </a:r>
            <a:r>
              <a:rPr lang="fi-FI" sz="2000" baseline="-25000">
                <a:latin typeface="Times New Roman" pitchFamily="18" charset="0"/>
              </a:rPr>
              <a:t>B</a:t>
            </a:r>
          </a:p>
          <a:p>
            <a:pPr eaLnBrk="0" hangingPunct="0"/>
            <a:r>
              <a:rPr lang="fi-FI" sz="2000">
                <a:latin typeface="Times New Roman" pitchFamily="18" charset="0"/>
              </a:rPr>
              <a:t>site (consumption)</a:t>
            </a:r>
          </a:p>
          <a:p>
            <a:pPr eaLnBrk="0" hangingPunct="0"/>
            <a:endParaRPr lang="en-GB" sz="2000">
              <a:latin typeface="Times New Roman" pitchFamily="18" charset="0"/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7329488" y="2770188"/>
            <a:ext cx="1347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1600">
                <a:latin typeface="Times New Roman" pitchFamily="18" charset="0"/>
              </a:rPr>
              <a:t>A-propionate</a:t>
            </a:r>
            <a:endParaRPr lang="en-GB" sz="16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965325" y="700088"/>
            <a:ext cx="506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Mean effective dielectric constant</a:t>
            </a:r>
            <a:endParaRPr lang="en-US" sz="2400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025525" y="1903413"/>
            <a:ext cx="742315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-  using the effects on the pK value of X from an electron in either</a:t>
            </a:r>
          </a:p>
          <a:p>
            <a:r>
              <a:rPr lang="fi-FI"/>
              <a:t>   heme </a:t>
            </a:r>
            <a:r>
              <a:rPr lang="fi-FI" i="1"/>
              <a:t>a</a:t>
            </a:r>
            <a:r>
              <a:rPr lang="fi-FI"/>
              <a:t> or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, together with the actual distances from an </a:t>
            </a:r>
          </a:p>
          <a:p>
            <a:r>
              <a:rPr lang="fi-FI"/>
              <a:t>   assumed pump site, yields an estimate of the dielectric constant</a:t>
            </a:r>
          </a:p>
          <a:p>
            <a:endParaRPr lang="fi-FI"/>
          </a:p>
          <a:p>
            <a:r>
              <a:rPr lang="en-US" i="1"/>
              <a:t>               </a:t>
            </a:r>
            <a:r>
              <a:rPr lang="en-US" i="1">
                <a:latin typeface="Symbol" pitchFamily="18" charset="2"/>
              </a:rPr>
              <a:t>e</a:t>
            </a:r>
            <a:r>
              <a:rPr lang="en-US"/>
              <a:t> = 556/</a:t>
            </a:r>
            <a:r>
              <a:rPr lang="en-US" i="1"/>
              <a:t>r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pK   (at T=300K and r in Ångströms)</a:t>
            </a:r>
            <a:endParaRPr lang="fi-FI"/>
          </a:p>
          <a:p>
            <a:endParaRPr lang="fi-FI"/>
          </a:p>
          <a:p>
            <a:pPr>
              <a:buFontTx/>
              <a:buChar char="-"/>
            </a:pPr>
            <a:r>
              <a:rPr lang="fi-FI"/>
              <a:t>if the pump site is taken to be the A-propionate of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 or  the</a:t>
            </a:r>
          </a:p>
          <a:p>
            <a:r>
              <a:rPr lang="fi-FI">
                <a:latin typeface="Symbol" pitchFamily="18" charset="2"/>
              </a:rPr>
              <a:t> d</a:t>
            </a:r>
            <a:r>
              <a:rPr lang="fi-FI"/>
              <a:t>N of his-291 a dielectric constant of about 14 is obtained  </a:t>
            </a:r>
          </a:p>
          <a:p>
            <a:endParaRPr lang="fi-FI"/>
          </a:p>
          <a:p>
            <a:r>
              <a:rPr lang="fi-FI"/>
              <a:t>-  a dielectric constant of 14 is quite reasonable for the interior of a</a:t>
            </a:r>
          </a:p>
          <a:p>
            <a:r>
              <a:rPr lang="fi-FI"/>
              <a:t>   protein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8488" y="0"/>
            <a:ext cx="7772400" cy="1143000"/>
          </a:xfrm>
          <a:effectLst>
            <a:outerShdw dist="35921" dir="2700000" algn="ctr" rotWithShape="0">
              <a:srgbClr val="969696">
                <a:alpha val="50000"/>
              </a:srgbClr>
            </a:outerShdw>
          </a:effec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sz="3600" b="1">
                <a:latin typeface="Comic Sans MS" pitchFamily="66" charset="0"/>
              </a:rPr>
              <a:t>Reaction sequence</a:t>
            </a:r>
            <a:endParaRPr lang="en-US" sz="3600" b="1">
              <a:latin typeface="Comic Sans MS" pitchFamily="66" charset="0"/>
            </a:endParaRPr>
          </a:p>
        </p:txBody>
      </p:sp>
      <p:pic>
        <p:nvPicPr>
          <p:cNvPr id="55299" name="Picture 3" descr="COX_cyt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71600"/>
            <a:ext cx="4897438" cy="5181600"/>
          </a:xfrm>
          <a:prstGeom prst="rect">
            <a:avLst/>
          </a:prstGeom>
          <a:noFill/>
        </p:spPr>
      </p:pic>
      <p:sp>
        <p:nvSpPr>
          <p:cNvPr id="55300" name="Line 4"/>
          <p:cNvSpPr>
            <a:spLocks noChangeShapeType="1"/>
          </p:cNvSpPr>
          <p:nvPr/>
        </p:nvSpPr>
        <p:spPr bwMode="auto">
          <a:xfrm flipH="1">
            <a:off x="2209800" y="3352800"/>
            <a:ext cx="38100" cy="647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2286000" y="41910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02" name="Freeform 6"/>
          <p:cNvSpPr>
            <a:spLocks/>
          </p:cNvSpPr>
          <p:nvPr/>
        </p:nvSpPr>
        <p:spPr bwMode="auto">
          <a:xfrm>
            <a:off x="2400300" y="3708400"/>
            <a:ext cx="342900" cy="635000"/>
          </a:xfrm>
          <a:custGeom>
            <a:avLst/>
            <a:gdLst/>
            <a:ahLst/>
            <a:cxnLst>
              <a:cxn ang="0">
                <a:pos x="24" y="400"/>
              </a:cxn>
              <a:cxn ang="0">
                <a:pos x="24" y="112"/>
              </a:cxn>
              <a:cxn ang="0">
                <a:pos x="168" y="16"/>
              </a:cxn>
              <a:cxn ang="0">
                <a:pos x="216" y="16"/>
              </a:cxn>
            </a:cxnLst>
            <a:rect l="0" t="0" r="r" b="b"/>
            <a:pathLst>
              <a:path w="216" h="400">
                <a:moveTo>
                  <a:pt x="24" y="400"/>
                </a:moveTo>
                <a:cubicBezTo>
                  <a:pt x="12" y="288"/>
                  <a:pt x="0" y="176"/>
                  <a:pt x="24" y="112"/>
                </a:cubicBezTo>
                <a:cubicBezTo>
                  <a:pt x="48" y="48"/>
                  <a:pt x="136" y="32"/>
                  <a:pt x="168" y="16"/>
                </a:cubicBezTo>
                <a:cubicBezTo>
                  <a:pt x="200" y="0"/>
                  <a:pt x="208" y="16"/>
                  <a:pt x="216" y="16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03" name="Freeform 7"/>
          <p:cNvSpPr>
            <a:spLocks/>
          </p:cNvSpPr>
          <p:nvPr/>
        </p:nvSpPr>
        <p:spPr bwMode="auto">
          <a:xfrm>
            <a:off x="1981200" y="4400550"/>
            <a:ext cx="428625" cy="192405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144" y="0"/>
              </a:cxn>
            </a:cxnLst>
            <a:rect l="0" t="0" r="r" b="b"/>
            <a:pathLst>
              <a:path w="144" h="672">
                <a:moveTo>
                  <a:pt x="0" y="672"/>
                </a:moveTo>
                <a:cubicBezTo>
                  <a:pt x="60" y="392"/>
                  <a:pt x="120" y="112"/>
                  <a:pt x="14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2514600" y="4191000"/>
            <a:ext cx="457200" cy="1778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240" y="96"/>
              </a:cxn>
              <a:cxn ang="0">
                <a:pos x="288" y="0"/>
              </a:cxn>
            </a:cxnLst>
            <a:rect l="0" t="0" r="r" b="b"/>
            <a:pathLst>
              <a:path w="288" h="112">
                <a:moveTo>
                  <a:pt x="0" y="96"/>
                </a:moveTo>
                <a:cubicBezTo>
                  <a:pt x="96" y="104"/>
                  <a:pt x="192" y="112"/>
                  <a:pt x="240" y="96"/>
                </a:cubicBezTo>
                <a:cubicBezTo>
                  <a:pt x="288" y="80"/>
                  <a:pt x="288" y="40"/>
                  <a:pt x="288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2105025" y="4419600"/>
            <a:ext cx="409575" cy="1876425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144" y="0"/>
              </a:cxn>
            </a:cxnLst>
            <a:rect l="0" t="0" r="r" b="b"/>
            <a:pathLst>
              <a:path w="144" h="672">
                <a:moveTo>
                  <a:pt x="0" y="672"/>
                </a:moveTo>
                <a:cubicBezTo>
                  <a:pt x="60" y="392"/>
                  <a:pt x="120" y="112"/>
                  <a:pt x="14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06" name="Freeform 10"/>
          <p:cNvSpPr>
            <a:spLocks/>
          </p:cNvSpPr>
          <p:nvPr/>
        </p:nvSpPr>
        <p:spPr bwMode="auto">
          <a:xfrm>
            <a:off x="2819400" y="2924175"/>
            <a:ext cx="990600" cy="733425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144" y="240"/>
              </a:cxn>
              <a:cxn ang="0">
                <a:pos x="528" y="0"/>
              </a:cxn>
            </a:cxnLst>
            <a:rect l="0" t="0" r="r" b="b"/>
            <a:pathLst>
              <a:path w="528" h="384">
                <a:moveTo>
                  <a:pt x="0" y="384"/>
                </a:moveTo>
                <a:cubicBezTo>
                  <a:pt x="28" y="344"/>
                  <a:pt x="56" y="304"/>
                  <a:pt x="144" y="240"/>
                </a:cubicBezTo>
                <a:cubicBezTo>
                  <a:pt x="232" y="176"/>
                  <a:pt x="380" y="88"/>
                  <a:pt x="528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pic>
        <p:nvPicPr>
          <p:cNvPr id="55307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724" t="11560" r="13792"/>
          <a:stretch>
            <a:fillRect/>
          </a:stretch>
        </p:blipFill>
        <p:spPr>
          <a:xfrm>
            <a:off x="4953000" y="4038600"/>
            <a:ext cx="4038600" cy="2522538"/>
          </a:xfrm>
          <a:noFill/>
          <a:ln/>
        </p:spPr>
      </p:pic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7010400" y="4191000"/>
            <a:ext cx="1524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="0" baseline="-25000"/>
          </a:p>
          <a:p>
            <a:pPr>
              <a:spcBef>
                <a:spcPct val="50000"/>
              </a:spcBef>
            </a:pPr>
            <a:endParaRPr lang="ru-RU" sz="2400" b="0" baseline="-25000"/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8153400" y="1828800"/>
            <a:ext cx="12192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0">
                <a:solidFill>
                  <a:srgbClr val="FF0000"/>
                </a:solidFill>
              </a:rPr>
              <a:t>10%</a:t>
            </a:r>
          </a:p>
          <a:p>
            <a:r>
              <a:rPr lang="en-US" sz="900" b="0">
                <a:solidFill>
                  <a:srgbClr val="FF0000"/>
                </a:solidFill>
              </a:rPr>
              <a:t>36%</a:t>
            </a:r>
          </a:p>
          <a:p>
            <a:r>
              <a:rPr lang="en-US" sz="900" b="0">
                <a:solidFill>
                  <a:srgbClr val="FF0000"/>
                </a:solidFill>
              </a:rPr>
              <a:t>31%</a:t>
            </a:r>
          </a:p>
          <a:p>
            <a:r>
              <a:rPr lang="en-US" sz="900" b="0">
                <a:solidFill>
                  <a:srgbClr val="FF0000"/>
                </a:solidFill>
              </a:rPr>
              <a:t>23%</a:t>
            </a:r>
          </a:p>
          <a:p>
            <a:pPr>
              <a:spcBef>
                <a:spcPct val="50000"/>
              </a:spcBef>
            </a:pPr>
            <a:endParaRPr lang="en-US" sz="900" b="0">
              <a:solidFill>
                <a:srgbClr val="FF0000"/>
              </a:solidFill>
            </a:endParaRPr>
          </a:p>
        </p:txBody>
      </p:sp>
      <p:sp>
        <p:nvSpPr>
          <p:cNvPr id="55310" name="Freeform 14"/>
          <p:cNvSpPr>
            <a:spLocks/>
          </p:cNvSpPr>
          <p:nvPr/>
        </p:nvSpPr>
        <p:spPr bwMode="auto">
          <a:xfrm>
            <a:off x="2743200" y="3949700"/>
            <a:ext cx="152400" cy="228600"/>
          </a:xfrm>
          <a:custGeom>
            <a:avLst/>
            <a:gdLst/>
            <a:ahLst/>
            <a:cxnLst>
              <a:cxn ang="0">
                <a:pos x="8" y="104"/>
              </a:cxn>
              <a:cxn ang="0">
                <a:pos x="8" y="8"/>
              </a:cxn>
              <a:cxn ang="0">
                <a:pos x="56" y="56"/>
              </a:cxn>
            </a:cxnLst>
            <a:rect l="0" t="0" r="r" b="b"/>
            <a:pathLst>
              <a:path w="56" h="104">
                <a:moveTo>
                  <a:pt x="8" y="104"/>
                </a:moveTo>
                <a:cubicBezTo>
                  <a:pt x="4" y="60"/>
                  <a:pt x="0" y="16"/>
                  <a:pt x="8" y="8"/>
                </a:cubicBezTo>
                <a:cubicBezTo>
                  <a:pt x="16" y="0"/>
                  <a:pt x="36" y="28"/>
                  <a:pt x="56" y="56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55311" name="AutoShape 15"/>
          <p:cNvSpPr>
            <a:spLocks noChangeAspect="1" noChangeArrowheads="1" noTextEdit="1"/>
          </p:cNvSpPr>
          <p:nvPr/>
        </p:nvSpPr>
        <p:spPr bwMode="auto">
          <a:xfrm>
            <a:off x="5181600" y="1524000"/>
            <a:ext cx="38100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5580063" y="1581150"/>
            <a:ext cx="3357562" cy="1952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i-FI" sz="1200">
              <a:latin typeface="Times New Roman" pitchFamily="18" charset="0"/>
            </a:endParaRP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5580063" y="1581150"/>
            <a:ext cx="3357562" cy="1952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5580063" y="1581150"/>
            <a:ext cx="33575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5" name="Freeform 19"/>
          <p:cNvSpPr>
            <a:spLocks/>
          </p:cNvSpPr>
          <p:nvPr/>
        </p:nvSpPr>
        <p:spPr bwMode="auto">
          <a:xfrm>
            <a:off x="5580063" y="1581150"/>
            <a:ext cx="3357562" cy="1952625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740" y="470"/>
              </a:cxn>
              <a:cxn ang="0">
                <a:pos x="740" y="0"/>
              </a:cxn>
            </a:cxnLst>
            <a:rect l="0" t="0" r="r" b="b"/>
            <a:pathLst>
              <a:path w="740" h="470">
                <a:moveTo>
                  <a:pt x="0" y="470"/>
                </a:moveTo>
                <a:lnTo>
                  <a:pt x="740" y="470"/>
                </a:lnTo>
                <a:lnTo>
                  <a:pt x="74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6" name="Line 20"/>
          <p:cNvSpPr>
            <a:spLocks noChangeShapeType="1"/>
          </p:cNvSpPr>
          <p:nvPr/>
        </p:nvSpPr>
        <p:spPr bwMode="auto">
          <a:xfrm flipV="1">
            <a:off x="5580063" y="1581150"/>
            <a:ext cx="1587" cy="1952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>
            <a:off x="5580063" y="3533775"/>
            <a:ext cx="33575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8" name="Line 22"/>
          <p:cNvSpPr>
            <a:spLocks noChangeShapeType="1"/>
          </p:cNvSpPr>
          <p:nvPr/>
        </p:nvSpPr>
        <p:spPr bwMode="auto">
          <a:xfrm flipV="1">
            <a:off x="5580063" y="1581150"/>
            <a:ext cx="1587" cy="1952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19" name="Line 23"/>
          <p:cNvSpPr>
            <a:spLocks noChangeShapeType="1"/>
          </p:cNvSpPr>
          <p:nvPr/>
        </p:nvSpPr>
        <p:spPr bwMode="auto">
          <a:xfrm flipV="1">
            <a:off x="5753100" y="3500438"/>
            <a:ext cx="1588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>
            <a:off x="5753100" y="1581150"/>
            <a:ext cx="1588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5721350" y="35464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2400" b="0" baseline="-25000"/>
          </a:p>
        </p:txBody>
      </p:sp>
      <p:sp>
        <p:nvSpPr>
          <p:cNvPr id="55322" name="Line 26"/>
          <p:cNvSpPr>
            <a:spLocks noChangeShapeType="1"/>
          </p:cNvSpPr>
          <p:nvPr/>
        </p:nvSpPr>
        <p:spPr bwMode="auto">
          <a:xfrm flipV="1">
            <a:off x="6107113" y="3500438"/>
            <a:ext cx="1587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3" name="Line 27"/>
          <p:cNvSpPr>
            <a:spLocks noChangeShapeType="1"/>
          </p:cNvSpPr>
          <p:nvPr/>
        </p:nvSpPr>
        <p:spPr bwMode="auto">
          <a:xfrm>
            <a:off x="6107113" y="1581150"/>
            <a:ext cx="1587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6021388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0.2</a:t>
            </a:r>
            <a:endParaRPr lang="en-US" sz="2400" b="0" baseline="-25000"/>
          </a:p>
        </p:txBody>
      </p:sp>
      <p:sp>
        <p:nvSpPr>
          <p:cNvPr id="55325" name="Line 29"/>
          <p:cNvSpPr>
            <a:spLocks noChangeShapeType="1"/>
          </p:cNvSpPr>
          <p:nvPr/>
        </p:nvSpPr>
        <p:spPr bwMode="auto">
          <a:xfrm flipV="1">
            <a:off x="6461125" y="3500438"/>
            <a:ext cx="1588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6" name="Line 30"/>
          <p:cNvSpPr>
            <a:spLocks noChangeShapeType="1"/>
          </p:cNvSpPr>
          <p:nvPr/>
        </p:nvSpPr>
        <p:spPr bwMode="auto">
          <a:xfrm>
            <a:off x="6461125" y="1581150"/>
            <a:ext cx="1588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7" name="Rectangle 31"/>
          <p:cNvSpPr>
            <a:spLocks noChangeArrowheads="1"/>
          </p:cNvSpPr>
          <p:nvPr/>
        </p:nvSpPr>
        <p:spPr bwMode="auto">
          <a:xfrm>
            <a:off x="6373813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0.4</a:t>
            </a:r>
            <a:endParaRPr lang="en-US" sz="2400" b="0" baseline="-25000"/>
          </a:p>
        </p:txBody>
      </p:sp>
      <p:sp>
        <p:nvSpPr>
          <p:cNvPr id="55328" name="Line 32"/>
          <p:cNvSpPr>
            <a:spLocks noChangeShapeType="1"/>
          </p:cNvSpPr>
          <p:nvPr/>
        </p:nvSpPr>
        <p:spPr bwMode="auto">
          <a:xfrm flipV="1">
            <a:off x="6815138" y="3500438"/>
            <a:ext cx="1587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29" name="Line 33"/>
          <p:cNvSpPr>
            <a:spLocks noChangeShapeType="1"/>
          </p:cNvSpPr>
          <p:nvPr/>
        </p:nvSpPr>
        <p:spPr bwMode="auto">
          <a:xfrm>
            <a:off x="6815138" y="1581150"/>
            <a:ext cx="1587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0" name="Rectangle 34"/>
          <p:cNvSpPr>
            <a:spLocks noChangeArrowheads="1"/>
          </p:cNvSpPr>
          <p:nvPr/>
        </p:nvSpPr>
        <p:spPr bwMode="auto">
          <a:xfrm>
            <a:off x="6727825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0.6</a:t>
            </a:r>
            <a:endParaRPr lang="en-US" sz="2400" b="0" baseline="-25000"/>
          </a:p>
        </p:txBody>
      </p:sp>
      <p:sp>
        <p:nvSpPr>
          <p:cNvPr id="55331" name="Line 35"/>
          <p:cNvSpPr>
            <a:spLocks noChangeShapeType="1"/>
          </p:cNvSpPr>
          <p:nvPr/>
        </p:nvSpPr>
        <p:spPr bwMode="auto">
          <a:xfrm flipV="1">
            <a:off x="7167563" y="3500438"/>
            <a:ext cx="1587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2" name="Line 36"/>
          <p:cNvSpPr>
            <a:spLocks noChangeShapeType="1"/>
          </p:cNvSpPr>
          <p:nvPr/>
        </p:nvSpPr>
        <p:spPr bwMode="auto">
          <a:xfrm>
            <a:off x="7167563" y="1581150"/>
            <a:ext cx="1587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3" name="Rectangle 37"/>
          <p:cNvSpPr>
            <a:spLocks noChangeArrowheads="1"/>
          </p:cNvSpPr>
          <p:nvPr/>
        </p:nvSpPr>
        <p:spPr bwMode="auto">
          <a:xfrm>
            <a:off x="7081838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0.8</a:t>
            </a:r>
            <a:endParaRPr lang="en-US" sz="2400" b="0" baseline="-25000"/>
          </a:p>
        </p:txBody>
      </p:sp>
      <p:sp>
        <p:nvSpPr>
          <p:cNvPr id="55334" name="Line 38"/>
          <p:cNvSpPr>
            <a:spLocks noChangeShapeType="1"/>
          </p:cNvSpPr>
          <p:nvPr/>
        </p:nvSpPr>
        <p:spPr bwMode="auto">
          <a:xfrm flipV="1">
            <a:off x="7521575" y="3500438"/>
            <a:ext cx="1588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5" name="Line 39"/>
          <p:cNvSpPr>
            <a:spLocks noChangeShapeType="1"/>
          </p:cNvSpPr>
          <p:nvPr/>
        </p:nvSpPr>
        <p:spPr bwMode="auto">
          <a:xfrm>
            <a:off x="7521575" y="1581150"/>
            <a:ext cx="1588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6" name="Rectangle 40"/>
          <p:cNvSpPr>
            <a:spLocks noChangeArrowheads="1"/>
          </p:cNvSpPr>
          <p:nvPr/>
        </p:nvSpPr>
        <p:spPr bwMode="auto">
          <a:xfrm>
            <a:off x="7489825" y="3546475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1</a:t>
            </a:r>
            <a:endParaRPr lang="en-US" sz="2400" b="0" baseline="-25000"/>
          </a:p>
        </p:txBody>
      </p:sp>
      <p:sp>
        <p:nvSpPr>
          <p:cNvPr id="55337" name="Line 41"/>
          <p:cNvSpPr>
            <a:spLocks noChangeShapeType="1"/>
          </p:cNvSpPr>
          <p:nvPr/>
        </p:nvSpPr>
        <p:spPr bwMode="auto">
          <a:xfrm flipV="1">
            <a:off x="7875588" y="3500438"/>
            <a:ext cx="1587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8" name="Line 42"/>
          <p:cNvSpPr>
            <a:spLocks noChangeShapeType="1"/>
          </p:cNvSpPr>
          <p:nvPr/>
        </p:nvSpPr>
        <p:spPr bwMode="auto">
          <a:xfrm>
            <a:off x="7875588" y="1581150"/>
            <a:ext cx="1587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39" name="Rectangle 43"/>
          <p:cNvSpPr>
            <a:spLocks noChangeArrowheads="1"/>
          </p:cNvSpPr>
          <p:nvPr/>
        </p:nvSpPr>
        <p:spPr bwMode="auto">
          <a:xfrm>
            <a:off x="7789863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1.2</a:t>
            </a:r>
            <a:endParaRPr lang="en-US" sz="2400" b="0" baseline="-25000"/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 flipV="1">
            <a:off x="8229600" y="3500438"/>
            <a:ext cx="1588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>
            <a:off x="8229600" y="1581150"/>
            <a:ext cx="1588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42" name="Rectangle 46"/>
          <p:cNvSpPr>
            <a:spLocks noChangeArrowheads="1"/>
          </p:cNvSpPr>
          <p:nvPr/>
        </p:nvSpPr>
        <p:spPr bwMode="auto">
          <a:xfrm>
            <a:off x="8143875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1.4</a:t>
            </a:r>
            <a:endParaRPr lang="en-US" sz="2400" b="0" baseline="-25000"/>
          </a:p>
        </p:txBody>
      </p:sp>
      <p:sp>
        <p:nvSpPr>
          <p:cNvPr id="55343" name="Line 47"/>
          <p:cNvSpPr>
            <a:spLocks noChangeShapeType="1"/>
          </p:cNvSpPr>
          <p:nvPr/>
        </p:nvSpPr>
        <p:spPr bwMode="auto">
          <a:xfrm flipV="1">
            <a:off x="8583613" y="3500438"/>
            <a:ext cx="1587" cy="33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44" name="Line 48"/>
          <p:cNvSpPr>
            <a:spLocks noChangeShapeType="1"/>
          </p:cNvSpPr>
          <p:nvPr/>
        </p:nvSpPr>
        <p:spPr bwMode="auto">
          <a:xfrm>
            <a:off x="8583613" y="1581150"/>
            <a:ext cx="1587" cy="3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45" name="Rectangle 49"/>
          <p:cNvSpPr>
            <a:spLocks noChangeArrowheads="1"/>
          </p:cNvSpPr>
          <p:nvPr/>
        </p:nvSpPr>
        <p:spPr bwMode="auto">
          <a:xfrm>
            <a:off x="8496300" y="3546475"/>
            <a:ext cx="158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1.6</a:t>
            </a:r>
            <a:endParaRPr lang="en-US" sz="2400" b="0" baseline="-25000"/>
          </a:p>
        </p:txBody>
      </p:sp>
      <p:sp>
        <p:nvSpPr>
          <p:cNvPr id="55346" name="Line 50"/>
          <p:cNvSpPr>
            <a:spLocks noChangeShapeType="1"/>
          </p:cNvSpPr>
          <p:nvPr/>
        </p:nvSpPr>
        <p:spPr bwMode="auto">
          <a:xfrm>
            <a:off x="5580063" y="344170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47" name="Line 51"/>
          <p:cNvSpPr>
            <a:spLocks noChangeShapeType="1"/>
          </p:cNvSpPr>
          <p:nvPr/>
        </p:nvSpPr>
        <p:spPr bwMode="auto">
          <a:xfrm flipH="1">
            <a:off x="8901113" y="3441700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48" name="Rectangle 52"/>
          <p:cNvSpPr>
            <a:spLocks noChangeArrowheads="1"/>
          </p:cNvSpPr>
          <p:nvPr/>
        </p:nvSpPr>
        <p:spPr bwMode="auto">
          <a:xfrm>
            <a:off x="5453063" y="3375025"/>
            <a:ext cx="101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-1</a:t>
            </a:r>
            <a:endParaRPr lang="en-US" sz="2400" b="0" baseline="-25000"/>
          </a:p>
        </p:txBody>
      </p:sp>
      <p:sp>
        <p:nvSpPr>
          <p:cNvPr id="55349" name="Line 53"/>
          <p:cNvSpPr>
            <a:spLocks noChangeShapeType="1"/>
          </p:cNvSpPr>
          <p:nvPr/>
        </p:nvSpPr>
        <p:spPr bwMode="auto">
          <a:xfrm>
            <a:off x="5580063" y="309245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0" name="Line 54"/>
          <p:cNvSpPr>
            <a:spLocks noChangeShapeType="1"/>
          </p:cNvSpPr>
          <p:nvPr/>
        </p:nvSpPr>
        <p:spPr bwMode="auto">
          <a:xfrm flipH="1">
            <a:off x="8901113" y="3092450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1" name="Rectangle 55"/>
          <p:cNvSpPr>
            <a:spLocks noChangeArrowheads="1"/>
          </p:cNvSpPr>
          <p:nvPr/>
        </p:nvSpPr>
        <p:spPr bwMode="auto">
          <a:xfrm>
            <a:off x="5349875" y="3027363"/>
            <a:ext cx="196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-0.8</a:t>
            </a:r>
            <a:endParaRPr lang="en-US" sz="2400" b="0" baseline="-25000"/>
          </a:p>
        </p:txBody>
      </p:sp>
      <p:sp>
        <p:nvSpPr>
          <p:cNvPr id="55352" name="Line 56"/>
          <p:cNvSpPr>
            <a:spLocks noChangeShapeType="1"/>
          </p:cNvSpPr>
          <p:nvPr/>
        </p:nvSpPr>
        <p:spPr bwMode="auto">
          <a:xfrm>
            <a:off x="5580063" y="2740025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3" name="Line 57"/>
          <p:cNvSpPr>
            <a:spLocks noChangeShapeType="1"/>
          </p:cNvSpPr>
          <p:nvPr/>
        </p:nvSpPr>
        <p:spPr bwMode="auto">
          <a:xfrm flipH="1">
            <a:off x="8901113" y="2740025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4" name="Rectangle 58"/>
          <p:cNvSpPr>
            <a:spLocks noChangeArrowheads="1"/>
          </p:cNvSpPr>
          <p:nvPr/>
        </p:nvSpPr>
        <p:spPr bwMode="auto">
          <a:xfrm>
            <a:off x="5349875" y="2673350"/>
            <a:ext cx="196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-0.6</a:t>
            </a:r>
            <a:endParaRPr lang="en-US" sz="2400" b="0" baseline="-25000"/>
          </a:p>
        </p:txBody>
      </p:sp>
      <p:sp>
        <p:nvSpPr>
          <p:cNvPr id="55355" name="Line 59"/>
          <p:cNvSpPr>
            <a:spLocks noChangeShapeType="1"/>
          </p:cNvSpPr>
          <p:nvPr/>
        </p:nvSpPr>
        <p:spPr bwMode="auto">
          <a:xfrm>
            <a:off x="5580063" y="238760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6" name="Line 60"/>
          <p:cNvSpPr>
            <a:spLocks noChangeShapeType="1"/>
          </p:cNvSpPr>
          <p:nvPr/>
        </p:nvSpPr>
        <p:spPr bwMode="auto">
          <a:xfrm flipH="1">
            <a:off x="8901113" y="2387600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7" name="Rectangle 61"/>
          <p:cNvSpPr>
            <a:spLocks noChangeArrowheads="1"/>
          </p:cNvSpPr>
          <p:nvPr/>
        </p:nvSpPr>
        <p:spPr bwMode="auto">
          <a:xfrm>
            <a:off x="5349875" y="2320925"/>
            <a:ext cx="196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-0.4</a:t>
            </a:r>
            <a:endParaRPr lang="en-US" sz="2400" b="0" baseline="-25000"/>
          </a:p>
        </p:txBody>
      </p:sp>
      <p:sp>
        <p:nvSpPr>
          <p:cNvPr id="55358" name="Line 62"/>
          <p:cNvSpPr>
            <a:spLocks noChangeShapeType="1"/>
          </p:cNvSpPr>
          <p:nvPr/>
        </p:nvSpPr>
        <p:spPr bwMode="auto">
          <a:xfrm>
            <a:off x="5580063" y="203835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59" name="Line 63"/>
          <p:cNvSpPr>
            <a:spLocks noChangeShapeType="1"/>
          </p:cNvSpPr>
          <p:nvPr/>
        </p:nvSpPr>
        <p:spPr bwMode="auto">
          <a:xfrm flipH="1">
            <a:off x="8901113" y="2038350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0" name="Rectangle 64"/>
          <p:cNvSpPr>
            <a:spLocks noChangeArrowheads="1"/>
          </p:cNvSpPr>
          <p:nvPr/>
        </p:nvSpPr>
        <p:spPr bwMode="auto">
          <a:xfrm>
            <a:off x="5349875" y="1971675"/>
            <a:ext cx="1968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-0.2</a:t>
            </a:r>
            <a:endParaRPr lang="en-US" sz="2400" b="0" baseline="-25000"/>
          </a:p>
        </p:txBody>
      </p:sp>
      <p:sp>
        <p:nvSpPr>
          <p:cNvPr id="55361" name="Line 65"/>
          <p:cNvSpPr>
            <a:spLocks noChangeShapeType="1"/>
          </p:cNvSpPr>
          <p:nvPr/>
        </p:nvSpPr>
        <p:spPr bwMode="auto">
          <a:xfrm>
            <a:off x="5580063" y="1685925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2" name="Line 66"/>
          <p:cNvSpPr>
            <a:spLocks noChangeShapeType="1"/>
          </p:cNvSpPr>
          <p:nvPr/>
        </p:nvSpPr>
        <p:spPr bwMode="auto">
          <a:xfrm flipH="1">
            <a:off x="8901113" y="1685925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3" name="Rectangle 67"/>
          <p:cNvSpPr>
            <a:spLocks noChangeArrowheads="1"/>
          </p:cNvSpPr>
          <p:nvPr/>
        </p:nvSpPr>
        <p:spPr bwMode="auto">
          <a:xfrm>
            <a:off x="5494338" y="1619250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2400" b="0" baseline="-25000"/>
          </a:p>
        </p:txBody>
      </p:sp>
      <p:sp>
        <p:nvSpPr>
          <p:cNvPr id="55364" name="Line 68"/>
          <p:cNvSpPr>
            <a:spLocks noChangeShapeType="1"/>
          </p:cNvSpPr>
          <p:nvPr/>
        </p:nvSpPr>
        <p:spPr bwMode="auto">
          <a:xfrm>
            <a:off x="5580063" y="1581150"/>
            <a:ext cx="33575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5" name="Freeform 69"/>
          <p:cNvSpPr>
            <a:spLocks/>
          </p:cNvSpPr>
          <p:nvPr/>
        </p:nvSpPr>
        <p:spPr bwMode="auto">
          <a:xfrm>
            <a:off x="5580063" y="1581150"/>
            <a:ext cx="3357562" cy="1952625"/>
          </a:xfrm>
          <a:custGeom>
            <a:avLst/>
            <a:gdLst/>
            <a:ahLst/>
            <a:cxnLst>
              <a:cxn ang="0">
                <a:pos x="0" y="470"/>
              </a:cxn>
              <a:cxn ang="0">
                <a:pos x="740" y="470"/>
              </a:cxn>
              <a:cxn ang="0">
                <a:pos x="740" y="0"/>
              </a:cxn>
            </a:cxnLst>
            <a:rect l="0" t="0" r="r" b="b"/>
            <a:pathLst>
              <a:path w="740" h="470">
                <a:moveTo>
                  <a:pt x="0" y="470"/>
                </a:moveTo>
                <a:lnTo>
                  <a:pt x="740" y="470"/>
                </a:lnTo>
                <a:lnTo>
                  <a:pt x="74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6" name="Line 70"/>
          <p:cNvSpPr>
            <a:spLocks noChangeShapeType="1"/>
          </p:cNvSpPr>
          <p:nvPr/>
        </p:nvSpPr>
        <p:spPr bwMode="auto">
          <a:xfrm flipV="1">
            <a:off x="5580063" y="1581150"/>
            <a:ext cx="1587" cy="1952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7" name="Freeform 71"/>
          <p:cNvSpPr>
            <a:spLocks/>
          </p:cNvSpPr>
          <p:nvPr/>
        </p:nvSpPr>
        <p:spPr bwMode="auto">
          <a:xfrm>
            <a:off x="5580063" y="1668463"/>
            <a:ext cx="454025" cy="727075"/>
          </a:xfrm>
          <a:custGeom>
            <a:avLst/>
            <a:gdLst/>
            <a:ahLst/>
            <a:cxnLst>
              <a:cxn ang="0">
                <a:pos x="40" y="11"/>
              </a:cxn>
              <a:cxn ang="0">
                <a:pos x="106" y="0"/>
              </a:cxn>
              <a:cxn ang="0">
                <a:pos x="112" y="21"/>
              </a:cxn>
              <a:cxn ang="0">
                <a:pos x="115" y="47"/>
              </a:cxn>
              <a:cxn ang="0">
                <a:pos x="120" y="66"/>
              </a:cxn>
              <a:cxn ang="0">
                <a:pos x="123" y="92"/>
              </a:cxn>
              <a:cxn ang="0">
                <a:pos x="129" y="113"/>
              </a:cxn>
              <a:cxn ang="0">
                <a:pos x="132" y="139"/>
              </a:cxn>
              <a:cxn ang="0">
                <a:pos x="138" y="160"/>
              </a:cxn>
              <a:cxn ang="0">
                <a:pos x="140" y="181"/>
              </a:cxn>
              <a:cxn ang="0">
                <a:pos x="146" y="194"/>
              </a:cxn>
              <a:cxn ang="0">
                <a:pos x="149" y="215"/>
              </a:cxn>
              <a:cxn ang="0">
                <a:pos x="155" y="217"/>
              </a:cxn>
              <a:cxn ang="0">
                <a:pos x="158" y="233"/>
              </a:cxn>
              <a:cxn ang="0">
                <a:pos x="163" y="246"/>
              </a:cxn>
              <a:cxn ang="0">
                <a:pos x="166" y="254"/>
              </a:cxn>
              <a:cxn ang="0">
                <a:pos x="169" y="264"/>
              </a:cxn>
              <a:cxn ang="0">
                <a:pos x="175" y="277"/>
              </a:cxn>
              <a:cxn ang="0">
                <a:pos x="178" y="277"/>
              </a:cxn>
              <a:cxn ang="0">
                <a:pos x="180" y="285"/>
              </a:cxn>
              <a:cxn ang="0">
                <a:pos x="186" y="298"/>
              </a:cxn>
              <a:cxn ang="0">
                <a:pos x="189" y="311"/>
              </a:cxn>
              <a:cxn ang="0">
                <a:pos x="198" y="319"/>
              </a:cxn>
              <a:cxn ang="0">
                <a:pos x="203" y="340"/>
              </a:cxn>
              <a:cxn ang="0">
                <a:pos x="206" y="343"/>
              </a:cxn>
              <a:cxn ang="0">
                <a:pos x="212" y="332"/>
              </a:cxn>
              <a:cxn ang="0">
                <a:pos x="215" y="353"/>
              </a:cxn>
              <a:cxn ang="0">
                <a:pos x="220" y="366"/>
              </a:cxn>
              <a:cxn ang="0">
                <a:pos x="226" y="374"/>
              </a:cxn>
              <a:cxn ang="0">
                <a:pos x="229" y="377"/>
              </a:cxn>
              <a:cxn ang="0">
                <a:pos x="235" y="382"/>
              </a:cxn>
              <a:cxn ang="0">
                <a:pos x="240" y="393"/>
              </a:cxn>
              <a:cxn ang="0">
                <a:pos x="246" y="406"/>
              </a:cxn>
              <a:cxn ang="0">
                <a:pos x="249" y="400"/>
              </a:cxn>
              <a:cxn ang="0">
                <a:pos x="252" y="408"/>
              </a:cxn>
              <a:cxn ang="0">
                <a:pos x="258" y="424"/>
              </a:cxn>
              <a:cxn ang="0">
                <a:pos x="260" y="421"/>
              </a:cxn>
              <a:cxn ang="0">
                <a:pos x="266" y="427"/>
              </a:cxn>
              <a:cxn ang="0">
                <a:pos x="269" y="424"/>
              </a:cxn>
              <a:cxn ang="0">
                <a:pos x="272" y="434"/>
              </a:cxn>
              <a:cxn ang="0">
                <a:pos x="278" y="455"/>
              </a:cxn>
              <a:cxn ang="0">
                <a:pos x="283" y="448"/>
              </a:cxn>
            </a:cxnLst>
            <a:rect l="0" t="0" r="r" b="b"/>
            <a:pathLst>
              <a:path w="286" h="458">
                <a:moveTo>
                  <a:pt x="0" y="5"/>
                </a:moveTo>
                <a:lnTo>
                  <a:pt x="18" y="8"/>
                </a:lnTo>
                <a:lnTo>
                  <a:pt x="40" y="11"/>
                </a:lnTo>
                <a:lnTo>
                  <a:pt x="63" y="11"/>
                </a:lnTo>
                <a:lnTo>
                  <a:pt x="106" y="8"/>
                </a:lnTo>
                <a:lnTo>
                  <a:pt x="106" y="0"/>
                </a:lnTo>
                <a:lnTo>
                  <a:pt x="109" y="3"/>
                </a:lnTo>
                <a:lnTo>
                  <a:pt x="109" y="16"/>
                </a:lnTo>
                <a:lnTo>
                  <a:pt x="112" y="21"/>
                </a:lnTo>
                <a:lnTo>
                  <a:pt x="112" y="26"/>
                </a:lnTo>
                <a:lnTo>
                  <a:pt x="115" y="34"/>
                </a:lnTo>
                <a:lnTo>
                  <a:pt x="115" y="47"/>
                </a:lnTo>
                <a:lnTo>
                  <a:pt x="118" y="52"/>
                </a:lnTo>
                <a:lnTo>
                  <a:pt x="118" y="60"/>
                </a:lnTo>
                <a:lnTo>
                  <a:pt x="120" y="66"/>
                </a:lnTo>
                <a:lnTo>
                  <a:pt x="120" y="79"/>
                </a:lnTo>
                <a:lnTo>
                  <a:pt x="123" y="84"/>
                </a:lnTo>
                <a:lnTo>
                  <a:pt x="123" y="92"/>
                </a:lnTo>
                <a:lnTo>
                  <a:pt x="126" y="97"/>
                </a:lnTo>
                <a:lnTo>
                  <a:pt x="126" y="110"/>
                </a:lnTo>
                <a:lnTo>
                  <a:pt x="129" y="113"/>
                </a:lnTo>
                <a:lnTo>
                  <a:pt x="129" y="126"/>
                </a:lnTo>
                <a:lnTo>
                  <a:pt x="132" y="136"/>
                </a:lnTo>
                <a:lnTo>
                  <a:pt x="132" y="139"/>
                </a:lnTo>
                <a:lnTo>
                  <a:pt x="135" y="149"/>
                </a:lnTo>
                <a:lnTo>
                  <a:pt x="135" y="157"/>
                </a:lnTo>
                <a:lnTo>
                  <a:pt x="138" y="160"/>
                </a:lnTo>
                <a:lnTo>
                  <a:pt x="138" y="165"/>
                </a:lnTo>
                <a:lnTo>
                  <a:pt x="140" y="173"/>
                </a:lnTo>
                <a:lnTo>
                  <a:pt x="140" y="181"/>
                </a:lnTo>
                <a:lnTo>
                  <a:pt x="143" y="183"/>
                </a:lnTo>
                <a:lnTo>
                  <a:pt x="143" y="186"/>
                </a:lnTo>
                <a:lnTo>
                  <a:pt x="146" y="194"/>
                </a:lnTo>
                <a:lnTo>
                  <a:pt x="146" y="204"/>
                </a:lnTo>
                <a:lnTo>
                  <a:pt x="149" y="207"/>
                </a:lnTo>
                <a:lnTo>
                  <a:pt x="149" y="215"/>
                </a:lnTo>
                <a:lnTo>
                  <a:pt x="152" y="215"/>
                </a:lnTo>
                <a:lnTo>
                  <a:pt x="152" y="220"/>
                </a:lnTo>
                <a:lnTo>
                  <a:pt x="155" y="217"/>
                </a:lnTo>
                <a:lnTo>
                  <a:pt x="155" y="230"/>
                </a:lnTo>
                <a:lnTo>
                  <a:pt x="155" y="228"/>
                </a:lnTo>
                <a:lnTo>
                  <a:pt x="158" y="233"/>
                </a:lnTo>
                <a:lnTo>
                  <a:pt x="158" y="230"/>
                </a:lnTo>
                <a:lnTo>
                  <a:pt x="160" y="241"/>
                </a:lnTo>
                <a:lnTo>
                  <a:pt x="163" y="246"/>
                </a:lnTo>
                <a:lnTo>
                  <a:pt x="163" y="249"/>
                </a:lnTo>
                <a:lnTo>
                  <a:pt x="166" y="257"/>
                </a:lnTo>
                <a:lnTo>
                  <a:pt x="166" y="254"/>
                </a:lnTo>
                <a:lnTo>
                  <a:pt x="166" y="259"/>
                </a:lnTo>
                <a:lnTo>
                  <a:pt x="169" y="257"/>
                </a:lnTo>
                <a:lnTo>
                  <a:pt x="169" y="264"/>
                </a:lnTo>
                <a:lnTo>
                  <a:pt x="172" y="275"/>
                </a:lnTo>
                <a:lnTo>
                  <a:pt x="172" y="272"/>
                </a:lnTo>
                <a:lnTo>
                  <a:pt x="175" y="277"/>
                </a:lnTo>
                <a:lnTo>
                  <a:pt x="175" y="272"/>
                </a:lnTo>
                <a:lnTo>
                  <a:pt x="175" y="283"/>
                </a:lnTo>
                <a:lnTo>
                  <a:pt x="178" y="277"/>
                </a:lnTo>
                <a:lnTo>
                  <a:pt x="178" y="280"/>
                </a:lnTo>
                <a:lnTo>
                  <a:pt x="180" y="277"/>
                </a:lnTo>
                <a:lnTo>
                  <a:pt x="180" y="285"/>
                </a:lnTo>
                <a:lnTo>
                  <a:pt x="183" y="291"/>
                </a:lnTo>
                <a:lnTo>
                  <a:pt x="183" y="296"/>
                </a:lnTo>
                <a:lnTo>
                  <a:pt x="186" y="298"/>
                </a:lnTo>
                <a:lnTo>
                  <a:pt x="186" y="301"/>
                </a:lnTo>
                <a:lnTo>
                  <a:pt x="189" y="306"/>
                </a:lnTo>
                <a:lnTo>
                  <a:pt x="189" y="311"/>
                </a:lnTo>
                <a:lnTo>
                  <a:pt x="192" y="311"/>
                </a:lnTo>
                <a:lnTo>
                  <a:pt x="195" y="317"/>
                </a:lnTo>
                <a:lnTo>
                  <a:pt x="198" y="319"/>
                </a:lnTo>
                <a:lnTo>
                  <a:pt x="200" y="317"/>
                </a:lnTo>
                <a:lnTo>
                  <a:pt x="200" y="325"/>
                </a:lnTo>
                <a:lnTo>
                  <a:pt x="203" y="340"/>
                </a:lnTo>
                <a:lnTo>
                  <a:pt x="206" y="345"/>
                </a:lnTo>
                <a:lnTo>
                  <a:pt x="206" y="338"/>
                </a:lnTo>
                <a:lnTo>
                  <a:pt x="206" y="343"/>
                </a:lnTo>
                <a:lnTo>
                  <a:pt x="209" y="332"/>
                </a:lnTo>
                <a:lnTo>
                  <a:pt x="209" y="338"/>
                </a:lnTo>
                <a:lnTo>
                  <a:pt x="212" y="332"/>
                </a:lnTo>
                <a:lnTo>
                  <a:pt x="212" y="351"/>
                </a:lnTo>
                <a:lnTo>
                  <a:pt x="215" y="359"/>
                </a:lnTo>
                <a:lnTo>
                  <a:pt x="215" y="353"/>
                </a:lnTo>
                <a:lnTo>
                  <a:pt x="218" y="353"/>
                </a:lnTo>
                <a:lnTo>
                  <a:pt x="220" y="356"/>
                </a:lnTo>
                <a:lnTo>
                  <a:pt x="220" y="366"/>
                </a:lnTo>
                <a:lnTo>
                  <a:pt x="223" y="372"/>
                </a:lnTo>
                <a:lnTo>
                  <a:pt x="223" y="377"/>
                </a:lnTo>
                <a:lnTo>
                  <a:pt x="226" y="374"/>
                </a:lnTo>
                <a:lnTo>
                  <a:pt x="226" y="366"/>
                </a:lnTo>
                <a:lnTo>
                  <a:pt x="229" y="374"/>
                </a:lnTo>
                <a:lnTo>
                  <a:pt x="229" y="377"/>
                </a:lnTo>
                <a:lnTo>
                  <a:pt x="235" y="385"/>
                </a:lnTo>
                <a:lnTo>
                  <a:pt x="232" y="385"/>
                </a:lnTo>
                <a:lnTo>
                  <a:pt x="235" y="382"/>
                </a:lnTo>
                <a:lnTo>
                  <a:pt x="238" y="385"/>
                </a:lnTo>
                <a:lnTo>
                  <a:pt x="238" y="387"/>
                </a:lnTo>
                <a:lnTo>
                  <a:pt x="240" y="393"/>
                </a:lnTo>
                <a:lnTo>
                  <a:pt x="240" y="395"/>
                </a:lnTo>
                <a:lnTo>
                  <a:pt x="243" y="398"/>
                </a:lnTo>
                <a:lnTo>
                  <a:pt x="246" y="406"/>
                </a:lnTo>
                <a:lnTo>
                  <a:pt x="246" y="400"/>
                </a:lnTo>
                <a:lnTo>
                  <a:pt x="246" y="406"/>
                </a:lnTo>
                <a:lnTo>
                  <a:pt x="249" y="400"/>
                </a:lnTo>
                <a:lnTo>
                  <a:pt x="249" y="408"/>
                </a:lnTo>
                <a:lnTo>
                  <a:pt x="252" y="400"/>
                </a:lnTo>
                <a:lnTo>
                  <a:pt x="252" y="408"/>
                </a:lnTo>
                <a:lnTo>
                  <a:pt x="255" y="419"/>
                </a:lnTo>
                <a:lnTo>
                  <a:pt x="255" y="424"/>
                </a:lnTo>
                <a:lnTo>
                  <a:pt x="258" y="424"/>
                </a:lnTo>
                <a:lnTo>
                  <a:pt x="258" y="416"/>
                </a:lnTo>
                <a:lnTo>
                  <a:pt x="260" y="414"/>
                </a:lnTo>
                <a:lnTo>
                  <a:pt x="260" y="421"/>
                </a:lnTo>
                <a:lnTo>
                  <a:pt x="263" y="427"/>
                </a:lnTo>
                <a:lnTo>
                  <a:pt x="263" y="424"/>
                </a:lnTo>
                <a:lnTo>
                  <a:pt x="266" y="427"/>
                </a:lnTo>
                <a:lnTo>
                  <a:pt x="266" y="434"/>
                </a:lnTo>
                <a:lnTo>
                  <a:pt x="269" y="432"/>
                </a:lnTo>
                <a:lnTo>
                  <a:pt x="269" y="424"/>
                </a:lnTo>
                <a:lnTo>
                  <a:pt x="272" y="432"/>
                </a:lnTo>
                <a:lnTo>
                  <a:pt x="272" y="427"/>
                </a:lnTo>
                <a:lnTo>
                  <a:pt x="272" y="434"/>
                </a:lnTo>
                <a:lnTo>
                  <a:pt x="275" y="440"/>
                </a:lnTo>
                <a:lnTo>
                  <a:pt x="275" y="455"/>
                </a:lnTo>
                <a:lnTo>
                  <a:pt x="278" y="455"/>
                </a:lnTo>
                <a:lnTo>
                  <a:pt x="278" y="450"/>
                </a:lnTo>
                <a:lnTo>
                  <a:pt x="280" y="442"/>
                </a:lnTo>
                <a:lnTo>
                  <a:pt x="283" y="448"/>
                </a:lnTo>
                <a:lnTo>
                  <a:pt x="283" y="455"/>
                </a:lnTo>
                <a:lnTo>
                  <a:pt x="286" y="458"/>
                </a:lnTo>
              </a:path>
            </a:pathLst>
          </a:custGeom>
          <a:noFill/>
          <a:ln w="1746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8" name="Freeform 72"/>
          <p:cNvSpPr>
            <a:spLocks/>
          </p:cNvSpPr>
          <p:nvPr/>
        </p:nvSpPr>
        <p:spPr bwMode="auto">
          <a:xfrm>
            <a:off x="6034088" y="2379663"/>
            <a:ext cx="331787" cy="280987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6" y="2"/>
              </a:cxn>
              <a:cxn ang="0">
                <a:pos x="12" y="26"/>
              </a:cxn>
              <a:cxn ang="0">
                <a:pos x="17" y="18"/>
              </a:cxn>
              <a:cxn ang="0">
                <a:pos x="20" y="34"/>
              </a:cxn>
              <a:cxn ang="0">
                <a:pos x="26" y="31"/>
              </a:cxn>
              <a:cxn ang="0">
                <a:pos x="32" y="47"/>
              </a:cxn>
              <a:cxn ang="0">
                <a:pos x="34" y="39"/>
              </a:cxn>
              <a:cxn ang="0">
                <a:pos x="40" y="57"/>
              </a:cxn>
              <a:cxn ang="0">
                <a:pos x="46" y="49"/>
              </a:cxn>
              <a:cxn ang="0">
                <a:pos x="54" y="65"/>
              </a:cxn>
              <a:cxn ang="0">
                <a:pos x="60" y="62"/>
              </a:cxn>
              <a:cxn ang="0">
                <a:pos x="66" y="70"/>
              </a:cxn>
              <a:cxn ang="0">
                <a:pos x="69" y="75"/>
              </a:cxn>
              <a:cxn ang="0">
                <a:pos x="72" y="78"/>
              </a:cxn>
              <a:cxn ang="0">
                <a:pos x="77" y="86"/>
              </a:cxn>
              <a:cxn ang="0">
                <a:pos x="80" y="94"/>
              </a:cxn>
              <a:cxn ang="0">
                <a:pos x="86" y="96"/>
              </a:cxn>
              <a:cxn ang="0">
                <a:pos x="89" y="99"/>
              </a:cxn>
              <a:cxn ang="0">
                <a:pos x="94" y="102"/>
              </a:cxn>
              <a:cxn ang="0">
                <a:pos x="100" y="104"/>
              </a:cxn>
              <a:cxn ang="0">
                <a:pos x="109" y="112"/>
              </a:cxn>
              <a:cxn ang="0">
                <a:pos x="112" y="115"/>
              </a:cxn>
              <a:cxn ang="0">
                <a:pos x="114" y="109"/>
              </a:cxn>
              <a:cxn ang="0">
                <a:pos x="120" y="117"/>
              </a:cxn>
              <a:cxn ang="0">
                <a:pos x="123" y="117"/>
              </a:cxn>
              <a:cxn ang="0">
                <a:pos x="132" y="128"/>
              </a:cxn>
              <a:cxn ang="0">
                <a:pos x="137" y="128"/>
              </a:cxn>
              <a:cxn ang="0">
                <a:pos x="140" y="138"/>
              </a:cxn>
              <a:cxn ang="0">
                <a:pos x="146" y="138"/>
              </a:cxn>
              <a:cxn ang="0">
                <a:pos x="152" y="143"/>
              </a:cxn>
              <a:cxn ang="0">
                <a:pos x="157" y="146"/>
              </a:cxn>
              <a:cxn ang="0">
                <a:pos x="160" y="151"/>
              </a:cxn>
              <a:cxn ang="0">
                <a:pos x="166" y="151"/>
              </a:cxn>
              <a:cxn ang="0">
                <a:pos x="169" y="151"/>
              </a:cxn>
              <a:cxn ang="0">
                <a:pos x="174" y="156"/>
              </a:cxn>
              <a:cxn ang="0">
                <a:pos x="177" y="159"/>
              </a:cxn>
              <a:cxn ang="0">
                <a:pos x="183" y="162"/>
              </a:cxn>
              <a:cxn ang="0">
                <a:pos x="189" y="159"/>
              </a:cxn>
              <a:cxn ang="0">
                <a:pos x="197" y="172"/>
              </a:cxn>
              <a:cxn ang="0">
                <a:pos x="200" y="167"/>
              </a:cxn>
              <a:cxn ang="0">
                <a:pos x="203" y="170"/>
              </a:cxn>
            </a:cxnLst>
            <a:rect l="0" t="0" r="r" b="b"/>
            <a:pathLst>
              <a:path w="209" h="177">
                <a:moveTo>
                  <a:pt x="0" y="10"/>
                </a:moveTo>
                <a:lnTo>
                  <a:pt x="3" y="7"/>
                </a:lnTo>
                <a:lnTo>
                  <a:pt x="3" y="5"/>
                </a:lnTo>
                <a:lnTo>
                  <a:pt x="6" y="0"/>
                </a:lnTo>
                <a:lnTo>
                  <a:pt x="6" y="5"/>
                </a:lnTo>
                <a:lnTo>
                  <a:pt x="6" y="2"/>
                </a:lnTo>
                <a:lnTo>
                  <a:pt x="9" y="7"/>
                </a:lnTo>
                <a:lnTo>
                  <a:pt x="9" y="20"/>
                </a:lnTo>
                <a:lnTo>
                  <a:pt x="12" y="26"/>
                </a:lnTo>
                <a:lnTo>
                  <a:pt x="14" y="23"/>
                </a:lnTo>
                <a:lnTo>
                  <a:pt x="14" y="18"/>
                </a:lnTo>
                <a:lnTo>
                  <a:pt x="17" y="18"/>
                </a:lnTo>
                <a:lnTo>
                  <a:pt x="17" y="26"/>
                </a:lnTo>
                <a:lnTo>
                  <a:pt x="20" y="28"/>
                </a:lnTo>
                <a:lnTo>
                  <a:pt x="20" y="34"/>
                </a:lnTo>
                <a:lnTo>
                  <a:pt x="23" y="31"/>
                </a:lnTo>
                <a:lnTo>
                  <a:pt x="26" y="28"/>
                </a:lnTo>
                <a:lnTo>
                  <a:pt x="26" y="31"/>
                </a:lnTo>
                <a:lnTo>
                  <a:pt x="29" y="36"/>
                </a:lnTo>
                <a:lnTo>
                  <a:pt x="29" y="41"/>
                </a:lnTo>
                <a:lnTo>
                  <a:pt x="32" y="47"/>
                </a:lnTo>
                <a:lnTo>
                  <a:pt x="32" y="52"/>
                </a:lnTo>
                <a:lnTo>
                  <a:pt x="34" y="49"/>
                </a:lnTo>
                <a:lnTo>
                  <a:pt x="34" y="39"/>
                </a:lnTo>
                <a:lnTo>
                  <a:pt x="37" y="41"/>
                </a:lnTo>
                <a:lnTo>
                  <a:pt x="40" y="60"/>
                </a:lnTo>
                <a:lnTo>
                  <a:pt x="40" y="57"/>
                </a:lnTo>
                <a:lnTo>
                  <a:pt x="43" y="49"/>
                </a:lnTo>
                <a:lnTo>
                  <a:pt x="46" y="47"/>
                </a:lnTo>
                <a:lnTo>
                  <a:pt x="46" y="49"/>
                </a:lnTo>
                <a:lnTo>
                  <a:pt x="52" y="60"/>
                </a:lnTo>
                <a:lnTo>
                  <a:pt x="52" y="62"/>
                </a:lnTo>
                <a:lnTo>
                  <a:pt x="54" y="65"/>
                </a:lnTo>
                <a:lnTo>
                  <a:pt x="54" y="70"/>
                </a:lnTo>
                <a:lnTo>
                  <a:pt x="57" y="68"/>
                </a:lnTo>
                <a:lnTo>
                  <a:pt x="60" y="62"/>
                </a:lnTo>
                <a:lnTo>
                  <a:pt x="60" y="68"/>
                </a:lnTo>
                <a:lnTo>
                  <a:pt x="63" y="70"/>
                </a:lnTo>
                <a:lnTo>
                  <a:pt x="66" y="70"/>
                </a:lnTo>
                <a:lnTo>
                  <a:pt x="66" y="75"/>
                </a:lnTo>
                <a:lnTo>
                  <a:pt x="69" y="81"/>
                </a:lnTo>
                <a:lnTo>
                  <a:pt x="69" y="75"/>
                </a:lnTo>
                <a:lnTo>
                  <a:pt x="72" y="78"/>
                </a:lnTo>
                <a:lnTo>
                  <a:pt x="72" y="73"/>
                </a:lnTo>
                <a:lnTo>
                  <a:pt x="72" y="78"/>
                </a:lnTo>
                <a:lnTo>
                  <a:pt x="74" y="81"/>
                </a:lnTo>
                <a:lnTo>
                  <a:pt x="74" y="86"/>
                </a:lnTo>
                <a:lnTo>
                  <a:pt x="77" y="86"/>
                </a:lnTo>
                <a:lnTo>
                  <a:pt x="77" y="91"/>
                </a:lnTo>
                <a:lnTo>
                  <a:pt x="80" y="88"/>
                </a:lnTo>
                <a:lnTo>
                  <a:pt x="80" y="94"/>
                </a:lnTo>
                <a:lnTo>
                  <a:pt x="83" y="96"/>
                </a:lnTo>
                <a:lnTo>
                  <a:pt x="83" y="99"/>
                </a:lnTo>
                <a:lnTo>
                  <a:pt x="86" y="96"/>
                </a:lnTo>
                <a:lnTo>
                  <a:pt x="86" y="94"/>
                </a:lnTo>
                <a:lnTo>
                  <a:pt x="86" y="96"/>
                </a:lnTo>
                <a:lnTo>
                  <a:pt x="89" y="99"/>
                </a:lnTo>
                <a:lnTo>
                  <a:pt x="92" y="94"/>
                </a:lnTo>
                <a:lnTo>
                  <a:pt x="92" y="96"/>
                </a:lnTo>
                <a:lnTo>
                  <a:pt x="94" y="102"/>
                </a:lnTo>
                <a:lnTo>
                  <a:pt x="94" y="96"/>
                </a:lnTo>
                <a:lnTo>
                  <a:pt x="97" y="99"/>
                </a:lnTo>
                <a:lnTo>
                  <a:pt x="100" y="104"/>
                </a:lnTo>
                <a:lnTo>
                  <a:pt x="103" y="109"/>
                </a:lnTo>
                <a:lnTo>
                  <a:pt x="106" y="107"/>
                </a:lnTo>
                <a:lnTo>
                  <a:pt x="109" y="112"/>
                </a:lnTo>
                <a:lnTo>
                  <a:pt x="109" y="109"/>
                </a:lnTo>
                <a:lnTo>
                  <a:pt x="112" y="117"/>
                </a:lnTo>
                <a:lnTo>
                  <a:pt x="112" y="115"/>
                </a:lnTo>
                <a:lnTo>
                  <a:pt x="112" y="120"/>
                </a:lnTo>
                <a:lnTo>
                  <a:pt x="114" y="117"/>
                </a:lnTo>
                <a:lnTo>
                  <a:pt x="114" y="109"/>
                </a:lnTo>
                <a:lnTo>
                  <a:pt x="117" y="109"/>
                </a:lnTo>
                <a:lnTo>
                  <a:pt x="117" y="117"/>
                </a:lnTo>
                <a:lnTo>
                  <a:pt x="120" y="117"/>
                </a:lnTo>
                <a:lnTo>
                  <a:pt x="120" y="122"/>
                </a:lnTo>
                <a:lnTo>
                  <a:pt x="126" y="117"/>
                </a:lnTo>
                <a:lnTo>
                  <a:pt x="123" y="117"/>
                </a:lnTo>
                <a:lnTo>
                  <a:pt x="126" y="122"/>
                </a:lnTo>
                <a:lnTo>
                  <a:pt x="132" y="122"/>
                </a:lnTo>
                <a:lnTo>
                  <a:pt x="132" y="128"/>
                </a:lnTo>
                <a:lnTo>
                  <a:pt x="134" y="136"/>
                </a:lnTo>
                <a:lnTo>
                  <a:pt x="134" y="133"/>
                </a:lnTo>
                <a:lnTo>
                  <a:pt x="137" y="128"/>
                </a:lnTo>
                <a:lnTo>
                  <a:pt x="137" y="125"/>
                </a:lnTo>
                <a:lnTo>
                  <a:pt x="140" y="128"/>
                </a:lnTo>
                <a:lnTo>
                  <a:pt x="140" y="138"/>
                </a:lnTo>
                <a:lnTo>
                  <a:pt x="143" y="143"/>
                </a:lnTo>
                <a:lnTo>
                  <a:pt x="143" y="146"/>
                </a:lnTo>
                <a:lnTo>
                  <a:pt x="146" y="138"/>
                </a:lnTo>
                <a:lnTo>
                  <a:pt x="146" y="133"/>
                </a:lnTo>
                <a:lnTo>
                  <a:pt x="149" y="136"/>
                </a:lnTo>
                <a:lnTo>
                  <a:pt x="152" y="143"/>
                </a:lnTo>
                <a:lnTo>
                  <a:pt x="152" y="151"/>
                </a:lnTo>
                <a:lnTo>
                  <a:pt x="154" y="151"/>
                </a:lnTo>
                <a:lnTo>
                  <a:pt x="157" y="146"/>
                </a:lnTo>
                <a:lnTo>
                  <a:pt x="157" y="138"/>
                </a:lnTo>
                <a:lnTo>
                  <a:pt x="160" y="143"/>
                </a:lnTo>
                <a:lnTo>
                  <a:pt x="160" y="151"/>
                </a:lnTo>
                <a:lnTo>
                  <a:pt x="163" y="156"/>
                </a:lnTo>
                <a:lnTo>
                  <a:pt x="163" y="151"/>
                </a:lnTo>
                <a:lnTo>
                  <a:pt x="166" y="151"/>
                </a:lnTo>
                <a:lnTo>
                  <a:pt x="166" y="146"/>
                </a:lnTo>
                <a:lnTo>
                  <a:pt x="166" y="151"/>
                </a:lnTo>
                <a:lnTo>
                  <a:pt x="169" y="151"/>
                </a:lnTo>
                <a:lnTo>
                  <a:pt x="172" y="146"/>
                </a:lnTo>
                <a:lnTo>
                  <a:pt x="172" y="154"/>
                </a:lnTo>
                <a:lnTo>
                  <a:pt x="174" y="156"/>
                </a:lnTo>
                <a:lnTo>
                  <a:pt x="174" y="154"/>
                </a:lnTo>
                <a:lnTo>
                  <a:pt x="177" y="156"/>
                </a:lnTo>
                <a:lnTo>
                  <a:pt x="177" y="159"/>
                </a:lnTo>
                <a:lnTo>
                  <a:pt x="180" y="154"/>
                </a:lnTo>
                <a:lnTo>
                  <a:pt x="183" y="156"/>
                </a:lnTo>
                <a:lnTo>
                  <a:pt x="183" y="162"/>
                </a:lnTo>
                <a:lnTo>
                  <a:pt x="186" y="159"/>
                </a:lnTo>
                <a:lnTo>
                  <a:pt x="186" y="156"/>
                </a:lnTo>
                <a:lnTo>
                  <a:pt x="189" y="159"/>
                </a:lnTo>
                <a:lnTo>
                  <a:pt x="189" y="164"/>
                </a:lnTo>
                <a:lnTo>
                  <a:pt x="192" y="164"/>
                </a:lnTo>
                <a:lnTo>
                  <a:pt x="197" y="172"/>
                </a:lnTo>
                <a:lnTo>
                  <a:pt x="194" y="172"/>
                </a:lnTo>
                <a:lnTo>
                  <a:pt x="197" y="170"/>
                </a:lnTo>
                <a:lnTo>
                  <a:pt x="200" y="167"/>
                </a:lnTo>
                <a:lnTo>
                  <a:pt x="200" y="164"/>
                </a:lnTo>
                <a:lnTo>
                  <a:pt x="200" y="167"/>
                </a:lnTo>
                <a:lnTo>
                  <a:pt x="203" y="170"/>
                </a:lnTo>
                <a:lnTo>
                  <a:pt x="206" y="177"/>
                </a:lnTo>
                <a:lnTo>
                  <a:pt x="209" y="170"/>
                </a:lnTo>
              </a:path>
            </a:pathLst>
          </a:custGeom>
          <a:noFill/>
          <a:ln w="1746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69" name="Freeform 73"/>
          <p:cNvSpPr>
            <a:spLocks/>
          </p:cNvSpPr>
          <p:nvPr/>
        </p:nvSpPr>
        <p:spPr bwMode="auto">
          <a:xfrm>
            <a:off x="6365875" y="2649538"/>
            <a:ext cx="303213" cy="136525"/>
          </a:xfrm>
          <a:custGeom>
            <a:avLst/>
            <a:gdLst/>
            <a:ahLst/>
            <a:cxnLst>
              <a:cxn ang="0">
                <a:pos x="3" y="7"/>
              </a:cxn>
              <a:cxn ang="0">
                <a:pos x="8" y="15"/>
              </a:cxn>
              <a:cxn ang="0">
                <a:pos x="11" y="7"/>
              </a:cxn>
              <a:cxn ang="0">
                <a:pos x="17" y="10"/>
              </a:cxn>
              <a:cxn ang="0">
                <a:pos x="20" y="23"/>
              </a:cxn>
              <a:cxn ang="0">
                <a:pos x="23" y="18"/>
              </a:cxn>
              <a:cxn ang="0">
                <a:pos x="28" y="26"/>
              </a:cxn>
              <a:cxn ang="0">
                <a:pos x="34" y="20"/>
              </a:cxn>
              <a:cxn ang="0">
                <a:pos x="40" y="28"/>
              </a:cxn>
              <a:cxn ang="0">
                <a:pos x="45" y="28"/>
              </a:cxn>
              <a:cxn ang="0">
                <a:pos x="48" y="26"/>
              </a:cxn>
              <a:cxn ang="0">
                <a:pos x="51" y="28"/>
              </a:cxn>
              <a:cxn ang="0">
                <a:pos x="57" y="31"/>
              </a:cxn>
              <a:cxn ang="0">
                <a:pos x="60" y="39"/>
              </a:cxn>
              <a:cxn ang="0">
                <a:pos x="65" y="34"/>
              </a:cxn>
              <a:cxn ang="0">
                <a:pos x="68" y="34"/>
              </a:cxn>
              <a:cxn ang="0">
                <a:pos x="71" y="47"/>
              </a:cxn>
              <a:cxn ang="0">
                <a:pos x="74" y="39"/>
              </a:cxn>
              <a:cxn ang="0">
                <a:pos x="80" y="39"/>
              </a:cxn>
              <a:cxn ang="0">
                <a:pos x="85" y="39"/>
              </a:cxn>
              <a:cxn ang="0">
                <a:pos x="88" y="54"/>
              </a:cxn>
              <a:cxn ang="0">
                <a:pos x="94" y="47"/>
              </a:cxn>
              <a:cxn ang="0">
                <a:pos x="97" y="49"/>
              </a:cxn>
              <a:cxn ang="0">
                <a:pos x="100" y="49"/>
              </a:cxn>
              <a:cxn ang="0">
                <a:pos x="105" y="52"/>
              </a:cxn>
              <a:cxn ang="0">
                <a:pos x="111" y="54"/>
              </a:cxn>
              <a:cxn ang="0">
                <a:pos x="117" y="54"/>
              </a:cxn>
              <a:cxn ang="0">
                <a:pos x="123" y="54"/>
              </a:cxn>
              <a:cxn ang="0">
                <a:pos x="128" y="57"/>
              </a:cxn>
              <a:cxn ang="0">
                <a:pos x="131" y="62"/>
              </a:cxn>
              <a:cxn ang="0">
                <a:pos x="137" y="57"/>
              </a:cxn>
              <a:cxn ang="0">
                <a:pos x="143" y="68"/>
              </a:cxn>
              <a:cxn ang="0">
                <a:pos x="145" y="57"/>
              </a:cxn>
              <a:cxn ang="0">
                <a:pos x="151" y="70"/>
              </a:cxn>
              <a:cxn ang="0">
                <a:pos x="154" y="62"/>
              </a:cxn>
              <a:cxn ang="0">
                <a:pos x="160" y="75"/>
              </a:cxn>
              <a:cxn ang="0">
                <a:pos x="163" y="75"/>
              </a:cxn>
              <a:cxn ang="0">
                <a:pos x="165" y="70"/>
              </a:cxn>
              <a:cxn ang="0">
                <a:pos x="168" y="81"/>
              </a:cxn>
              <a:cxn ang="0">
                <a:pos x="171" y="65"/>
              </a:cxn>
              <a:cxn ang="0">
                <a:pos x="177" y="78"/>
              </a:cxn>
              <a:cxn ang="0">
                <a:pos x="185" y="81"/>
              </a:cxn>
            </a:cxnLst>
            <a:rect l="0" t="0" r="r" b="b"/>
            <a:pathLst>
              <a:path w="191" h="86">
                <a:moveTo>
                  <a:pt x="0" y="0"/>
                </a:moveTo>
                <a:lnTo>
                  <a:pt x="3" y="2"/>
                </a:lnTo>
                <a:lnTo>
                  <a:pt x="3" y="7"/>
                </a:lnTo>
                <a:lnTo>
                  <a:pt x="5" y="10"/>
                </a:lnTo>
                <a:lnTo>
                  <a:pt x="5" y="15"/>
                </a:lnTo>
                <a:lnTo>
                  <a:pt x="8" y="15"/>
                </a:lnTo>
                <a:lnTo>
                  <a:pt x="8" y="7"/>
                </a:lnTo>
                <a:lnTo>
                  <a:pt x="11" y="10"/>
                </a:lnTo>
                <a:lnTo>
                  <a:pt x="11" y="7"/>
                </a:lnTo>
                <a:lnTo>
                  <a:pt x="14" y="5"/>
                </a:lnTo>
                <a:lnTo>
                  <a:pt x="14" y="7"/>
                </a:lnTo>
                <a:lnTo>
                  <a:pt x="17" y="10"/>
                </a:lnTo>
                <a:lnTo>
                  <a:pt x="17" y="26"/>
                </a:lnTo>
                <a:lnTo>
                  <a:pt x="17" y="23"/>
                </a:lnTo>
                <a:lnTo>
                  <a:pt x="20" y="23"/>
                </a:lnTo>
                <a:lnTo>
                  <a:pt x="20" y="7"/>
                </a:lnTo>
                <a:lnTo>
                  <a:pt x="23" y="10"/>
                </a:lnTo>
                <a:lnTo>
                  <a:pt x="23" y="18"/>
                </a:lnTo>
                <a:lnTo>
                  <a:pt x="25" y="20"/>
                </a:lnTo>
                <a:lnTo>
                  <a:pt x="28" y="28"/>
                </a:lnTo>
                <a:lnTo>
                  <a:pt x="28" y="26"/>
                </a:lnTo>
                <a:lnTo>
                  <a:pt x="31" y="20"/>
                </a:lnTo>
                <a:lnTo>
                  <a:pt x="34" y="23"/>
                </a:lnTo>
                <a:lnTo>
                  <a:pt x="34" y="20"/>
                </a:lnTo>
                <a:lnTo>
                  <a:pt x="37" y="23"/>
                </a:lnTo>
                <a:lnTo>
                  <a:pt x="37" y="28"/>
                </a:lnTo>
                <a:lnTo>
                  <a:pt x="40" y="28"/>
                </a:lnTo>
                <a:lnTo>
                  <a:pt x="43" y="26"/>
                </a:lnTo>
                <a:lnTo>
                  <a:pt x="43" y="23"/>
                </a:lnTo>
                <a:lnTo>
                  <a:pt x="45" y="28"/>
                </a:lnTo>
                <a:lnTo>
                  <a:pt x="45" y="31"/>
                </a:lnTo>
                <a:lnTo>
                  <a:pt x="48" y="23"/>
                </a:lnTo>
                <a:lnTo>
                  <a:pt x="48" y="26"/>
                </a:lnTo>
                <a:lnTo>
                  <a:pt x="48" y="23"/>
                </a:lnTo>
                <a:lnTo>
                  <a:pt x="51" y="31"/>
                </a:lnTo>
                <a:lnTo>
                  <a:pt x="51" y="28"/>
                </a:lnTo>
                <a:lnTo>
                  <a:pt x="54" y="36"/>
                </a:lnTo>
                <a:lnTo>
                  <a:pt x="54" y="34"/>
                </a:lnTo>
                <a:lnTo>
                  <a:pt x="57" y="31"/>
                </a:lnTo>
                <a:lnTo>
                  <a:pt x="57" y="34"/>
                </a:lnTo>
                <a:lnTo>
                  <a:pt x="60" y="36"/>
                </a:lnTo>
                <a:lnTo>
                  <a:pt x="60" y="39"/>
                </a:lnTo>
                <a:lnTo>
                  <a:pt x="63" y="41"/>
                </a:lnTo>
                <a:lnTo>
                  <a:pt x="63" y="34"/>
                </a:lnTo>
                <a:lnTo>
                  <a:pt x="65" y="34"/>
                </a:lnTo>
                <a:lnTo>
                  <a:pt x="65" y="39"/>
                </a:lnTo>
                <a:lnTo>
                  <a:pt x="68" y="41"/>
                </a:lnTo>
                <a:lnTo>
                  <a:pt x="68" y="34"/>
                </a:lnTo>
                <a:lnTo>
                  <a:pt x="68" y="39"/>
                </a:lnTo>
                <a:lnTo>
                  <a:pt x="71" y="39"/>
                </a:lnTo>
                <a:lnTo>
                  <a:pt x="71" y="47"/>
                </a:lnTo>
                <a:lnTo>
                  <a:pt x="74" y="36"/>
                </a:lnTo>
                <a:lnTo>
                  <a:pt x="74" y="41"/>
                </a:lnTo>
                <a:lnTo>
                  <a:pt x="74" y="39"/>
                </a:lnTo>
                <a:lnTo>
                  <a:pt x="77" y="44"/>
                </a:lnTo>
                <a:lnTo>
                  <a:pt x="77" y="39"/>
                </a:lnTo>
                <a:lnTo>
                  <a:pt x="80" y="39"/>
                </a:lnTo>
                <a:lnTo>
                  <a:pt x="83" y="44"/>
                </a:lnTo>
                <a:lnTo>
                  <a:pt x="83" y="39"/>
                </a:lnTo>
                <a:lnTo>
                  <a:pt x="85" y="39"/>
                </a:lnTo>
                <a:lnTo>
                  <a:pt x="85" y="47"/>
                </a:lnTo>
                <a:lnTo>
                  <a:pt x="88" y="52"/>
                </a:lnTo>
                <a:lnTo>
                  <a:pt x="88" y="54"/>
                </a:lnTo>
                <a:lnTo>
                  <a:pt x="88" y="44"/>
                </a:lnTo>
                <a:lnTo>
                  <a:pt x="91" y="41"/>
                </a:lnTo>
                <a:lnTo>
                  <a:pt x="94" y="47"/>
                </a:lnTo>
                <a:lnTo>
                  <a:pt x="94" y="41"/>
                </a:lnTo>
                <a:lnTo>
                  <a:pt x="94" y="44"/>
                </a:lnTo>
                <a:lnTo>
                  <a:pt x="97" y="49"/>
                </a:lnTo>
                <a:lnTo>
                  <a:pt x="97" y="57"/>
                </a:lnTo>
                <a:lnTo>
                  <a:pt x="100" y="52"/>
                </a:lnTo>
                <a:lnTo>
                  <a:pt x="100" y="49"/>
                </a:lnTo>
                <a:lnTo>
                  <a:pt x="103" y="44"/>
                </a:lnTo>
                <a:lnTo>
                  <a:pt x="103" y="49"/>
                </a:lnTo>
                <a:lnTo>
                  <a:pt x="105" y="52"/>
                </a:lnTo>
                <a:lnTo>
                  <a:pt x="108" y="60"/>
                </a:lnTo>
                <a:lnTo>
                  <a:pt x="108" y="62"/>
                </a:lnTo>
                <a:lnTo>
                  <a:pt x="111" y="54"/>
                </a:lnTo>
                <a:lnTo>
                  <a:pt x="114" y="52"/>
                </a:lnTo>
                <a:lnTo>
                  <a:pt x="114" y="57"/>
                </a:lnTo>
                <a:lnTo>
                  <a:pt x="117" y="54"/>
                </a:lnTo>
                <a:lnTo>
                  <a:pt x="120" y="60"/>
                </a:lnTo>
                <a:lnTo>
                  <a:pt x="123" y="65"/>
                </a:lnTo>
                <a:lnTo>
                  <a:pt x="123" y="54"/>
                </a:lnTo>
                <a:lnTo>
                  <a:pt x="125" y="52"/>
                </a:lnTo>
                <a:lnTo>
                  <a:pt x="125" y="60"/>
                </a:lnTo>
                <a:lnTo>
                  <a:pt x="128" y="57"/>
                </a:lnTo>
                <a:lnTo>
                  <a:pt x="128" y="60"/>
                </a:lnTo>
                <a:lnTo>
                  <a:pt x="128" y="57"/>
                </a:lnTo>
                <a:lnTo>
                  <a:pt x="131" y="62"/>
                </a:lnTo>
                <a:lnTo>
                  <a:pt x="137" y="60"/>
                </a:lnTo>
                <a:lnTo>
                  <a:pt x="134" y="60"/>
                </a:lnTo>
                <a:lnTo>
                  <a:pt x="137" y="57"/>
                </a:lnTo>
                <a:lnTo>
                  <a:pt x="140" y="60"/>
                </a:lnTo>
                <a:lnTo>
                  <a:pt x="140" y="73"/>
                </a:lnTo>
                <a:lnTo>
                  <a:pt x="143" y="68"/>
                </a:lnTo>
                <a:lnTo>
                  <a:pt x="143" y="54"/>
                </a:lnTo>
                <a:lnTo>
                  <a:pt x="145" y="60"/>
                </a:lnTo>
                <a:lnTo>
                  <a:pt x="145" y="57"/>
                </a:lnTo>
                <a:lnTo>
                  <a:pt x="151" y="65"/>
                </a:lnTo>
                <a:lnTo>
                  <a:pt x="148" y="65"/>
                </a:lnTo>
                <a:lnTo>
                  <a:pt x="151" y="70"/>
                </a:lnTo>
                <a:lnTo>
                  <a:pt x="154" y="62"/>
                </a:lnTo>
                <a:lnTo>
                  <a:pt x="154" y="65"/>
                </a:lnTo>
                <a:lnTo>
                  <a:pt x="154" y="62"/>
                </a:lnTo>
                <a:lnTo>
                  <a:pt x="157" y="60"/>
                </a:lnTo>
                <a:lnTo>
                  <a:pt x="157" y="70"/>
                </a:lnTo>
                <a:lnTo>
                  <a:pt x="160" y="75"/>
                </a:lnTo>
                <a:lnTo>
                  <a:pt x="160" y="81"/>
                </a:lnTo>
                <a:lnTo>
                  <a:pt x="160" y="78"/>
                </a:lnTo>
                <a:lnTo>
                  <a:pt x="163" y="75"/>
                </a:lnTo>
                <a:lnTo>
                  <a:pt x="163" y="73"/>
                </a:lnTo>
                <a:lnTo>
                  <a:pt x="163" y="75"/>
                </a:lnTo>
                <a:lnTo>
                  <a:pt x="165" y="70"/>
                </a:lnTo>
                <a:lnTo>
                  <a:pt x="165" y="75"/>
                </a:lnTo>
                <a:lnTo>
                  <a:pt x="168" y="75"/>
                </a:lnTo>
                <a:lnTo>
                  <a:pt x="168" y="81"/>
                </a:lnTo>
                <a:lnTo>
                  <a:pt x="168" y="75"/>
                </a:lnTo>
                <a:lnTo>
                  <a:pt x="171" y="73"/>
                </a:lnTo>
                <a:lnTo>
                  <a:pt x="171" y="65"/>
                </a:lnTo>
                <a:lnTo>
                  <a:pt x="174" y="73"/>
                </a:lnTo>
                <a:lnTo>
                  <a:pt x="174" y="78"/>
                </a:lnTo>
                <a:lnTo>
                  <a:pt x="177" y="78"/>
                </a:lnTo>
                <a:lnTo>
                  <a:pt x="180" y="81"/>
                </a:lnTo>
                <a:lnTo>
                  <a:pt x="183" y="81"/>
                </a:lnTo>
                <a:lnTo>
                  <a:pt x="185" y="81"/>
                </a:lnTo>
                <a:lnTo>
                  <a:pt x="188" y="83"/>
                </a:lnTo>
                <a:lnTo>
                  <a:pt x="191" y="86"/>
                </a:lnTo>
              </a:path>
            </a:pathLst>
          </a:custGeom>
          <a:noFill/>
          <a:ln w="1746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70" name="Freeform 74"/>
          <p:cNvSpPr>
            <a:spLocks/>
          </p:cNvSpPr>
          <p:nvPr/>
        </p:nvSpPr>
        <p:spPr bwMode="auto">
          <a:xfrm>
            <a:off x="6669088" y="2781300"/>
            <a:ext cx="966787" cy="220663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12" y="3"/>
              </a:cxn>
              <a:cxn ang="0">
                <a:pos x="20" y="6"/>
              </a:cxn>
              <a:cxn ang="0">
                <a:pos x="29" y="16"/>
              </a:cxn>
              <a:cxn ang="0">
                <a:pos x="37" y="19"/>
              </a:cxn>
              <a:cxn ang="0">
                <a:pos x="46" y="21"/>
              </a:cxn>
              <a:cxn ang="0">
                <a:pos x="54" y="24"/>
              </a:cxn>
              <a:cxn ang="0">
                <a:pos x="63" y="26"/>
              </a:cxn>
              <a:cxn ang="0">
                <a:pos x="72" y="32"/>
              </a:cxn>
              <a:cxn ang="0">
                <a:pos x="80" y="34"/>
              </a:cxn>
              <a:cxn ang="0">
                <a:pos x="92" y="32"/>
              </a:cxn>
              <a:cxn ang="0">
                <a:pos x="100" y="37"/>
              </a:cxn>
              <a:cxn ang="0">
                <a:pos x="112" y="37"/>
              </a:cxn>
              <a:cxn ang="0">
                <a:pos x="120" y="45"/>
              </a:cxn>
              <a:cxn ang="0">
                <a:pos x="132" y="45"/>
              </a:cxn>
              <a:cxn ang="0">
                <a:pos x="140" y="50"/>
              </a:cxn>
              <a:cxn ang="0">
                <a:pos x="152" y="50"/>
              </a:cxn>
              <a:cxn ang="0">
                <a:pos x="160" y="55"/>
              </a:cxn>
              <a:cxn ang="0">
                <a:pos x="172" y="53"/>
              </a:cxn>
              <a:cxn ang="0">
                <a:pos x="186" y="58"/>
              </a:cxn>
              <a:cxn ang="0">
                <a:pos x="200" y="63"/>
              </a:cxn>
              <a:cxn ang="0">
                <a:pos x="212" y="63"/>
              </a:cxn>
              <a:cxn ang="0">
                <a:pos x="226" y="66"/>
              </a:cxn>
              <a:cxn ang="0">
                <a:pos x="240" y="71"/>
              </a:cxn>
              <a:cxn ang="0">
                <a:pos x="252" y="71"/>
              </a:cxn>
              <a:cxn ang="0">
                <a:pos x="266" y="76"/>
              </a:cxn>
              <a:cxn ang="0">
                <a:pos x="283" y="79"/>
              </a:cxn>
              <a:cxn ang="0">
                <a:pos x="300" y="81"/>
              </a:cxn>
              <a:cxn ang="0">
                <a:pos x="317" y="89"/>
              </a:cxn>
              <a:cxn ang="0">
                <a:pos x="334" y="94"/>
              </a:cxn>
              <a:cxn ang="0">
                <a:pos x="349" y="100"/>
              </a:cxn>
              <a:cxn ang="0">
                <a:pos x="369" y="100"/>
              </a:cxn>
              <a:cxn ang="0">
                <a:pos x="389" y="105"/>
              </a:cxn>
              <a:cxn ang="0">
                <a:pos x="409" y="108"/>
              </a:cxn>
              <a:cxn ang="0">
                <a:pos x="429" y="113"/>
              </a:cxn>
              <a:cxn ang="0">
                <a:pos x="449" y="115"/>
              </a:cxn>
              <a:cxn ang="0">
                <a:pos x="471" y="121"/>
              </a:cxn>
              <a:cxn ang="0">
                <a:pos x="494" y="123"/>
              </a:cxn>
              <a:cxn ang="0">
                <a:pos x="517" y="123"/>
              </a:cxn>
              <a:cxn ang="0">
                <a:pos x="540" y="131"/>
              </a:cxn>
              <a:cxn ang="0">
                <a:pos x="563" y="134"/>
              </a:cxn>
              <a:cxn ang="0">
                <a:pos x="591" y="136"/>
              </a:cxn>
            </a:cxnLst>
            <a:rect l="0" t="0" r="r" b="b"/>
            <a:pathLst>
              <a:path w="609" h="139">
                <a:moveTo>
                  <a:pt x="0" y="3"/>
                </a:moveTo>
                <a:lnTo>
                  <a:pt x="3" y="3"/>
                </a:lnTo>
                <a:lnTo>
                  <a:pt x="9" y="0"/>
                </a:lnTo>
                <a:lnTo>
                  <a:pt x="6" y="0"/>
                </a:lnTo>
                <a:lnTo>
                  <a:pt x="9" y="0"/>
                </a:lnTo>
                <a:lnTo>
                  <a:pt x="12" y="3"/>
                </a:lnTo>
                <a:lnTo>
                  <a:pt x="14" y="0"/>
                </a:lnTo>
                <a:lnTo>
                  <a:pt x="17" y="3"/>
                </a:lnTo>
                <a:lnTo>
                  <a:pt x="20" y="6"/>
                </a:lnTo>
                <a:lnTo>
                  <a:pt x="23" y="8"/>
                </a:lnTo>
                <a:lnTo>
                  <a:pt x="26" y="11"/>
                </a:lnTo>
                <a:lnTo>
                  <a:pt x="29" y="16"/>
                </a:lnTo>
                <a:lnTo>
                  <a:pt x="32" y="19"/>
                </a:lnTo>
                <a:lnTo>
                  <a:pt x="34" y="16"/>
                </a:lnTo>
                <a:lnTo>
                  <a:pt x="37" y="19"/>
                </a:lnTo>
                <a:lnTo>
                  <a:pt x="40" y="24"/>
                </a:lnTo>
                <a:lnTo>
                  <a:pt x="43" y="19"/>
                </a:lnTo>
                <a:lnTo>
                  <a:pt x="46" y="21"/>
                </a:lnTo>
                <a:lnTo>
                  <a:pt x="49" y="26"/>
                </a:lnTo>
                <a:lnTo>
                  <a:pt x="52" y="21"/>
                </a:lnTo>
                <a:lnTo>
                  <a:pt x="54" y="24"/>
                </a:lnTo>
                <a:lnTo>
                  <a:pt x="57" y="26"/>
                </a:lnTo>
                <a:lnTo>
                  <a:pt x="60" y="29"/>
                </a:lnTo>
                <a:lnTo>
                  <a:pt x="63" y="26"/>
                </a:lnTo>
                <a:lnTo>
                  <a:pt x="66" y="26"/>
                </a:lnTo>
                <a:lnTo>
                  <a:pt x="69" y="29"/>
                </a:lnTo>
                <a:lnTo>
                  <a:pt x="72" y="32"/>
                </a:lnTo>
                <a:lnTo>
                  <a:pt x="74" y="29"/>
                </a:lnTo>
                <a:lnTo>
                  <a:pt x="77" y="32"/>
                </a:lnTo>
                <a:lnTo>
                  <a:pt x="80" y="34"/>
                </a:lnTo>
                <a:lnTo>
                  <a:pt x="83" y="32"/>
                </a:lnTo>
                <a:lnTo>
                  <a:pt x="89" y="32"/>
                </a:lnTo>
                <a:lnTo>
                  <a:pt x="92" y="32"/>
                </a:lnTo>
                <a:lnTo>
                  <a:pt x="94" y="34"/>
                </a:lnTo>
                <a:lnTo>
                  <a:pt x="97" y="34"/>
                </a:lnTo>
                <a:lnTo>
                  <a:pt x="100" y="37"/>
                </a:lnTo>
                <a:lnTo>
                  <a:pt x="103" y="37"/>
                </a:lnTo>
                <a:lnTo>
                  <a:pt x="109" y="37"/>
                </a:lnTo>
                <a:lnTo>
                  <a:pt x="112" y="37"/>
                </a:lnTo>
                <a:lnTo>
                  <a:pt x="114" y="42"/>
                </a:lnTo>
                <a:lnTo>
                  <a:pt x="117" y="42"/>
                </a:lnTo>
                <a:lnTo>
                  <a:pt x="120" y="45"/>
                </a:lnTo>
                <a:lnTo>
                  <a:pt x="123" y="45"/>
                </a:lnTo>
                <a:lnTo>
                  <a:pt x="129" y="45"/>
                </a:lnTo>
                <a:lnTo>
                  <a:pt x="132" y="45"/>
                </a:lnTo>
                <a:lnTo>
                  <a:pt x="134" y="45"/>
                </a:lnTo>
                <a:lnTo>
                  <a:pt x="137" y="50"/>
                </a:lnTo>
                <a:lnTo>
                  <a:pt x="140" y="50"/>
                </a:lnTo>
                <a:lnTo>
                  <a:pt x="143" y="50"/>
                </a:lnTo>
                <a:lnTo>
                  <a:pt x="149" y="50"/>
                </a:lnTo>
                <a:lnTo>
                  <a:pt x="152" y="50"/>
                </a:lnTo>
                <a:lnTo>
                  <a:pt x="154" y="53"/>
                </a:lnTo>
                <a:lnTo>
                  <a:pt x="157" y="53"/>
                </a:lnTo>
                <a:lnTo>
                  <a:pt x="160" y="55"/>
                </a:lnTo>
                <a:lnTo>
                  <a:pt x="163" y="55"/>
                </a:lnTo>
                <a:lnTo>
                  <a:pt x="169" y="55"/>
                </a:lnTo>
                <a:lnTo>
                  <a:pt x="172" y="53"/>
                </a:lnTo>
                <a:lnTo>
                  <a:pt x="177" y="58"/>
                </a:lnTo>
                <a:lnTo>
                  <a:pt x="180" y="58"/>
                </a:lnTo>
                <a:lnTo>
                  <a:pt x="186" y="58"/>
                </a:lnTo>
                <a:lnTo>
                  <a:pt x="192" y="58"/>
                </a:lnTo>
                <a:lnTo>
                  <a:pt x="194" y="60"/>
                </a:lnTo>
                <a:lnTo>
                  <a:pt x="200" y="63"/>
                </a:lnTo>
                <a:lnTo>
                  <a:pt x="203" y="60"/>
                </a:lnTo>
                <a:lnTo>
                  <a:pt x="209" y="60"/>
                </a:lnTo>
                <a:lnTo>
                  <a:pt x="212" y="63"/>
                </a:lnTo>
                <a:lnTo>
                  <a:pt x="217" y="63"/>
                </a:lnTo>
                <a:lnTo>
                  <a:pt x="223" y="66"/>
                </a:lnTo>
                <a:lnTo>
                  <a:pt x="226" y="66"/>
                </a:lnTo>
                <a:lnTo>
                  <a:pt x="232" y="66"/>
                </a:lnTo>
                <a:lnTo>
                  <a:pt x="234" y="66"/>
                </a:lnTo>
                <a:lnTo>
                  <a:pt x="240" y="71"/>
                </a:lnTo>
                <a:lnTo>
                  <a:pt x="243" y="71"/>
                </a:lnTo>
                <a:lnTo>
                  <a:pt x="249" y="71"/>
                </a:lnTo>
                <a:lnTo>
                  <a:pt x="252" y="71"/>
                </a:lnTo>
                <a:lnTo>
                  <a:pt x="257" y="71"/>
                </a:lnTo>
                <a:lnTo>
                  <a:pt x="263" y="74"/>
                </a:lnTo>
                <a:lnTo>
                  <a:pt x="266" y="76"/>
                </a:lnTo>
                <a:lnTo>
                  <a:pt x="272" y="76"/>
                </a:lnTo>
                <a:lnTo>
                  <a:pt x="277" y="79"/>
                </a:lnTo>
                <a:lnTo>
                  <a:pt x="283" y="79"/>
                </a:lnTo>
                <a:lnTo>
                  <a:pt x="289" y="81"/>
                </a:lnTo>
                <a:lnTo>
                  <a:pt x="294" y="81"/>
                </a:lnTo>
                <a:lnTo>
                  <a:pt x="300" y="81"/>
                </a:lnTo>
                <a:lnTo>
                  <a:pt x="306" y="84"/>
                </a:lnTo>
                <a:lnTo>
                  <a:pt x="312" y="87"/>
                </a:lnTo>
                <a:lnTo>
                  <a:pt x="317" y="89"/>
                </a:lnTo>
                <a:lnTo>
                  <a:pt x="323" y="92"/>
                </a:lnTo>
                <a:lnTo>
                  <a:pt x="329" y="92"/>
                </a:lnTo>
                <a:lnTo>
                  <a:pt x="334" y="94"/>
                </a:lnTo>
                <a:lnTo>
                  <a:pt x="340" y="94"/>
                </a:lnTo>
                <a:lnTo>
                  <a:pt x="346" y="97"/>
                </a:lnTo>
                <a:lnTo>
                  <a:pt x="349" y="100"/>
                </a:lnTo>
                <a:lnTo>
                  <a:pt x="354" y="100"/>
                </a:lnTo>
                <a:lnTo>
                  <a:pt x="363" y="97"/>
                </a:lnTo>
                <a:lnTo>
                  <a:pt x="369" y="100"/>
                </a:lnTo>
                <a:lnTo>
                  <a:pt x="374" y="100"/>
                </a:lnTo>
                <a:lnTo>
                  <a:pt x="383" y="102"/>
                </a:lnTo>
                <a:lnTo>
                  <a:pt x="389" y="105"/>
                </a:lnTo>
                <a:lnTo>
                  <a:pt x="394" y="105"/>
                </a:lnTo>
                <a:lnTo>
                  <a:pt x="403" y="105"/>
                </a:lnTo>
                <a:lnTo>
                  <a:pt x="409" y="108"/>
                </a:lnTo>
                <a:lnTo>
                  <a:pt x="414" y="110"/>
                </a:lnTo>
                <a:lnTo>
                  <a:pt x="423" y="113"/>
                </a:lnTo>
                <a:lnTo>
                  <a:pt x="429" y="113"/>
                </a:lnTo>
                <a:lnTo>
                  <a:pt x="434" y="113"/>
                </a:lnTo>
                <a:lnTo>
                  <a:pt x="443" y="113"/>
                </a:lnTo>
                <a:lnTo>
                  <a:pt x="449" y="115"/>
                </a:lnTo>
                <a:lnTo>
                  <a:pt x="454" y="115"/>
                </a:lnTo>
                <a:lnTo>
                  <a:pt x="463" y="121"/>
                </a:lnTo>
                <a:lnTo>
                  <a:pt x="471" y="121"/>
                </a:lnTo>
                <a:lnTo>
                  <a:pt x="477" y="121"/>
                </a:lnTo>
                <a:lnTo>
                  <a:pt x="486" y="121"/>
                </a:lnTo>
                <a:lnTo>
                  <a:pt x="494" y="123"/>
                </a:lnTo>
                <a:lnTo>
                  <a:pt x="500" y="123"/>
                </a:lnTo>
                <a:lnTo>
                  <a:pt x="509" y="123"/>
                </a:lnTo>
                <a:lnTo>
                  <a:pt x="517" y="123"/>
                </a:lnTo>
                <a:lnTo>
                  <a:pt x="526" y="126"/>
                </a:lnTo>
                <a:lnTo>
                  <a:pt x="531" y="128"/>
                </a:lnTo>
                <a:lnTo>
                  <a:pt x="540" y="131"/>
                </a:lnTo>
                <a:lnTo>
                  <a:pt x="549" y="131"/>
                </a:lnTo>
                <a:lnTo>
                  <a:pt x="557" y="131"/>
                </a:lnTo>
                <a:lnTo>
                  <a:pt x="563" y="134"/>
                </a:lnTo>
                <a:lnTo>
                  <a:pt x="574" y="134"/>
                </a:lnTo>
                <a:lnTo>
                  <a:pt x="583" y="136"/>
                </a:lnTo>
                <a:lnTo>
                  <a:pt x="591" y="136"/>
                </a:lnTo>
                <a:lnTo>
                  <a:pt x="600" y="136"/>
                </a:lnTo>
                <a:lnTo>
                  <a:pt x="609" y="139"/>
                </a:lnTo>
              </a:path>
            </a:pathLst>
          </a:custGeom>
          <a:noFill/>
          <a:ln w="1746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71" name="Freeform 75"/>
          <p:cNvSpPr>
            <a:spLocks/>
          </p:cNvSpPr>
          <p:nvPr/>
        </p:nvSpPr>
        <p:spPr bwMode="auto">
          <a:xfrm>
            <a:off x="7635875" y="3001963"/>
            <a:ext cx="1304925" cy="144462"/>
          </a:xfrm>
          <a:custGeom>
            <a:avLst/>
            <a:gdLst/>
            <a:ahLst/>
            <a:cxnLst>
              <a:cxn ang="0">
                <a:pos x="8" y="3"/>
              </a:cxn>
              <a:cxn ang="0">
                <a:pos x="25" y="5"/>
              </a:cxn>
              <a:cxn ang="0">
                <a:pos x="45" y="10"/>
              </a:cxn>
              <a:cxn ang="0">
                <a:pos x="62" y="13"/>
              </a:cxn>
              <a:cxn ang="0">
                <a:pos x="82" y="16"/>
              </a:cxn>
              <a:cxn ang="0">
                <a:pos x="102" y="18"/>
              </a:cxn>
              <a:cxn ang="0">
                <a:pos x="122" y="23"/>
              </a:cxn>
              <a:cxn ang="0">
                <a:pos x="142" y="26"/>
              </a:cxn>
              <a:cxn ang="0">
                <a:pos x="165" y="29"/>
              </a:cxn>
              <a:cxn ang="0">
                <a:pos x="185" y="29"/>
              </a:cxn>
              <a:cxn ang="0">
                <a:pos x="208" y="31"/>
              </a:cxn>
              <a:cxn ang="0">
                <a:pos x="231" y="34"/>
              </a:cxn>
              <a:cxn ang="0">
                <a:pos x="254" y="37"/>
              </a:cxn>
              <a:cxn ang="0">
                <a:pos x="277" y="39"/>
              </a:cxn>
              <a:cxn ang="0">
                <a:pos x="302" y="42"/>
              </a:cxn>
              <a:cxn ang="0">
                <a:pos x="325" y="47"/>
              </a:cxn>
              <a:cxn ang="0">
                <a:pos x="351" y="50"/>
              </a:cxn>
              <a:cxn ang="0">
                <a:pos x="377" y="52"/>
              </a:cxn>
              <a:cxn ang="0">
                <a:pos x="402" y="60"/>
              </a:cxn>
              <a:cxn ang="0">
                <a:pos x="431" y="63"/>
              </a:cxn>
              <a:cxn ang="0">
                <a:pos x="457" y="63"/>
              </a:cxn>
              <a:cxn ang="0">
                <a:pos x="485" y="65"/>
              </a:cxn>
              <a:cxn ang="0">
                <a:pos x="514" y="68"/>
              </a:cxn>
              <a:cxn ang="0">
                <a:pos x="542" y="68"/>
              </a:cxn>
              <a:cxn ang="0">
                <a:pos x="574" y="71"/>
              </a:cxn>
              <a:cxn ang="0">
                <a:pos x="605" y="76"/>
              </a:cxn>
              <a:cxn ang="0">
                <a:pos x="634" y="78"/>
              </a:cxn>
              <a:cxn ang="0">
                <a:pos x="665" y="81"/>
              </a:cxn>
              <a:cxn ang="0">
                <a:pos x="700" y="84"/>
              </a:cxn>
              <a:cxn ang="0">
                <a:pos x="734" y="89"/>
              </a:cxn>
              <a:cxn ang="0">
                <a:pos x="765" y="91"/>
              </a:cxn>
              <a:cxn ang="0">
                <a:pos x="800" y="91"/>
              </a:cxn>
              <a:cxn ang="0">
                <a:pos x="822" y="91"/>
              </a:cxn>
            </a:cxnLst>
            <a:rect l="0" t="0" r="r" b="b"/>
            <a:pathLst>
              <a:path w="822" h="91">
                <a:moveTo>
                  <a:pt x="0" y="0"/>
                </a:moveTo>
                <a:lnTo>
                  <a:pt x="8" y="3"/>
                </a:lnTo>
                <a:lnTo>
                  <a:pt x="17" y="5"/>
                </a:lnTo>
                <a:lnTo>
                  <a:pt x="25" y="5"/>
                </a:lnTo>
                <a:lnTo>
                  <a:pt x="37" y="8"/>
                </a:lnTo>
                <a:lnTo>
                  <a:pt x="45" y="10"/>
                </a:lnTo>
                <a:lnTo>
                  <a:pt x="54" y="10"/>
                </a:lnTo>
                <a:lnTo>
                  <a:pt x="62" y="13"/>
                </a:lnTo>
                <a:lnTo>
                  <a:pt x="74" y="13"/>
                </a:lnTo>
                <a:lnTo>
                  <a:pt x="82" y="16"/>
                </a:lnTo>
                <a:lnTo>
                  <a:pt x="94" y="18"/>
                </a:lnTo>
                <a:lnTo>
                  <a:pt x="102" y="18"/>
                </a:lnTo>
                <a:lnTo>
                  <a:pt x="114" y="21"/>
                </a:lnTo>
                <a:lnTo>
                  <a:pt x="122" y="23"/>
                </a:lnTo>
                <a:lnTo>
                  <a:pt x="134" y="23"/>
                </a:lnTo>
                <a:lnTo>
                  <a:pt x="142" y="26"/>
                </a:lnTo>
                <a:lnTo>
                  <a:pt x="154" y="26"/>
                </a:lnTo>
                <a:lnTo>
                  <a:pt x="165" y="29"/>
                </a:lnTo>
                <a:lnTo>
                  <a:pt x="177" y="29"/>
                </a:lnTo>
                <a:lnTo>
                  <a:pt x="185" y="29"/>
                </a:lnTo>
                <a:lnTo>
                  <a:pt x="197" y="31"/>
                </a:lnTo>
                <a:lnTo>
                  <a:pt x="208" y="31"/>
                </a:lnTo>
                <a:lnTo>
                  <a:pt x="220" y="34"/>
                </a:lnTo>
                <a:lnTo>
                  <a:pt x="231" y="34"/>
                </a:lnTo>
                <a:lnTo>
                  <a:pt x="242" y="34"/>
                </a:lnTo>
                <a:lnTo>
                  <a:pt x="254" y="37"/>
                </a:lnTo>
                <a:lnTo>
                  <a:pt x="265" y="37"/>
                </a:lnTo>
                <a:lnTo>
                  <a:pt x="277" y="39"/>
                </a:lnTo>
                <a:lnTo>
                  <a:pt x="288" y="42"/>
                </a:lnTo>
                <a:lnTo>
                  <a:pt x="302" y="42"/>
                </a:lnTo>
                <a:lnTo>
                  <a:pt x="314" y="44"/>
                </a:lnTo>
                <a:lnTo>
                  <a:pt x="325" y="47"/>
                </a:lnTo>
                <a:lnTo>
                  <a:pt x="340" y="47"/>
                </a:lnTo>
                <a:lnTo>
                  <a:pt x="351" y="50"/>
                </a:lnTo>
                <a:lnTo>
                  <a:pt x="362" y="52"/>
                </a:lnTo>
                <a:lnTo>
                  <a:pt x="377" y="52"/>
                </a:lnTo>
                <a:lnTo>
                  <a:pt x="391" y="57"/>
                </a:lnTo>
                <a:lnTo>
                  <a:pt x="402" y="60"/>
                </a:lnTo>
                <a:lnTo>
                  <a:pt x="417" y="63"/>
                </a:lnTo>
                <a:lnTo>
                  <a:pt x="431" y="63"/>
                </a:lnTo>
                <a:lnTo>
                  <a:pt x="442" y="63"/>
                </a:lnTo>
                <a:lnTo>
                  <a:pt x="457" y="63"/>
                </a:lnTo>
                <a:lnTo>
                  <a:pt x="471" y="65"/>
                </a:lnTo>
                <a:lnTo>
                  <a:pt x="485" y="65"/>
                </a:lnTo>
                <a:lnTo>
                  <a:pt x="500" y="68"/>
                </a:lnTo>
                <a:lnTo>
                  <a:pt x="514" y="68"/>
                </a:lnTo>
                <a:lnTo>
                  <a:pt x="528" y="68"/>
                </a:lnTo>
                <a:lnTo>
                  <a:pt x="542" y="68"/>
                </a:lnTo>
                <a:lnTo>
                  <a:pt x="557" y="68"/>
                </a:lnTo>
                <a:lnTo>
                  <a:pt x="574" y="71"/>
                </a:lnTo>
                <a:lnTo>
                  <a:pt x="588" y="73"/>
                </a:lnTo>
                <a:lnTo>
                  <a:pt x="605" y="76"/>
                </a:lnTo>
                <a:lnTo>
                  <a:pt x="620" y="76"/>
                </a:lnTo>
                <a:lnTo>
                  <a:pt x="634" y="78"/>
                </a:lnTo>
                <a:lnTo>
                  <a:pt x="651" y="81"/>
                </a:lnTo>
                <a:lnTo>
                  <a:pt x="665" y="81"/>
                </a:lnTo>
                <a:lnTo>
                  <a:pt x="682" y="81"/>
                </a:lnTo>
                <a:lnTo>
                  <a:pt x="700" y="84"/>
                </a:lnTo>
                <a:lnTo>
                  <a:pt x="717" y="84"/>
                </a:lnTo>
                <a:lnTo>
                  <a:pt x="734" y="89"/>
                </a:lnTo>
                <a:lnTo>
                  <a:pt x="748" y="91"/>
                </a:lnTo>
                <a:lnTo>
                  <a:pt x="765" y="91"/>
                </a:lnTo>
                <a:lnTo>
                  <a:pt x="782" y="91"/>
                </a:lnTo>
                <a:lnTo>
                  <a:pt x="800" y="91"/>
                </a:lnTo>
                <a:lnTo>
                  <a:pt x="820" y="91"/>
                </a:lnTo>
                <a:lnTo>
                  <a:pt x="822" y="91"/>
                </a:lnTo>
              </a:path>
            </a:pathLst>
          </a:custGeom>
          <a:noFill/>
          <a:ln w="1746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72" name="Freeform 76"/>
          <p:cNvSpPr>
            <a:spLocks/>
          </p:cNvSpPr>
          <p:nvPr/>
        </p:nvSpPr>
        <p:spPr bwMode="auto">
          <a:xfrm>
            <a:off x="5753100" y="1701800"/>
            <a:ext cx="2122488" cy="1333500"/>
          </a:xfrm>
          <a:custGeom>
            <a:avLst/>
            <a:gdLst/>
            <a:ahLst/>
            <a:cxnLst>
              <a:cxn ang="0">
                <a:pos x="46" y="207"/>
              </a:cxn>
              <a:cxn ang="0">
                <a:pos x="111" y="345"/>
              </a:cxn>
              <a:cxn ang="0">
                <a:pos x="180" y="437"/>
              </a:cxn>
              <a:cxn ang="0">
                <a:pos x="246" y="505"/>
              </a:cxn>
              <a:cxn ang="0">
                <a:pos x="314" y="557"/>
              </a:cxn>
              <a:cxn ang="0">
                <a:pos x="380" y="597"/>
              </a:cxn>
              <a:cxn ang="0">
                <a:pos x="446" y="631"/>
              </a:cxn>
              <a:cxn ang="0">
                <a:pos x="514" y="659"/>
              </a:cxn>
              <a:cxn ang="0">
                <a:pos x="580" y="683"/>
              </a:cxn>
              <a:cxn ang="0">
                <a:pos x="646" y="704"/>
              </a:cxn>
              <a:cxn ang="0">
                <a:pos x="714" y="722"/>
              </a:cxn>
              <a:cxn ang="0">
                <a:pos x="780" y="738"/>
              </a:cxn>
              <a:cxn ang="0">
                <a:pos x="846" y="754"/>
              </a:cxn>
              <a:cxn ang="0">
                <a:pos x="914" y="769"/>
              </a:cxn>
              <a:cxn ang="0">
                <a:pos x="980" y="782"/>
              </a:cxn>
              <a:cxn ang="0">
                <a:pos x="1048" y="793"/>
              </a:cxn>
              <a:cxn ang="0">
                <a:pos x="1117" y="806"/>
              </a:cxn>
              <a:cxn ang="0">
                <a:pos x="1126" y="808"/>
              </a:cxn>
              <a:cxn ang="0">
                <a:pos x="1134" y="808"/>
              </a:cxn>
              <a:cxn ang="0">
                <a:pos x="1143" y="811"/>
              </a:cxn>
              <a:cxn ang="0">
                <a:pos x="1151" y="811"/>
              </a:cxn>
              <a:cxn ang="0">
                <a:pos x="1160" y="814"/>
              </a:cxn>
              <a:cxn ang="0">
                <a:pos x="1168" y="814"/>
              </a:cxn>
              <a:cxn ang="0">
                <a:pos x="1177" y="816"/>
              </a:cxn>
              <a:cxn ang="0">
                <a:pos x="1186" y="816"/>
              </a:cxn>
              <a:cxn ang="0">
                <a:pos x="1194" y="819"/>
              </a:cxn>
              <a:cxn ang="0">
                <a:pos x="1203" y="819"/>
              </a:cxn>
              <a:cxn ang="0">
                <a:pos x="1211" y="822"/>
              </a:cxn>
              <a:cxn ang="0">
                <a:pos x="1220" y="822"/>
              </a:cxn>
              <a:cxn ang="0">
                <a:pos x="1228" y="824"/>
              </a:cxn>
              <a:cxn ang="0">
                <a:pos x="1237" y="824"/>
              </a:cxn>
              <a:cxn ang="0">
                <a:pos x="1246" y="827"/>
              </a:cxn>
              <a:cxn ang="0">
                <a:pos x="1254" y="827"/>
              </a:cxn>
              <a:cxn ang="0">
                <a:pos x="1263" y="829"/>
              </a:cxn>
              <a:cxn ang="0">
                <a:pos x="1271" y="829"/>
              </a:cxn>
              <a:cxn ang="0">
                <a:pos x="1280" y="832"/>
              </a:cxn>
              <a:cxn ang="0">
                <a:pos x="1288" y="832"/>
              </a:cxn>
              <a:cxn ang="0">
                <a:pos x="1297" y="835"/>
              </a:cxn>
              <a:cxn ang="0">
                <a:pos x="1306" y="835"/>
              </a:cxn>
              <a:cxn ang="0">
                <a:pos x="1314" y="835"/>
              </a:cxn>
              <a:cxn ang="0">
                <a:pos x="1323" y="837"/>
              </a:cxn>
              <a:cxn ang="0">
                <a:pos x="1331" y="837"/>
              </a:cxn>
            </a:cxnLst>
            <a:rect l="0" t="0" r="r" b="b"/>
            <a:pathLst>
              <a:path w="1337" h="840">
                <a:moveTo>
                  <a:pt x="0" y="0"/>
                </a:moveTo>
                <a:lnTo>
                  <a:pt x="23" y="128"/>
                </a:lnTo>
                <a:lnTo>
                  <a:pt x="46" y="207"/>
                </a:lnTo>
                <a:lnTo>
                  <a:pt x="69" y="262"/>
                </a:lnTo>
                <a:lnTo>
                  <a:pt x="91" y="306"/>
                </a:lnTo>
                <a:lnTo>
                  <a:pt x="111" y="345"/>
                </a:lnTo>
                <a:lnTo>
                  <a:pt x="134" y="379"/>
                </a:lnTo>
                <a:lnTo>
                  <a:pt x="157" y="411"/>
                </a:lnTo>
                <a:lnTo>
                  <a:pt x="180" y="437"/>
                </a:lnTo>
                <a:lnTo>
                  <a:pt x="203" y="461"/>
                </a:lnTo>
                <a:lnTo>
                  <a:pt x="223" y="484"/>
                </a:lnTo>
                <a:lnTo>
                  <a:pt x="246" y="505"/>
                </a:lnTo>
                <a:lnTo>
                  <a:pt x="269" y="523"/>
                </a:lnTo>
                <a:lnTo>
                  <a:pt x="291" y="542"/>
                </a:lnTo>
                <a:lnTo>
                  <a:pt x="314" y="557"/>
                </a:lnTo>
                <a:lnTo>
                  <a:pt x="334" y="570"/>
                </a:lnTo>
                <a:lnTo>
                  <a:pt x="357" y="586"/>
                </a:lnTo>
                <a:lnTo>
                  <a:pt x="380" y="597"/>
                </a:lnTo>
                <a:lnTo>
                  <a:pt x="403" y="610"/>
                </a:lnTo>
                <a:lnTo>
                  <a:pt x="423" y="620"/>
                </a:lnTo>
                <a:lnTo>
                  <a:pt x="446" y="631"/>
                </a:lnTo>
                <a:lnTo>
                  <a:pt x="469" y="641"/>
                </a:lnTo>
                <a:lnTo>
                  <a:pt x="491" y="649"/>
                </a:lnTo>
                <a:lnTo>
                  <a:pt x="514" y="659"/>
                </a:lnTo>
                <a:lnTo>
                  <a:pt x="534" y="667"/>
                </a:lnTo>
                <a:lnTo>
                  <a:pt x="557" y="675"/>
                </a:lnTo>
                <a:lnTo>
                  <a:pt x="580" y="683"/>
                </a:lnTo>
                <a:lnTo>
                  <a:pt x="603" y="691"/>
                </a:lnTo>
                <a:lnTo>
                  <a:pt x="626" y="696"/>
                </a:lnTo>
                <a:lnTo>
                  <a:pt x="646" y="704"/>
                </a:lnTo>
                <a:lnTo>
                  <a:pt x="669" y="709"/>
                </a:lnTo>
                <a:lnTo>
                  <a:pt x="691" y="717"/>
                </a:lnTo>
                <a:lnTo>
                  <a:pt x="714" y="722"/>
                </a:lnTo>
                <a:lnTo>
                  <a:pt x="734" y="727"/>
                </a:lnTo>
                <a:lnTo>
                  <a:pt x="757" y="733"/>
                </a:lnTo>
                <a:lnTo>
                  <a:pt x="780" y="738"/>
                </a:lnTo>
                <a:lnTo>
                  <a:pt x="803" y="743"/>
                </a:lnTo>
                <a:lnTo>
                  <a:pt x="826" y="748"/>
                </a:lnTo>
                <a:lnTo>
                  <a:pt x="846" y="754"/>
                </a:lnTo>
                <a:lnTo>
                  <a:pt x="869" y="759"/>
                </a:lnTo>
                <a:lnTo>
                  <a:pt x="891" y="764"/>
                </a:lnTo>
                <a:lnTo>
                  <a:pt x="914" y="769"/>
                </a:lnTo>
                <a:lnTo>
                  <a:pt x="937" y="772"/>
                </a:lnTo>
                <a:lnTo>
                  <a:pt x="957" y="777"/>
                </a:lnTo>
                <a:lnTo>
                  <a:pt x="980" y="782"/>
                </a:lnTo>
                <a:lnTo>
                  <a:pt x="1003" y="785"/>
                </a:lnTo>
                <a:lnTo>
                  <a:pt x="1026" y="790"/>
                </a:lnTo>
                <a:lnTo>
                  <a:pt x="1048" y="793"/>
                </a:lnTo>
                <a:lnTo>
                  <a:pt x="1068" y="798"/>
                </a:lnTo>
                <a:lnTo>
                  <a:pt x="1114" y="806"/>
                </a:lnTo>
                <a:lnTo>
                  <a:pt x="1117" y="806"/>
                </a:lnTo>
                <a:lnTo>
                  <a:pt x="1120" y="806"/>
                </a:lnTo>
                <a:lnTo>
                  <a:pt x="1123" y="806"/>
                </a:lnTo>
                <a:lnTo>
                  <a:pt x="1126" y="808"/>
                </a:lnTo>
                <a:lnTo>
                  <a:pt x="1128" y="808"/>
                </a:lnTo>
                <a:lnTo>
                  <a:pt x="1131" y="808"/>
                </a:lnTo>
                <a:lnTo>
                  <a:pt x="1134" y="808"/>
                </a:lnTo>
                <a:lnTo>
                  <a:pt x="1137" y="808"/>
                </a:lnTo>
                <a:lnTo>
                  <a:pt x="1140" y="808"/>
                </a:lnTo>
                <a:lnTo>
                  <a:pt x="1143" y="811"/>
                </a:lnTo>
                <a:lnTo>
                  <a:pt x="1146" y="811"/>
                </a:lnTo>
                <a:lnTo>
                  <a:pt x="1148" y="811"/>
                </a:lnTo>
                <a:lnTo>
                  <a:pt x="1151" y="811"/>
                </a:lnTo>
                <a:lnTo>
                  <a:pt x="1154" y="811"/>
                </a:lnTo>
                <a:lnTo>
                  <a:pt x="1157" y="811"/>
                </a:lnTo>
                <a:lnTo>
                  <a:pt x="1160" y="814"/>
                </a:lnTo>
                <a:lnTo>
                  <a:pt x="1163" y="814"/>
                </a:lnTo>
                <a:lnTo>
                  <a:pt x="1166" y="814"/>
                </a:lnTo>
                <a:lnTo>
                  <a:pt x="1168" y="814"/>
                </a:lnTo>
                <a:lnTo>
                  <a:pt x="1171" y="814"/>
                </a:lnTo>
                <a:lnTo>
                  <a:pt x="1174" y="816"/>
                </a:lnTo>
                <a:lnTo>
                  <a:pt x="1177" y="816"/>
                </a:lnTo>
                <a:lnTo>
                  <a:pt x="1180" y="816"/>
                </a:lnTo>
                <a:lnTo>
                  <a:pt x="1183" y="816"/>
                </a:lnTo>
                <a:lnTo>
                  <a:pt x="1186" y="816"/>
                </a:lnTo>
                <a:lnTo>
                  <a:pt x="1188" y="816"/>
                </a:lnTo>
                <a:lnTo>
                  <a:pt x="1191" y="819"/>
                </a:lnTo>
                <a:lnTo>
                  <a:pt x="1194" y="819"/>
                </a:lnTo>
                <a:lnTo>
                  <a:pt x="1197" y="819"/>
                </a:lnTo>
                <a:lnTo>
                  <a:pt x="1200" y="819"/>
                </a:lnTo>
                <a:lnTo>
                  <a:pt x="1203" y="819"/>
                </a:lnTo>
                <a:lnTo>
                  <a:pt x="1206" y="819"/>
                </a:lnTo>
                <a:lnTo>
                  <a:pt x="1208" y="822"/>
                </a:lnTo>
                <a:lnTo>
                  <a:pt x="1211" y="822"/>
                </a:lnTo>
                <a:lnTo>
                  <a:pt x="1214" y="822"/>
                </a:lnTo>
                <a:lnTo>
                  <a:pt x="1217" y="822"/>
                </a:lnTo>
                <a:lnTo>
                  <a:pt x="1220" y="822"/>
                </a:lnTo>
                <a:lnTo>
                  <a:pt x="1223" y="822"/>
                </a:lnTo>
                <a:lnTo>
                  <a:pt x="1226" y="824"/>
                </a:lnTo>
                <a:lnTo>
                  <a:pt x="1228" y="824"/>
                </a:lnTo>
                <a:lnTo>
                  <a:pt x="1231" y="824"/>
                </a:lnTo>
                <a:lnTo>
                  <a:pt x="1234" y="824"/>
                </a:lnTo>
                <a:lnTo>
                  <a:pt x="1237" y="824"/>
                </a:lnTo>
                <a:lnTo>
                  <a:pt x="1240" y="824"/>
                </a:lnTo>
                <a:lnTo>
                  <a:pt x="1243" y="827"/>
                </a:lnTo>
                <a:lnTo>
                  <a:pt x="1246" y="827"/>
                </a:lnTo>
                <a:lnTo>
                  <a:pt x="1248" y="827"/>
                </a:lnTo>
                <a:lnTo>
                  <a:pt x="1251" y="827"/>
                </a:lnTo>
                <a:lnTo>
                  <a:pt x="1254" y="827"/>
                </a:lnTo>
                <a:lnTo>
                  <a:pt x="1257" y="827"/>
                </a:lnTo>
                <a:lnTo>
                  <a:pt x="1260" y="827"/>
                </a:lnTo>
                <a:lnTo>
                  <a:pt x="1263" y="829"/>
                </a:lnTo>
                <a:lnTo>
                  <a:pt x="1266" y="829"/>
                </a:lnTo>
                <a:lnTo>
                  <a:pt x="1268" y="829"/>
                </a:lnTo>
                <a:lnTo>
                  <a:pt x="1271" y="829"/>
                </a:lnTo>
                <a:lnTo>
                  <a:pt x="1274" y="829"/>
                </a:lnTo>
                <a:lnTo>
                  <a:pt x="1277" y="829"/>
                </a:lnTo>
                <a:lnTo>
                  <a:pt x="1280" y="832"/>
                </a:lnTo>
                <a:lnTo>
                  <a:pt x="1283" y="832"/>
                </a:lnTo>
                <a:lnTo>
                  <a:pt x="1286" y="832"/>
                </a:lnTo>
                <a:lnTo>
                  <a:pt x="1288" y="832"/>
                </a:lnTo>
                <a:lnTo>
                  <a:pt x="1291" y="832"/>
                </a:lnTo>
                <a:lnTo>
                  <a:pt x="1294" y="832"/>
                </a:lnTo>
                <a:lnTo>
                  <a:pt x="1297" y="835"/>
                </a:lnTo>
                <a:lnTo>
                  <a:pt x="1300" y="835"/>
                </a:lnTo>
                <a:lnTo>
                  <a:pt x="1303" y="835"/>
                </a:lnTo>
                <a:lnTo>
                  <a:pt x="1306" y="835"/>
                </a:lnTo>
                <a:lnTo>
                  <a:pt x="1308" y="835"/>
                </a:lnTo>
                <a:lnTo>
                  <a:pt x="1311" y="835"/>
                </a:lnTo>
                <a:lnTo>
                  <a:pt x="1314" y="835"/>
                </a:lnTo>
                <a:lnTo>
                  <a:pt x="1317" y="837"/>
                </a:lnTo>
                <a:lnTo>
                  <a:pt x="1320" y="837"/>
                </a:lnTo>
                <a:lnTo>
                  <a:pt x="1323" y="837"/>
                </a:lnTo>
                <a:lnTo>
                  <a:pt x="1326" y="837"/>
                </a:lnTo>
                <a:lnTo>
                  <a:pt x="1328" y="837"/>
                </a:lnTo>
                <a:lnTo>
                  <a:pt x="1331" y="837"/>
                </a:lnTo>
                <a:lnTo>
                  <a:pt x="1334" y="840"/>
                </a:lnTo>
                <a:lnTo>
                  <a:pt x="1337" y="84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73" name="Freeform 77"/>
          <p:cNvSpPr>
            <a:spLocks/>
          </p:cNvSpPr>
          <p:nvPr/>
        </p:nvSpPr>
        <p:spPr bwMode="auto">
          <a:xfrm>
            <a:off x="7875588" y="3035300"/>
            <a:ext cx="576262" cy="6667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14" y="0"/>
              </a:cxn>
              <a:cxn ang="0">
                <a:pos x="23" y="2"/>
              </a:cxn>
              <a:cxn ang="0">
                <a:pos x="31" y="2"/>
              </a:cxn>
              <a:cxn ang="0">
                <a:pos x="40" y="5"/>
              </a:cxn>
              <a:cxn ang="0">
                <a:pos x="49" y="5"/>
              </a:cxn>
              <a:cxn ang="0">
                <a:pos x="57" y="8"/>
              </a:cxn>
              <a:cxn ang="0">
                <a:pos x="66" y="8"/>
              </a:cxn>
              <a:cxn ang="0">
                <a:pos x="74" y="8"/>
              </a:cxn>
              <a:cxn ang="0">
                <a:pos x="83" y="10"/>
              </a:cxn>
              <a:cxn ang="0">
                <a:pos x="91" y="10"/>
              </a:cxn>
              <a:cxn ang="0">
                <a:pos x="100" y="13"/>
              </a:cxn>
              <a:cxn ang="0">
                <a:pos x="109" y="13"/>
              </a:cxn>
              <a:cxn ang="0">
                <a:pos x="117" y="16"/>
              </a:cxn>
              <a:cxn ang="0">
                <a:pos x="126" y="16"/>
              </a:cxn>
              <a:cxn ang="0">
                <a:pos x="134" y="16"/>
              </a:cxn>
              <a:cxn ang="0">
                <a:pos x="143" y="18"/>
              </a:cxn>
              <a:cxn ang="0">
                <a:pos x="151" y="18"/>
              </a:cxn>
              <a:cxn ang="0">
                <a:pos x="160" y="21"/>
              </a:cxn>
              <a:cxn ang="0">
                <a:pos x="169" y="21"/>
              </a:cxn>
              <a:cxn ang="0">
                <a:pos x="177" y="21"/>
              </a:cxn>
              <a:cxn ang="0">
                <a:pos x="186" y="23"/>
              </a:cxn>
              <a:cxn ang="0">
                <a:pos x="194" y="23"/>
              </a:cxn>
              <a:cxn ang="0">
                <a:pos x="203" y="23"/>
              </a:cxn>
              <a:cxn ang="0">
                <a:pos x="211" y="26"/>
              </a:cxn>
              <a:cxn ang="0">
                <a:pos x="220" y="26"/>
              </a:cxn>
              <a:cxn ang="0">
                <a:pos x="229" y="29"/>
              </a:cxn>
              <a:cxn ang="0">
                <a:pos x="237" y="29"/>
              </a:cxn>
              <a:cxn ang="0">
                <a:pos x="246" y="29"/>
              </a:cxn>
              <a:cxn ang="0">
                <a:pos x="254" y="31"/>
              </a:cxn>
              <a:cxn ang="0">
                <a:pos x="263" y="31"/>
              </a:cxn>
              <a:cxn ang="0">
                <a:pos x="271" y="31"/>
              </a:cxn>
              <a:cxn ang="0">
                <a:pos x="280" y="34"/>
              </a:cxn>
              <a:cxn ang="0">
                <a:pos x="289" y="34"/>
              </a:cxn>
              <a:cxn ang="0">
                <a:pos x="297" y="34"/>
              </a:cxn>
              <a:cxn ang="0">
                <a:pos x="306" y="36"/>
              </a:cxn>
              <a:cxn ang="0">
                <a:pos x="314" y="36"/>
              </a:cxn>
              <a:cxn ang="0">
                <a:pos x="323" y="39"/>
              </a:cxn>
              <a:cxn ang="0">
                <a:pos x="331" y="39"/>
              </a:cxn>
              <a:cxn ang="0">
                <a:pos x="340" y="39"/>
              </a:cxn>
              <a:cxn ang="0">
                <a:pos x="349" y="42"/>
              </a:cxn>
              <a:cxn ang="0">
                <a:pos x="357" y="42"/>
              </a:cxn>
            </a:cxnLst>
            <a:rect l="0" t="0" r="r" b="b"/>
            <a:pathLst>
              <a:path w="363" h="42">
                <a:moveTo>
                  <a:pt x="0" y="0"/>
                </a:moveTo>
                <a:lnTo>
                  <a:pt x="3" y="0"/>
                </a:lnTo>
                <a:lnTo>
                  <a:pt x="6" y="0"/>
                </a:lnTo>
                <a:lnTo>
                  <a:pt x="9" y="0"/>
                </a:lnTo>
                <a:lnTo>
                  <a:pt x="11" y="0"/>
                </a:lnTo>
                <a:lnTo>
                  <a:pt x="14" y="0"/>
                </a:lnTo>
                <a:lnTo>
                  <a:pt x="17" y="2"/>
                </a:lnTo>
                <a:lnTo>
                  <a:pt x="20" y="2"/>
                </a:lnTo>
                <a:lnTo>
                  <a:pt x="23" y="2"/>
                </a:lnTo>
                <a:lnTo>
                  <a:pt x="26" y="2"/>
                </a:lnTo>
                <a:lnTo>
                  <a:pt x="29" y="2"/>
                </a:lnTo>
                <a:lnTo>
                  <a:pt x="31" y="2"/>
                </a:lnTo>
                <a:lnTo>
                  <a:pt x="34" y="2"/>
                </a:lnTo>
                <a:lnTo>
                  <a:pt x="37" y="5"/>
                </a:lnTo>
                <a:lnTo>
                  <a:pt x="40" y="5"/>
                </a:lnTo>
                <a:lnTo>
                  <a:pt x="43" y="5"/>
                </a:lnTo>
                <a:lnTo>
                  <a:pt x="46" y="5"/>
                </a:lnTo>
                <a:lnTo>
                  <a:pt x="49" y="5"/>
                </a:lnTo>
                <a:lnTo>
                  <a:pt x="51" y="5"/>
                </a:lnTo>
                <a:lnTo>
                  <a:pt x="54" y="5"/>
                </a:lnTo>
                <a:lnTo>
                  <a:pt x="57" y="8"/>
                </a:lnTo>
                <a:lnTo>
                  <a:pt x="60" y="8"/>
                </a:lnTo>
                <a:lnTo>
                  <a:pt x="63" y="8"/>
                </a:lnTo>
                <a:lnTo>
                  <a:pt x="66" y="8"/>
                </a:lnTo>
                <a:lnTo>
                  <a:pt x="69" y="8"/>
                </a:lnTo>
                <a:lnTo>
                  <a:pt x="71" y="8"/>
                </a:lnTo>
                <a:lnTo>
                  <a:pt x="74" y="8"/>
                </a:lnTo>
                <a:lnTo>
                  <a:pt x="77" y="10"/>
                </a:lnTo>
                <a:lnTo>
                  <a:pt x="80" y="10"/>
                </a:lnTo>
                <a:lnTo>
                  <a:pt x="83" y="10"/>
                </a:lnTo>
                <a:lnTo>
                  <a:pt x="86" y="10"/>
                </a:lnTo>
                <a:lnTo>
                  <a:pt x="89" y="10"/>
                </a:lnTo>
                <a:lnTo>
                  <a:pt x="91" y="10"/>
                </a:lnTo>
                <a:lnTo>
                  <a:pt x="94" y="10"/>
                </a:lnTo>
                <a:lnTo>
                  <a:pt x="97" y="13"/>
                </a:lnTo>
                <a:lnTo>
                  <a:pt x="100" y="13"/>
                </a:lnTo>
                <a:lnTo>
                  <a:pt x="103" y="13"/>
                </a:lnTo>
                <a:lnTo>
                  <a:pt x="106" y="13"/>
                </a:lnTo>
                <a:lnTo>
                  <a:pt x="109" y="13"/>
                </a:lnTo>
                <a:lnTo>
                  <a:pt x="111" y="13"/>
                </a:lnTo>
                <a:lnTo>
                  <a:pt x="114" y="13"/>
                </a:lnTo>
                <a:lnTo>
                  <a:pt x="117" y="16"/>
                </a:lnTo>
                <a:lnTo>
                  <a:pt x="120" y="16"/>
                </a:lnTo>
                <a:lnTo>
                  <a:pt x="123" y="16"/>
                </a:lnTo>
                <a:lnTo>
                  <a:pt x="126" y="16"/>
                </a:lnTo>
                <a:lnTo>
                  <a:pt x="129" y="16"/>
                </a:lnTo>
                <a:lnTo>
                  <a:pt x="131" y="16"/>
                </a:lnTo>
                <a:lnTo>
                  <a:pt x="134" y="16"/>
                </a:lnTo>
                <a:lnTo>
                  <a:pt x="137" y="16"/>
                </a:lnTo>
                <a:lnTo>
                  <a:pt x="140" y="18"/>
                </a:lnTo>
                <a:lnTo>
                  <a:pt x="143" y="18"/>
                </a:lnTo>
                <a:lnTo>
                  <a:pt x="146" y="18"/>
                </a:lnTo>
                <a:lnTo>
                  <a:pt x="149" y="18"/>
                </a:lnTo>
                <a:lnTo>
                  <a:pt x="151" y="18"/>
                </a:lnTo>
                <a:lnTo>
                  <a:pt x="154" y="18"/>
                </a:lnTo>
                <a:lnTo>
                  <a:pt x="157" y="18"/>
                </a:lnTo>
                <a:lnTo>
                  <a:pt x="160" y="21"/>
                </a:lnTo>
                <a:lnTo>
                  <a:pt x="163" y="21"/>
                </a:lnTo>
                <a:lnTo>
                  <a:pt x="166" y="21"/>
                </a:lnTo>
                <a:lnTo>
                  <a:pt x="169" y="21"/>
                </a:lnTo>
                <a:lnTo>
                  <a:pt x="171" y="21"/>
                </a:lnTo>
                <a:lnTo>
                  <a:pt x="174" y="21"/>
                </a:lnTo>
                <a:lnTo>
                  <a:pt x="177" y="21"/>
                </a:lnTo>
                <a:lnTo>
                  <a:pt x="180" y="21"/>
                </a:lnTo>
                <a:lnTo>
                  <a:pt x="183" y="23"/>
                </a:lnTo>
                <a:lnTo>
                  <a:pt x="186" y="23"/>
                </a:lnTo>
                <a:lnTo>
                  <a:pt x="189" y="23"/>
                </a:lnTo>
                <a:lnTo>
                  <a:pt x="191" y="23"/>
                </a:lnTo>
                <a:lnTo>
                  <a:pt x="194" y="23"/>
                </a:lnTo>
                <a:lnTo>
                  <a:pt x="197" y="23"/>
                </a:lnTo>
                <a:lnTo>
                  <a:pt x="200" y="23"/>
                </a:lnTo>
                <a:lnTo>
                  <a:pt x="203" y="23"/>
                </a:lnTo>
                <a:lnTo>
                  <a:pt x="206" y="26"/>
                </a:lnTo>
                <a:lnTo>
                  <a:pt x="209" y="26"/>
                </a:lnTo>
                <a:lnTo>
                  <a:pt x="211" y="26"/>
                </a:lnTo>
                <a:lnTo>
                  <a:pt x="214" y="26"/>
                </a:lnTo>
                <a:lnTo>
                  <a:pt x="217" y="26"/>
                </a:lnTo>
                <a:lnTo>
                  <a:pt x="220" y="26"/>
                </a:lnTo>
                <a:lnTo>
                  <a:pt x="223" y="26"/>
                </a:lnTo>
                <a:lnTo>
                  <a:pt x="226" y="26"/>
                </a:lnTo>
                <a:lnTo>
                  <a:pt x="229" y="29"/>
                </a:lnTo>
                <a:lnTo>
                  <a:pt x="231" y="29"/>
                </a:lnTo>
                <a:lnTo>
                  <a:pt x="234" y="29"/>
                </a:lnTo>
                <a:lnTo>
                  <a:pt x="237" y="29"/>
                </a:lnTo>
                <a:lnTo>
                  <a:pt x="240" y="29"/>
                </a:lnTo>
                <a:lnTo>
                  <a:pt x="243" y="29"/>
                </a:lnTo>
                <a:lnTo>
                  <a:pt x="246" y="29"/>
                </a:lnTo>
                <a:lnTo>
                  <a:pt x="249" y="29"/>
                </a:lnTo>
                <a:lnTo>
                  <a:pt x="251" y="31"/>
                </a:lnTo>
                <a:lnTo>
                  <a:pt x="254" y="31"/>
                </a:lnTo>
                <a:lnTo>
                  <a:pt x="257" y="31"/>
                </a:lnTo>
                <a:lnTo>
                  <a:pt x="260" y="31"/>
                </a:lnTo>
                <a:lnTo>
                  <a:pt x="263" y="31"/>
                </a:lnTo>
                <a:lnTo>
                  <a:pt x="266" y="31"/>
                </a:lnTo>
                <a:lnTo>
                  <a:pt x="269" y="31"/>
                </a:lnTo>
                <a:lnTo>
                  <a:pt x="271" y="31"/>
                </a:lnTo>
                <a:lnTo>
                  <a:pt x="274" y="34"/>
                </a:lnTo>
                <a:lnTo>
                  <a:pt x="277" y="34"/>
                </a:lnTo>
                <a:lnTo>
                  <a:pt x="280" y="34"/>
                </a:lnTo>
                <a:lnTo>
                  <a:pt x="283" y="34"/>
                </a:lnTo>
                <a:lnTo>
                  <a:pt x="286" y="34"/>
                </a:lnTo>
                <a:lnTo>
                  <a:pt x="289" y="34"/>
                </a:lnTo>
                <a:lnTo>
                  <a:pt x="291" y="34"/>
                </a:lnTo>
                <a:lnTo>
                  <a:pt x="294" y="34"/>
                </a:lnTo>
                <a:lnTo>
                  <a:pt x="297" y="34"/>
                </a:lnTo>
                <a:lnTo>
                  <a:pt x="300" y="36"/>
                </a:lnTo>
                <a:lnTo>
                  <a:pt x="303" y="36"/>
                </a:lnTo>
                <a:lnTo>
                  <a:pt x="306" y="36"/>
                </a:lnTo>
                <a:lnTo>
                  <a:pt x="309" y="36"/>
                </a:lnTo>
                <a:lnTo>
                  <a:pt x="311" y="36"/>
                </a:lnTo>
                <a:lnTo>
                  <a:pt x="314" y="36"/>
                </a:lnTo>
                <a:lnTo>
                  <a:pt x="317" y="36"/>
                </a:lnTo>
                <a:lnTo>
                  <a:pt x="320" y="36"/>
                </a:lnTo>
                <a:lnTo>
                  <a:pt x="323" y="39"/>
                </a:lnTo>
                <a:lnTo>
                  <a:pt x="326" y="39"/>
                </a:lnTo>
                <a:lnTo>
                  <a:pt x="329" y="39"/>
                </a:lnTo>
                <a:lnTo>
                  <a:pt x="331" y="39"/>
                </a:lnTo>
                <a:lnTo>
                  <a:pt x="334" y="39"/>
                </a:lnTo>
                <a:lnTo>
                  <a:pt x="337" y="39"/>
                </a:lnTo>
                <a:lnTo>
                  <a:pt x="340" y="39"/>
                </a:lnTo>
                <a:lnTo>
                  <a:pt x="343" y="39"/>
                </a:lnTo>
                <a:lnTo>
                  <a:pt x="346" y="39"/>
                </a:lnTo>
                <a:lnTo>
                  <a:pt x="349" y="42"/>
                </a:lnTo>
                <a:lnTo>
                  <a:pt x="351" y="42"/>
                </a:lnTo>
                <a:lnTo>
                  <a:pt x="354" y="42"/>
                </a:lnTo>
                <a:lnTo>
                  <a:pt x="357" y="42"/>
                </a:lnTo>
                <a:lnTo>
                  <a:pt x="360" y="42"/>
                </a:lnTo>
                <a:lnTo>
                  <a:pt x="363" y="42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74" name="Freeform 78"/>
          <p:cNvSpPr>
            <a:spLocks/>
          </p:cNvSpPr>
          <p:nvPr/>
        </p:nvSpPr>
        <p:spPr bwMode="auto">
          <a:xfrm>
            <a:off x="8451850" y="3101975"/>
            <a:ext cx="488950" cy="44450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8" y="0"/>
              </a:cxn>
              <a:cxn ang="0">
                <a:pos x="14" y="2"/>
              </a:cxn>
              <a:cxn ang="0">
                <a:pos x="20" y="2"/>
              </a:cxn>
              <a:cxn ang="0">
                <a:pos x="26" y="2"/>
              </a:cxn>
              <a:cxn ang="0">
                <a:pos x="31" y="2"/>
              </a:cxn>
              <a:cxn ang="0">
                <a:pos x="37" y="5"/>
              </a:cxn>
              <a:cxn ang="0">
                <a:pos x="43" y="5"/>
              </a:cxn>
              <a:cxn ang="0">
                <a:pos x="48" y="5"/>
              </a:cxn>
              <a:cxn ang="0">
                <a:pos x="54" y="5"/>
              </a:cxn>
              <a:cxn ang="0">
                <a:pos x="60" y="5"/>
              </a:cxn>
              <a:cxn ang="0">
                <a:pos x="66" y="8"/>
              </a:cxn>
              <a:cxn ang="0">
                <a:pos x="74" y="8"/>
              </a:cxn>
              <a:cxn ang="0">
                <a:pos x="80" y="8"/>
              </a:cxn>
              <a:cxn ang="0">
                <a:pos x="86" y="8"/>
              </a:cxn>
              <a:cxn ang="0">
                <a:pos x="94" y="10"/>
              </a:cxn>
              <a:cxn ang="0">
                <a:pos x="100" y="10"/>
              </a:cxn>
              <a:cxn ang="0">
                <a:pos x="106" y="10"/>
              </a:cxn>
              <a:cxn ang="0">
                <a:pos x="114" y="10"/>
              </a:cxn>
              <a:cxn ang="0">
                <a:pos x="120" y="13"/>
              </a:cxn>
              <a:cxn ang="0">
                <a:pos x="126" y="13"/>
              </a:cxn>
              <a:cxn ang="0">
                <a:pos x="134" y="13"/>
              </a:cxn>
              <a:cxn ang="0">
                <a:pos x="140" y="13"/>
              </a:cxn>
              <a:cxn ang="0">
                <a:pos x="146" y="15"/>
              </a:cxn>
              <a:cxn ang="0">
                <a:pos x="154" y="15"/>
              </a:cxn>
              <a:cxn ang="0">
                <a:pos x="160" y="15"/>
              </a:cxn>
              <a:cxn ang="0">
                <a:pos x="168" y="15"/>
              </a:cxn>
              <a:cxn ang="0">
                <a:pos x="177" y="18"/>
              </a:cxn>
              <a:cxn ang="0">
                <a:pos x="188" y="18"/>
              </a:cxn>
              <a:cxn ang="0">
                <a:pos x="197" y="18"/>
              </a:cxn>
              <a:cxn ang="0">
                <a:pos x="206" y="21"/>
              </a:cxn>
              <a:cxn ang="0">
                <a:pos x="214" y="21"/>
              </a:cxn>
              <a:cxn ang="0">
                <a:pos x="223" y="21"/>
              </a:cxn>
              <a:cxn ang="0">
                <a:pos x="231" y="21"/>
              </a:cxn>
              <a:cxn ang="0">
                <a:pos x="240" y="23"/>
              </a:cxn>
              <a:cxn ang="0">
                <a:pos x="248" y="23"/>
              </a:cxn>
              <a:cxn ang="0">
                <a:pos x="260" y="23"/>
              </a:cxn>
              <a:cxn ang="0">
                <a:pos x="271" y="26"/>
              </a:cxn>
              <a:cxn ang="0">
                <a:pos x="283" y="26"/>
              </a:cxn>
              <a:cxn ang="0">
                <a:pos x="291" y="26"/>
              </a:cxn>
              <a:cxn ang="0">
                <a:pos x="303" y="28"/>
              </a:cxn>
            </a:cxnLst>
            <a:rect l="0" t="0" r="r" b="b"/>
            <a:pathLst>
              <a:path w="308" h="28">
                <a:moveTo>
                  <a:pt x="0" y="0"/>
                </a:move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2"/>
                </a:lnTo>
                <a:lnTo>
                  <a:pt x="14" y="2"/>
                </a:lnTo>
                <a:lnTo>
                  <a:pt x="17" y="2"/>
                </a:lnTo>
                <a:lnTo>
                  <a:pt x="20" y="2"/>
                </a:lnTo>
                <a:lnTo>
                  <a:pt x="23" y="2"/>
                </a:lnTo>
                <a:lnTo>
                  <a:pt x="26" y="2"/>
                </a:lnTo>
                <a:lnTo>
                  <a:pt x="28" y="2"/>
                </a:lnTo>
                <a:lnTo>
                  <a:pt x="31" y="2"/>
                </a:lnTo>
                <a:lnTo>
                  <a:pt x="34" y="2"/>
                </a:lnTo>
                <a:lnTo>
                  <a:pt x="37" y="5"/>
                </a:lnTo>
                <a:lnTo>
                  <a:pt x="40" y="5"/>
                </a:lnTo>
                <a:lnTo>
                  <a:pt x="43" y="5"/>
                </a:lnTo>
                <a:lnTo>
                  <a:pt x="46" y="5"/>
                </a:lnTo>
                <a:lnTo>
                  <a:pt x="48" y="5"/>
                </a:lnTo>
                <a:lnTo>
                  <a:pt x="51" y="5"/>
                </a:lnTo>
                <a:lnTo>
                  <a:pt x="54" y="5"/>
                </a:lnTo>
                <a:lnTo>
                  <a:pt x="57" y="5"/>
                </a:lnTo>
                <a:lnTo>
                  <a:pt x="60" y="5"/>
                </a:lnTo>
                <a:lnTo>
                  <a:pt x="63" y="8"/>
                </a:lnTo>
                <a:lnTo>
                  <a:pt x="66" y="8"/>
                </a:lnTo>
                <a:lnTo>
                  <a:pt x="71" y="8"/>
                </a:lnTo>
                <a:lnTo>
                  <a:pt x="74" y="8"/>
                </a:lnTo>
                <a:lnTo>
                  <a:pt x="77" y="8"/>
                </a:lnTo>
                <a:lnTo>
                  <a:pt x="80" y="8"/>
                </a:lnTo>
                <a:lnTo>
                  <a:pt x="83" y="8"/>
                </a:lnTo>
                <a:lnTo>
                  <a:pt x="86" y="8"/>
                </a:lnTo>
                <a:lnTo>
                  <a:pt x="91" y="8"/>
                </a:lnTo>
                <a:lnTo>
                  <a:pt x="94" y="10"/>
                </a:lnTo>
                <a:lnTo>
                  <a:pt x="97" y="10"/>
                </a:lnTo>
                <a:lnTo>
                  <a:pt x="100" y="10"/>
                </a:lnTo>
                <a:lnTo>
                  <a:pt x="103" y="10"/>
                </a:lnTo>
                <a:lnTo>
                  <a:pt x="106" y="10"/>
                </a:lnTo>
                <a:lnTo>
                  <a:pt x="111" y="10"/>
                </a:lnTo>
                <a:lnTo>
                  <a:pt x="114" y="10"/>
                </a:lnTo>
                <a:lnTo>
                  <a:pt x="117" y="10"/>
                </a:lnTo>
                <a:lnTo>
                  <a:pt x="120" y="13"/>
                </a:lnTo>
                <a:lnTo>
                  <a:pt x="123" y="13"/>
                </a:lnTo>
                <a:lnTo>
                  <a:pt x="126" y="13"/>
                </a:lnTo>
                <a:lnTo>
                  <a:pt x="131" y="13"/>
                </a:lnTo>
                <a:lnTo>
                  <a:pt x="134" y="13"/>
                </a:lnTo>
                <a:lnTo>
                  <a:pt x="137" y="13"/>
                </a:lnTo>
                <a:lnTo>
                  <a:pt x="140" y="13"/>
                </a:lnTo>
                <a:lnTo>
                  <a:pt x="143" y="13"/>
                </a:lnTo>
                <a:lnTo>
                  <a:pt x="146" y="15"/>
                </a:lnTo>
                <a:lnTo>
                  <a:pt x="151" y="15"/>
                </a:lnTo>
                <a:lnTo>
                  <a:pt x="154" y="15"/>
                </a:lnTo>
                <a:lnTo>
                  <a:pt x="157" y="15"/>
                </a:lnTo>
                <a:lnTo>
                  <a:pt x="160" y="15"/>
                </a:lnTo>
                <a:lnTo>
                  <a:pt x="166" y="15"/>
                </a:lnTo>
                <a:lnTo>
                  <a:pt x="168" y="15"/>
                </a:lnTo>
                <a:lnTo>
                  <a:pt x="174" y="15"/>
                </a:lnTo>
                <a:lnTo>
                  <a:pt x="177" y="18"/>
                </a:lnTo>
                <a:lnTo>
                  <a:pt x="183" y="18"/>
                </a:lnTo>
                <a:lnTo>
                  <a:pt x="188" y="18"/>
                </a:lnTo>
                <a:lnTo>
                  <a:pt x="191" y="18"/>
                </a:lnTo>
                <a:lnTo>
                  <a:pt x="197" y="18"/>
                </a:lnTo>
                <a:lnTo>
                  <a:pt x="200" y="18"/>
                </a:lnTo>
                <a:lnTo>
                  <a:pt x="206" y="21"/>
                </a:lnTo>
                <a:lnTo>
                  <a:pt x="208" y="21"/>
                </a:lnTo>
                <a:lnTo>
                  <a:pt x="214" y="21"/>
                </a:lnTo>
                <a:lnTo>
                  <a:pt x="220" y="21"/>
                </a:lnTo>
                <a:lnTo>
                  <a:pt x="223" y="21"/>
                </a:lnTo>
                <a:lnTo>
                  <a:pt x="228" y="21"/>
                </a:lnTo>
                <a:lnTo>
                  <a:pt x="231" y="21"/>
                </a:lnTo>
                <a:lnTo>
                  <a:pt x="237" y="23"/>
                </a:lnTo>
                <a:lnTo>
                  <a:pt x="240" y="23"/>
                </a:lnTo>
                <a:lnTo>
                  <a:pt x="246" y="23"/>
                </a:lnTo>
                <a:lnTo>
                  <a:pt x="248" y="23"/>
                </a:lnTo>
                <a:lnTo>
                  <a:pt x="254" y="23"/>
                </a:lnTo>
                <a:lnTo>
                  <a:pt x="260" y="23"/>
                </a:lnTo>
                <a:lnTo>
                  <a:pt x="266" y="23"/>
                </a:lnTo>
                <a:lnTo>
                  <a:pt x="271" y="26"/>
                </a:lnTo>
                <a:lnTo>
                  <a:pt x="277" y="26"/>
                </a:lnTo>
                <a:lnTo>
                  <a:pt x="283" y="26"/>
                </a:lnTo>
                <a:lnTo>
                  <a:pt x="286" y="26"/>
                </a:lnTo>
                <a:lnTo>
                  <a:pt x="291" y="26"/>
                </a:lnTo>
                <a:lnTo>
                  <a:pt x="297" y="28"/>
                </a:lnTo>
                <a:lnTo>
                  <a:pt x="303" y="28"/>
                </a:lnTo>
                <a:lnTo>
                  <a:pt x="308" y="28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55375" name="Rectangle 79"/>
          <p:cNvSpPr>
            <a:spLocks noChangeArrowheads="1"/>
          </p:cNvSpPr>
          <p:nvPr/>
        </p:nvSpPr>
        <p:spPr bwMode="auto">
          <a:xfrm>
            <a:off x="7032625" y="3662363"/>
            <a:ext cx="431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time,ms</a:t>
            </a:r>
            <a:endParaRPr lang="en-US" sz="2400" b="0" baseline="-25000"/>
          </a:p>
        </p:txBody>
      </p:sp>
      <p:sp>
        <p:nvSpPr>
          <p:cNvPr id="55376" name="Rectangle 80"/>
          <p:cNvSpPr>
            <a:spLocks noChangeArrowheads="1"/>
          </p:cNvSpPr>
          <p:nvPr/>
        </p:nvSpPr>
        <p:spPr bwMode="auto">
          <a:xfrm rot="16200000">
            <a:off x="5207000" y="2900363"/>
            <a:ext cx="61913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en-US" sz="2400" b="0" baseline="-25000"/>
          </a:p>
        </p:txBody>
      </p:sp>
      <p:sp>
        <p:nvSpPr>
          <p:cNvPr id="55377" name="Rectangle 81"/>
          <p:cNvSpPr>
            <a:spLocks noChangeArrowheads="1"/>
          </p:cNvSpPr>
          <p:nvPr/>
        </p:nvSpPr>
        <p:spPr bwMode="auto">
          <a:xfrm rot="16200000">
            <a:off x="5203032" y="2829719"/>
            <a:ext cx="698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Symbol" pitchFamily="18" charset="2"/>
              </a:rPr>
              <a:t>y</a:t>
            </a:r>
            <a:endParaRPr lang="en-US" sz="2400" b="0" baseline="-25000"/>
          </a:p>
        </p:txBody>
      </p:sp>
      <p:sp>
        <p:nvSpPr>
          <p:cNvPr id="55378" name="Rectangle 82"/>
          <p:cNvSpPr>
            <a:spLocks noChangeArrowheads="1"/>
          </p:cNvSpPr>
          <p:nvPr/>
        </p:nvSpPr>
        <p:spPr bwMode="auto">
          <a:xfrm rot="16200000">
            <a:off x="4862513" y="2395537"/>
            <a:ext cx="768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, relative units</a:t>
            </a:r>
            <a:endParaRPr lang="en-US" sz="2400" b="0" baseline="-25000"/>
          </a:p>
        </p:txBody>
      </p:sp>
      <p:sp>
        <p:nvSpPr>
          <p:cNvPr id="55379" name="Rectangle 83"/>
          <p:cNvSpPr>
            <a:spLocks noChangeArrowheads="1"/>
          </p:cNvSpPr>
          <p:nvPr/>
        </p:nvSpPr>
        <p:spPr bwMode="auto">
          <a:xfrm>
            <a:off x="6859588" y="1855788"/>
            <a:ext cx="63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FF0000"/>
                </a:solidFill>
                <a:latin typeface="helvetica" charset="0"/>
              </a:rPr>
              <a:t>  </a:t>
            </a:r>
            <a:endParaRPr lang="en-US" sz="2400" b="0" baseline="-25000"/>
          </a:p>
        </p:txBody>
      </p:sp>
      <p:sp>
        <p:nvSpPr>
          <p:cNvPr id="55380" name="Rectangle 84"/>
          <p:cNvSpPr>
            <a:spLocks noChangeArrowheads="1"/>
          </p:cNvSpPr>
          <p:nvPr/>
        </p:nvSpPr>
        <p:spPr bwMode="auto">
          <a:xfrm>
            <a:off x="6859588" y="2138363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FF0000"/>
                </a:solidFill>
                <a:latin typeface="helvetica" charset="0"/>
              </a:rPr>
              <a:t> </a:t>
            </a:r>
            <a:endParaRPr lang="en-US" sz="2400" b="0" baseline="-25000"/>
          </a:p>
        </p:txBody>
      </p:sp>
      <p:sp>
        <p:nvSpPr>
          <p:cNvPr id="55381" name="Text Box 85"/>
          <p:cNvSpPr txBox="1">
            <a:spLocks noChangeArrowheads="1"/>
          </p:cNvSpPr>
          <p:nvPr/>
        </p:nvSpPr>
        <p:spPr bwMode="auto">
          <a:xfrm>
            <a:off x="7070725" y="1784350"/>
            <a:ext cx="1436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latin typeface="Times New Roman" pitchFamily="18" charset="0"/>
              </a:rPr>
              <a:t>10 </a:t>
            </a:r>
            <a:r>
              <a:rPr lang="fi-FI" sz="1200">
                <a:latin typeface="Symbol" pitchFamily="18" charset="2"/>
              </a:rPr>
              <a:t>m</a:t>
            </a:r>
            <a:r>
              <a:rPr lang="fi-FI" sz="1200">
                <a:latin typeface="Times New Roman" pitchFamily="18" charset="0"/>
              </a:rPr>
              <a:t>s; ampl.    12%</a:t>
            </a:r>
          </a:p>
          <a:p>
            <a:r>
              <a:rPr lang="fi-FI" sz="1200">
                <a:latin typeface="Times New Roman" pitchFamily="18" charset="0"/>
              </a:rPr>
              <a:t>150 </a:t>
            </a:r>
            <a:r>
              <a:rPr lang="fi-FI" sz="1200">
                <a:latin typeface="Symbol" pitchFamily="18" charset="2"/>
              </a:rPr>
              <a:t>m</a:t>
            </a:r>
            <a:r>
              <a:rPr lang="fi-FI" sz="1200">
                <a:latin typeface="Times New Roman" pitchFamily="18" charset="0"/>
              </a:rPr>
              <a:t>s; ampl.  42%</a:t>
            </a:r>
          </a:p>
          <a:p>
            <a:r>
              <a:rPr lang="fi-FI" sz="1200">
                <a:latin typeface="Times New Roman" pitchFamily="18" charset="0"/>
              </a:rPr>
              <a:t>800 </a:t>
            </a:r>
            <a:r>
              <a:rPr lang="fi-FI" sz="1200">
                <a:latin typeface="Symbol" pitchFamily="18" charset="2"/>
              </a:rPr>
              <a:t>m</a:t>
            </a:r>
            <a:r>
              <a:rPr lang="fi-FI" sz="1200">
                <a:latin typeface="Times New Roman" pitchFamily="18" charset="0"/>
              </a:rPr>
              <a:t>s; ampl.  30%</a:t>
            </a:r>
          </a:p>
          <a:p>
            <a:r>
              <a:rPr lang="fi-FI" sz="1200">
                <a:latin typeface="Times New Roman" pitchFamily="18" charset="0"/>
              </a:rPr>
              <a:t>2.5 ms;  ampl. 16%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55382" name="Text Box 86"/>
          <p:cNvSpPr txBox="1">
            <a:spLocks noChangeArrowheads="1"/>
          </p:cNvSpPr>
          <p:nvPr/>
        </p:nvSpPr>
        <p:spPr bwMode="auto">
          <a:xfrm>
            <a:off x="7299325" y="4298950"/>
            <a:ext cx="1397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latin typeface="Times New Roman" pitchFamily="18" charset="0"/>
              </a:rPr>
              <a:t>10 </a:t>
            </a:r>
            <a:r>
              <a:rPr lang="fi-FI" sz="1200">
                <a:latin typeface="Symbol" pitchFamily="18" charset="2"/>
              </a:rPr>
              <a:t>m</a:t>
            </a:r>
            <a:r>
              <a:rPr lang="fi-FI" sz="1200">
                <a:latin typeface="Times New Roman" pitchFamily="18" charset="0"/>
              </a:rPr>
              <a:t>s; ampl. 100%</a:t>
            </a:r>
          </a:p>
          <a:p>
            <a:r>
              <a:rPr lang="fi-FI" sz="1200">
                <a:latin typeface="Times New Roman" pitchFamily="18" charset="0"/>
              </a:rPr>
              <a:t>150 </a:t>
            </a:r>
            <a:r>
              <a:rPr lang="fi-FI" sz="1200">
                <a:latin typeface="Symbol" pitchFamily="18" charset="2"/>
              </a:rPr>
              <a:t>m</a:t>
            </a:r>
            <a:r>
              <a:rPr lang="fi-FI" sz="1200">
                <a:latin typeface="Times New Roman" pitchFamily="18" charset="0"/>
              </a:rPr>
              <a:t>s; ampl. 45%</a:t>
            </a:r>
          </a:p>
          <a:p>
            <a:r>
              <a:rPr lang="fi-FI" sz="1200">
                <a:latin typeface="Times New Roman" pitchFamily="18" charset="0"/>
              </a:rPr>
              <a:t>800 </a:t>
            </a:r>
            <a:r>
              <a:rPr lang="fi-FI" sz="1200">
                <a:latin typeface="Symbol" pitchFamily="18" charset="2"/>
              </a:rPr>
              <a:t>m</a:t>
            </a:r>
            <a:r>
              <a:rPr lang="fi-FI" sz="1200">
                <a:latin typeface="Times New Roman" pitchFamily="18" charset="0"/>
              </a:rPr>
              <a:t>s; ampl. 55%</a:t>
            </a:r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5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55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5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553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 animBg="1"/>
      <p:bldP spid="55302" grpId="0" animBg="1"/>
      <p:bldP spid="55303" grpId="0" animBg="1"/>
      <p:bldP spid="55304" grpId="0" animBg="1"/>
      <p:bldP spid="55305" grpId="0" animBg="1"/>
      <p:bldP spid="55306" grpId="0" animBg="1"/>
      <p:bldP spid="553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71684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71685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71686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71687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71688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pic>
        <p:nvPicPr>
          <p:cNvPr id="71689" name="Picture 9" descr="figure1_r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1888" y="1208088"/>
            <a:ext cx="5938837" cy="5278437"/>
          </a:xfrm>
          <a:prstGeom prst="rect">
            <a:avLst/>
          </a:prstGeom>
          <a:noFill/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238625" y="192088"/>
            <a:ext cx="223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CONCLUSION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5" name="Group 25"/>
          <p:cNvGrpSpPr>
            <a:grpSpLocks/>
          </p:cNvGrpSpPr>
          <p:nvPr/>
        </p:nvGrpSpPr>
        <p:grpSpPr bwMode="auto">
          <a:xfrm>
            <a:off x="3390900" y="1641475"/>
            <a:ext cx="2559050" cy="2609850"/>
            <a:chOff x="1976" y="1050"/>
            <a:chExt cx="1612" cy="1644"/>
          </a:xfrm>
        </p:grpSpPr>
        <p:pic>
          <p:nvPicPr>
            <p:cNvPr id="10244" name="Picture 4" descr="misha_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03" y="1050"/>
              <a:ext cx="1362" cy="1432"/>
            </a:xfrm>
            <a:prstGeom prst="rect">
              <a:avLst/>
            </a:prstGeom>
            <a:noFill/>
          </p:spPr>
        </p:pic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1976" y="2463"/>
              <a:ext cx="16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Michael I. Verkhovsky</a:t>
              </a:r>
              <a:endParaRPr lang="en-US"/>
            </a:p>
          </p:txBody>
        </p:sp>
      </p:grpSp>
      <p:grpSp>
        <p:nvGrpSpPr>
          <p:cNvPr id="10253" name="Group 13"/>
          <p:cNvGrpSpPr>
            <a:grpSpLocks/>
          </p:cNvGrpSpPr>
          <p:nvPr/>
        </p:nvGrpSpPr>
        <p:grpSpPr bwMode="auto">
          <a:xfrm>
            <a:off x="246063" y="2165350"/>
            <a:ext cx="2498725" cy="2286000"/>
            <a:chOff x="282" y="1446"/>
            <a:chExt cx="1574" cy="1440"/>
          </a:xfrm>
        </p:grpSpPr>
        <p:pic>
          <p:nvPicPr>
            <p:cNvPr id="10245" name="Picture 5" descr="Ily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2" y="1446"/>
              <a:ext cx="1574" cy="1180"/>
            </a:xfrm>
            <a:prstGeom prst="rect">
              <a:avLst/>
            </a:prstGeom>
            <a:noFill/>
          </p:spPr>
        </p:pic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582" y="2655"/>
              <a:ext cx="9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Ilya Belevich</a:t>
              </a:r>
              <a:endParaRPr lang="en-US"/>
            </a:p>
          </p:txBody>
        </p:sp>
      </p:grp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028825" y="747713"/>
            <a:ext cx="4984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 b="0"/>
              <a:t>Helsinki Bioenergetics Group  </a:t>
            </a:r>
          </a:p>
          <a:p>
            <a:pPr algn="ctr"/>
            <a:r>
              <a:rPr lang="fi-FI" b="0"/>
              <a:t>Structural Biology &amp; Biophysics Programme</a:t>
            </a:r>
          </a:p>
          <a:p>
            <a:pPr algn="ctr"/>
            <a:r>
              <a:rPr lang="fi-FI" b="0"/>
              <a:t>Institute of Biotechnology, University of Helsinki</a:t>
            </a:r>
            <a:endParaRPr lang="en-US" b="0"/>
          </a:p>
        </p:txBody>
      </p:sp>
      <p:grpSp>
        <p:nvGrpSpPr>
          <p:cNvPr id="10255" name="Group 15"/>
          <p:cNvGrpSpPr>
            <a:grpSpLocks/>
          </p:cNvGrpSpPr>
          <p:nvPr/>
        </p:nvGrpSpPr>
        <p:grpSpPr bwMode="auto">
          <a:xfrm>
            <a:off x="142875" y="4579938"/>
            <a:ext cx="2820988" cy="2278062"/>
            <a:chOff x="3688" y="1411"/>
            <a:chExt cx="1777" cy="1435"/>
          </a:xfrm>
        </p:grpSpPr>
        <p:pic>
          <p:nvPicPr>
            <p:cNvPr id="10251" name="Picture 11" descr="ville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88" y="1411"/>
              <a:ext cx="1777" cy="1184"/>
            </a:xfrm>
            <a:prstGeom prst="rect">
              <a:avLst/>
            </a:prstGeom>
            <a:noFill/>
          </p:spPr>
        </p:pic>
        <p:sp>
          <p:nvSpPr>
            <p:cNvPr id="10252" name="Text Box 12"/>
            <p:cNvSpPr txBox="1">
              <a:spLocks noChangeArrowheads="1"/>
            </p:cNvSpPr>
            <p:nvPr/>
          </p:nvSpPr>
          <p:spPr bwMode="auto">
            <a:xfrm>
              <a:off x="4070" y="2615"/>
              <a:ext cx="10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Ville R.I. Kaila</a:t>
              </a:r>
              <a:endParaRPr lang="en-US"/>
            </a:p>
          </p:txBody>
        </p:sp>
      </p:grpSp>
      <p:grpSp>
        <p:nvGrpSpPr>
          <p:cNvPr id="10260" name="Group 20"/>
          <p:cNvGrpSpPr>
            <a:grpSpLocks/>
          </p:cNvGrpSpPr>
          <p:nvPr/>
        </p:nvGrpSpPr>
        <p:grpSpPr bwMode="auto">
          <a:xfrm>
            <a:off x="6716713" y="1866900"/>
            <a:ext cx="1989137" cy="2505075"/>
            <a:chOff x="1474" y="2810"/>
            <a:chExt cx="1053" cy="1459"/>
          </a:xfrm>
        </p:grpSpPr>
        <p:pic>
          <p:nvPicPr>
            <p:cNvPr id="10256" name="Picture 16" descr="dim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74" y="2810"/>
              <a:ext cx="1053" cy="1283"/>
            </a:xfrm>
            <a:prstGeom prst="rect">
              <a:avLst/>
            </a:prstGeom>
            <a:noFill/>
          </p:spPr>
        </p:pic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1558" y="4055"/>
              <a:ext cx="850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Dmitry Bloch</a:t>
              </a:r>
              <a:endParaRPr lang="en-US"/>
            </a:p>
          </p:txBody>
        </p:sp>
      </p:grpSp>
      <p:grpSp>
        <p:nvGrpSpPr>
          <p:cNvPr id="10269" name="Group 29"/>
          <p:cNvGrpSpPr>
            <a:grpSpLocks/>
          </p:cNvGrpSpPr>
          <p:nvPr/>
        </p:nvGrpSpPr>
        <p:grpSpPr bwMode="auto">
          <a:xfrm>
            <a:off x="6413500" y="4527550"/>
            <a:ext cx="2667000" cy="2330450"/>
            <a:chOff x="4040" y="2852"/>
            <a:chExt cx="1680" cy="1468"/>
          </a:xfrm>
        </p:grpSpPr>
        <p:pic>
          <p:nvPicPr>
            <p:cNvPr id="10257" name="Picture 17" descr="koly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0" y="2852"/>
              <a:ext cx="1680" cy="1260"/>
            </a:xfrm>
            <a:prstGeom prst="rect">
              <a:avLst/>
            </a:prstGeom>
            <a:noFill/>
          </p:spPr>
        </p:pic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4310" y="4089"/>
              <a:ext cx="1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Nikolay Belevich</a:t>
              </a:r>
              <a:endParaRPr lang="en-US"/>
            </a:p>
          </p:txBody>
        </p:sp>
      </p:grp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2976563" y="87313"/>
            <a:ext cx="3217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 sz="2000"/>
              <a:t>Proton translocation </a:t>
            </a:r>
          </a:p>
          <a:p>
            <a:pPr algn="ctr"/>
            <a:r>
              <a:rPr lang="fi-FI" sz="2000"/>
              <a:t>by cytochrome </a:t>
            </a:r>
            <a:r>
              <a:rPr lang="fi-FI" sz="2000" i="1"/>
              <a:t>c</a:t>
            </a:r>
            <a:r>
              <a:rPr lang="fi-FI" sz="2000"/>
              <a:t> oxidase</a:t>
            </a:r>
            <a:endParaRPr lang="en-US" sz="2000"/>
          </a:p>
        </p:txBody>
      </p:sp>
      <p:grpSp>
        <p:nvGrpSpPr>
          <p:cNvPr id="10268" name="Group 28"/>
          <p:cNvGrpSpPr>
            <a:grpSpLocks/>
          </p:cNvGrpSpPr>
          <p:nvPr/>
        </p:nvGrpSpPr>
        <p:grpSpPr bwMode="auto">
          <a:xfrm>
            <a:off x="3152775" y="4249738"/>
            <a:ext cx="3113088" cy="2401887"/>
            <a:chOff x="128" y="2821"/>
            <a:chExt cx="1961" cy="1513"/>
          </a:xfrm>
        </p:grpSpPr>
        <p:pic>
          <p:nvPicPr>
            <p:cNvPr id="10266" name="Picture 26" descr="Liis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8" y="2821"/>
              <a:ext cx="1961" cy="1307"/>
            </a:xfrm>
            <a:prstGeom prst="rect">
              <a:avLst/>
            </a:prstGeom>
            <a:noFill/>
          </p:spPr>
        </p:pic>
        <p:sp>
          <p:nvSpPr>
            <p:cNvPr id="10267" name="Text Box 27"/>
            <p:cNvSpPr txBox="1">
              <a:spLocks noChangeArrowheads="1"/>
            </p:cNvSpPr>
            <p:nvPr/>
          </p:nvSpPr>
          <p:spPr bwMode="auto">
            <a:xfrm>
              <a:off x="526" y="4103"/>
              <a:ext cx="1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Liisa Laakkonen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72708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72709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72710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72711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72712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5775" y="566738"/>
            <a:ext cx="2863850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2536825" y="4608513"/>
            <a:ext cx="3663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/>
              <a:t>Gerhard Hummer</a:t>
            </a:r>
          </a:p>
          <a:p>
            <a:pPr algn="ctr"/>
            <a:r>
              <a:rPr lang="fi-FI"/>
              <a:t>Laboratory of Chemical Physics</a:t>
            </a:r>
          </a:p>
          <a:p>
            <a:pPr algn="ctr"/>
            <a:r>
              <a:rPr lang="fi-FI"/>
              <a:t>NIDDK, NIH, Bethesda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da&amp;oliver_på land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456" y="762000"/>
            <a:ext cx="8241244" cy="6047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2000" y="21082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>
                <a:solidFill>
                  <a:schemeClr val="accent3"/>
                </a:solidFill>
              </a:rPr>
              <a:t>OLIVER</a:t>
            </a:r>
            <a:endParaRPr lang="fi-FI"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16637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>
                <a:solidFill>
                  <a:schemeClr val="accent3"/>
                </a:solidFill>
              </a:rPr>
              <a:t>AIDA</a:t>
            </a:r>
            <a:endParaRPr lang="fi-FI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51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My grandchildren: Notice Aida’s healthy skepticism to what grand-dad says!</a:t>
            </a:r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436" y="854180"/>
            <a:ext cx="7107382" cy="56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5" y="1387250"/>
            <a:ext cx="9059425" cy="276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5447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The Journal of Biological Chemistry</a:t>
            </a:r>
          </a:p>
          <a:p>
            <a:r>
              <a:rPr lang="fi-FI" sz="2400" smtClean="0"/>
              <a:t>151 (1943) 553</a:t>
            </a:r>
            <a:endParaRPr lang="fi-FI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93750" y="4495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0</a:t>
            </a:r>
            <a:endParaRPr 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6600" y="26416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10</a:t>
            </a:r>
            <a:endParaRPr lang="en-US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49288" y="628491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-10</a:t>
            </a:r>
            <a:endParaRPr lang="en-US"/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>
            <a:off x="1101725" y="1408113"/>
            <a:ext cx="233363" cy="5418137"/>
            <a:chOff x="460" y="559"/>
            <a:chExt cx="147" cy="3413"/>
          </a:xfrm>
        </p:grpSpPr>
        <p:sp>
          <p:nvSpPr>
            <p:cNvPr id="82950" name="Line 6"/>
            <p:cNvSpPr>
              <a:spLocks noChangeShapeType="1"/>
            </p:cNvSpPr>
            <p:nvPr/>
          </p:nvSpPr>
          <p:spPr bwMode="auto">
            <a:xfrm>
              <a:off x="601" y="559"/>
              <a:ext cx="0" cy="3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1" name="Line 7"/>
            <p:cNvSpPr>
              <a:spLocks noChangeShapeType="1"/>
            </p:cNvSpPr>
            <p:nvPr/>
          </p:nvSpPr>
          <p:spPr bwMode="auto">
            <a:xfrm>
              <a:off x="460" y="2612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>
              <a:off x="462" y="2380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3" name="Line 9"/>
            <p:cNvSpPr>
              <a:spLocks noChangeShapeType="1"/>
            </p:cNvSpPr>
            <p:nvPr/>
          </p:nvSpPr>
          <p:spPr bwMode="auto">
            <a:xfrm>
              <a:off x="464" y="2148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4" name="Line 10"/>
            <p:cNvSpPr>
              <a:spLocks noChangeShapeType="1"/>
            </p:cNvSpPr>
            <p:nvPr/>
          </p:nvSpPr>
          <p:spPr bwMode="auto">
            <a:xfrm>
              <a:off x="466" y="1916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>
              <a:off x="468" y="1684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6" name="Line 12"/>
            <p:cNvSpPr>
              <a:spLocks noChangeShapeType="1"/>
            </p:cNvSpPr>
            <p:nvPr/>
          </p:nvSpPr>
          <p:spPr bwMode="auto">
            <a:xfrm>
              <a:off x="470" y="1452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7" name="Line 13"/>
            <p:cNvSpPr>
              <a:spLocks noChangeShapeType="1"/>
            </p:cNvSpPr>
            <p:nvPr/>
          </p:nvSpPr>
          <p:spPr bwMode="auto">
            <a:xfrm>
              <a:off x="472" y="1220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8" name="Line 14"/>
            <p:cNvSpPr>
              <a:spLocks noChangeShapeType="1"/>
            </p:cNvSpPr>
            <p:nvPr/>
          </p:nvSpPr>
          <p:spPr bwMode="auto">
            <a:xfrm>
              <a:off x="474" y="988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>
              <a:off x="476" y="756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60" name="Line 16"/>
            <p:cNvSpPr>
              <a:spLocks noChangeShapeType="1"/>
            </p:cNvSpPr>
            <p:nvPr/>
          </p:nvSpPr>
          <p:spPr bwMode="auto">
            <a:xfrm>
              <a:off x="467" y="2837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469" y="3064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>
              <a:off x="471" y="3291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63" name="Line 19"/>
            <p:cNvSpPr>
              <a:spLocks noChangeShapeType="1"/>
            </p:cNvSpPr>
            <p:nvPr/>
          </p:nvSpPr>
          <p:spPr bwMode="auto">
            <a:xfrm>
              <a:off x="473" y="3518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64" name="Line 20"/>
            <p:cNvSpPr>
              <a:spLocks noChangeShapeType="1"/>
            </p:cNvSpPr>
            <p:nvPr/>
          </p:nvSpPr>
          <p:spPr bwMode="auto">
            <a:xfrm>
              <a:off x="475" y="3745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2965" name="Line 21"/>
            <p:cNvSpPr>
              <a:spLocks noChangeShapeType="1"/>
            </p:cNvSpPr>
            <p:nvPr/>
          </p:nvSpPr>
          <p:spPr bwMode="auto">
            <a:xfrm>
              <a:off x="477" y="3972"/>
              <a:ext cx="13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82966" name="Line 22"/>
          <p:cNvSpPr>
            <a:spLocks noChangeShapeType="1"/>
          </p:cNvSpPr>
          <p:nvPr/>
        </p:nvSpPr>
        <p:spPr bwMode="auto">
          <a:xfrm>
            <a:off x="1330325" y="4665663"/>
            <a:ext cx="4926013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67" name="Line 23"/>
          <p:cNvSpPr>
            <a:spLocks noChangeShapeType="1"/>
          </p:cNvSpPr>
          <p:nvPr/>
        </p:nvSpPr>
        <p:spPr bwMode="auto">
          <a:xfrm>
            <a:off x="1309688" y="4667250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68" name="Line 24"/>
          <p:cNvSpPr>
            <a:spLocks noChangeShapeType="1"/>
          </p:cNvSpPr>
          <p:nvPr/>
        </p:nvSpPr>
        <p:spPr bwMode="auto">
          <a:xfrm>
            <a:off x="2054225" y="4462463"/>
            <a:ext cx="354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>
            <a:off x="2786063" y="4314825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0" name="Line 26"/>
          <p:cNvSpPr>
            <a:spLocks noChangeShapeType="1"/>
          </p:cNvSpPr>
          <p:nvPr/>
        </p:nvSpPr>
        <p:spPr bwMode="auto">
          <a:xfrm>
            <a:off x="3543300" y="4235450"/>
            <a:ext cx="354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1" name="Line 27"/>
          <p:cNvSpPr>
            <a:spLocks noChangeShapeType="1"/>
          </p:cNvSpPr>
          <p:nvPr/>
        </p:nvSpPr>
        <p:spPr bwMode="auto">
          <a:xfrm>
            <a:off x="4287838" y="4322763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2" name="Line 28"/>
          <p:cNvSpPr>
            <a:spLocks noChangeShapeType="1"/>
          </p:cNvSpPr>
          <p:nvPr/>
        </p:nvSpPr>
        <p:spPr bwMode="auto">
          <a:xfrm>
            <a:off x="5032375" y="5133975"/>
            <a:ext cx="3540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3" name="Line 29"/>
          <p:cNvSpPr>
            <a:spLocks noChangeShapeType="1"/>
          </p:cNvSpPr>
          <p:nvPr/>
        </p:nvSpPr>
        <p:spPr bwMode="auto">
          <a:xfrm>
            <a:off x="5789613" y="5238750"/>
            <a:ext cx="3540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4" name="Line 30"/>
          <p:cNvSpPr>
            <a:spLocks noChangeShapeType="1"/>
          </p:cNvSpPr>
          <p:nvPr/>
        </p:nvSpPr>
        <p:spPr bwMode="auto">
          <a:xfrm>
            <a:off x="1693863" y="1920875"/>
            <a:ext cx="354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5" name="Line 31"/>
          <p:cNvSpPr>
            <a:spLocks noChangeShapeType="1"/>
          </p:cNvSpPr>
          <p:nvPr/>
        </p:nvSpPr>
        <p:spPr bwMode="auto">
          <a:xfrm>
            <a:off x="2409825" y="4311650"/>
            <a:ext cx="354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6" name="Line 32"/>
          <p:cNvSpPr>
            <a:spLocks noChangeShapeType="1"/>
          </p:cNvSpPr>
          <p:nvPr/>
        </p:nvSpPr>
        <p:spPr bwMode="auto">
          <a:xfrm>
            <a:off x="3163888" y="2024063"/>
            <a:ext cx="354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7" name="Line 33"/>
          <p:cNvSpPr>
            <a:spLocks noChangeShapeType="1"/>
          </p:cNvSpPr>
          <p:nvPr/>
        </p:nvSpPr>
        <p:spPr bwMode="auto">
          <a:xfrm>
            <a:off x="3913188" y="3756025"/>
            <a:ext cx="354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8" name="Line 34"/>
          <p:cNvSpPr>
            <a:spLocks noChangeShapeType="1"/>
          </p:cNvSpPr>
          <p:nvPr/>
        </p:nvSpPr>
        <p:spPr bwMode="auto">
          <a:xfrm>
            <a:off x="4676775" y="1957388"/>
            <a:ext cx="354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79" name="Line 35"/>
          <p:cNvSpPr>
            <a:spLocks noChangeShapeType="1"/>
          </p:cNvSpPr>
          <p:nvPr/>
        </p:nvSpPr>
        <p:spPr bwMode="auto">
          <a:xfrm>
            <a:off x="5441950" y="2630488"/>
            <a:ext cx="354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0" name="Line 36"/>
          <p:cNvSpPr>
            <a:spLocks noChangeShapeType="1"/>
          </p:cNvSpPr>
          <p:nvPr/>
        </p:nvSpPr>
        <p:spPr bwMode="auto">
          <a:xfrm flipV="1">
            <a:off x="1663700" y="1924050"/>
            <a:ext cx="34925" cy="274161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1" name="Line 37"/>
          <p:cNvSpPr>
            <a:spLocks noChangeShapeType="1"/>
          </p:cNvSpPr>
          <p:nvPr/>
        </p:nvSpPr>
        <p:spPr bwMode="auto">
          <a:xfrm>
            <a:off x="2039938" y="1916113"/>
            <a:ext cx="28575" cy="2533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2" name="Line 38"/>
          <p:cNvSpPr>
            <a:spLocks noChangeShapeType="1"/>
          </p:cNvSpPr>
          <p:nvPr/>
        </p:nvSpPr>
        <p:spPr bwMode="auto">
          <a:xfrm flipV="1">
            <a:off x="2398713" y="4306888"/>
            <a:ext cx="14287" cy="1412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3" name="Line 39"/>
          <p:cNvSpPr>
            <a:spLocks noChangeShapeType="1"/>
          </p:cNvSpPr>
          <p:nvPr/>
        </p:nvSpPr>
        <p:spPr bwMode="auto">
          <a:xfrm>
            <a:off x="2768600" y="4313238"/>
            <a:ext cx="38100" cy="95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4" name="Line 40"/>
          <p:cNvSpPr>
            <a:spLocks noChangeShapeType="1"/>
          </p:cNvSpPr>
          <p:nvPr/>
        </p:nvSpPr>
        <p:spPr bwMode="auto">
          <a:xfrm flipV="1">
            <a:off x="3133725" y="2011363"/>
            <a:ext cx="30163" cy="23002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5" name="Line 41"/>
          <p:cNvSpPr>
            <a:spLocks noChangeShapeType="1"/>
          </p:cNvSpPr>
          <p:nvPr/>
        </p:nvSpPr>
        <p:spPr bwMode="auto">
          <a:xfrm>
            <a:off x="3516313" y="2033588"/>
            <a:ext cx="33337" cy="219868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6" name="Line 42"/>
          <p:cNvSpPr>
            <a:spLocks noChangeShapeType="1"/>
          </p:cNvSpPr>
          <p:nvPr/>
        </p:nvSpPr>
        <p:spPr bwMode="auto">
          <a:xfrm flipV="1">
            <a:off x="3894138" y="3752850"/>
            <a:ext cx="26987" cy="4699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7" name="Line 43"/>
          <p:cNvSpPr>
            <a:spLocks noChangeShapeType="1"/>
          </p:cNvSpPr>
          <p:nvPr/>
        </p:nvSpPr>
        <p:spPr bwMode="auto">
          <a:xfrm>
            <a:off x="4259263" y="3751263"/>
            <a:ext cx="317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8" name="Line 44"/>
          <p:cNvSpPr>
            <a:spLocks noChangeShapeType="1"/>
          </p:cNvSpPr>
          <p:nvPr/>
        </p:nvSpPr>
        <p:spPr bwMode="auto">
          <a:xfrm flipV="1">
            <a:off x="4643438" y="1958975"/>
            <a:ext cx="34925" cy="23526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89" name="Line 45"/>
          <p:cNvSpPr>
            <a:spLocks noChangeShapeType="1"/>
          </p:cNvSpPr>
          <p:nvPr/>
        </p:nvSpPr>
        <p:spPr bwMode="auto">
          <a:xfrm>
            <a:off x="5027613" y="1949450"/>
            <a:ext cx="15875" cy="31813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90" name="Line 46"/>
          <p:cNvSpPr>
            <a:spLocks noChangeShapeType="1"/>
          </p:cNvSpPr>
          <p:nvPr/>
        </p:nvSpPr>
        <p:spPr bwMode="auto">
          <a:xfrm flipV="1">
            <a:off x="5376863" y="2632075"/>
            <a:ext cx="71437" cy="24780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91" name="Line 47"/>
          <p:cNvSpPr>
            <a:spLocks noChangeShapeType="1"/>
          </p:cNvSpPr>
          <p:nvPr/>
        </p:nvSpPr>
        <p:spPr bwMode="auto">
          <a:xfrm>
            <a:off x="5791200" y="2632075"/>
            <a:ext cx="4763" cy="25812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82992" name="Text Box 48"/>
          <p:cNvSpPr txBox="1">
            <a:spLocks noChangeArrowheads="1"/>
          </p:cNvSpPr>
          <p:nvPr/>
        </p:nvSpPr>
        <p:spPr bwMode="auto">
          <a:xfrm>
            <a:off x="1635125" y="16875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15.0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2993" name="Text Box 49"/>
          <p:cNvSpPr txBox="1">
            <a:spLocks noChangeArrowheads="1"/>
          </p:cNvSpPr>
          <p:nvPr/>
        </p:nvSpPr>
        <p:spPr bwMode="auto">
          <a:xfrm>
            <a:off x="2390775" y="4081463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2.0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2994" name="Text Box 50"/>
          <p:cNvSpPr txBox="1">
            <a:spLocks noChangeArrowheads="1"/>
          </p:cNvSpPr>
          <p:nvPr/>
        </p:nvSpPr>
        <p:spPr bwMode="auto">
          <a:xfrm>
            <a:off x="3082925" y="1795463"/>
            <a:ext cx="522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14.3 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2995" name="Text Box 51"/>
          <p:cNvSpPr txBox="1">
            <a:spLocks noChangeArrowheads="1"/>
          </p:cNvSpPr>
          <p:nvPr/>
        </p:nvSpPr>
        <p:spPr bwMode="auto">
          <a:xfrm>
            <a:off x="3892550" y="3532188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5.1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2996" name="Text Box 52"/>
          <p:cNvSpPr txBox="1">
            <a:spLocks noChangeArrowheads="1"/>
          </p:cNvSpPr>
          <p:nvPr/>
        </p:nvSpPr>
        <p:spPr bwMode="auto">
          <a:xfrm>
            <a:off x="4606925" y="174466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15.3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5362575" y="2411413"/>
            <a:ext cx="479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>
                <a:solidFill>
                  <a:srgbClr val="FF0000"/>
                </a:solidFill>
              </a:rPr>
              <a:t>11.6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82998" name="Text Box 54"/>
          <p:cNvSpPr txBox="1">
            <a:spLocks noChangeArrowheads="1"/>
          </p:cNvSpPr>
          <p:nvPr/>
        </p:nvSpPr>
        <p:spPr bwMode="auto">
          <a:xfrm>
            <a:off x="1355725" y="4427538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0</a:t>
            </a:r>
            <a:endParaRPr lang="en-US" sz="1200"/>
          </a:p>
        </p:txBody>
      </p:sp>
      <p:sp>
        <p:nvSpPr>
          <p:cNvPr id="82999" name="Rectangle 55"/>
          <p:cNvSpPr>
            <a:spLocks noChangeArrowheads="1"/>
          </p:cNvSpPr>
          <p:nvPr/>
        </p:nvSpPr>
        <p:spPr bwMode="auto">
          <a:xfrm>
            <a:off x="2762250" y="4071938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2.0</a:t>
            </a:r>
            <a:endParaRPr lang="en-US" sz="1200"/>
          </a:p>
        </p:txBody>
      </p:sp>
      <p:sp>
        <p:nvSpPr>
          <p:cNvPr id="83000" name="Text Box 56"/>
          <p:cNvSpPr txBox="1">
            <a:spLocks noChangeArrowheads="1"/>
          </p:cNvSpPr>
          <p:nvPr/>
        </p:nvSpPr>
        <p:spPr bwMode="auto">
          <a:xfrm>
            <a:off x="2038350" y="4224338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1.2</a:t>
            </a:r>
            <a:endParaRPr lang="en-US" sz="1200"/>
          </a:p>
        </p:txBody>
      </p:sp>
      <p:sp>
        <p:nvSpPr>
          <p:cNvPr id="83001" name="Text Box 57"/>
          <p:cNvSpPr txBox="1">
            <a:spLocks noChangeArrowheads="1"/>
          </p:cNvSpPr>
          <p:nvPr/>
        </p:nvSpPr>
        <p:spPr bwMode="auto">
          <a:xfrm>
            <a:off x="3516313" y="4005263"/>
            <a:ext cx="395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2.3</a:t>
            </a:r>
            <a:endParaRPr lang="en-US" sz="1200"/>
          </a:p>
        </p:txBody>
      </p:sp>
      <p:sp>
        <p:nvSpPr>
          <p:cNvPr id="83002" name="Text Box 58"/>
          <p:cNvSpPr txBox="1">
            <a:spLocks noChangeArrowheads="1"/>
          </p:cNvSpPr>
          <p:nvPr/>
        </p:nvSpPr>
        <p:spPr bwMode="auto">
          <a:xfrm>
            <a:off x="4241800" y="4079875"/>
            <a:ext cx="395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2.0</a:t>
            </a:r>
            <a:endParaRPr lang="en-US" sz="1200"/>
          </a:p>
        </p:txBody>
      </p:sp>
      <p:sp>
        <p:nvSpPr>
          <p:cNvPr id="83003" name="Text Box 59"/>
          <p:cNvSpPr txBox="1">
            <a:spLocks noChangeArrowheads="1"/>
          </p:cNvSpPr>
          <p:nvPr/>
        </p:nvSpPr>
        <p:spPr bwMode="auto">
          <a:xfrm>
            <a:off x="4978400" y="4894263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-2.4</a:t>
            </a:r>
            <a:endParaRPr lang="en-US" sz="1200"/>
          </a:p>
        </p:txBody>
      </p:sp>
      <p:sp>
        <p:nvSpPr>
          <p:cNvPr id="83004" name="Text Box 60"/>
          <p:cNvSpPr txBox="1">
            <a:spLocks noChangeArrowheads="1"/>
          </p:cNvSpPr>
          <p:nvPr/>
        </p:nvSpPr>
        <p:spPr bwMode="auto">
          <a:xfrm>
            <a:off x="5734050" y="5002213"/>
            <a:ext cx="446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200"/>
              <a:t>-2.8</a:t>
            </a:r>
            <a:endParaRPr lang="en-US" sz="1200"/>
          </a:p>
        </p:txBody>
      </p:sp>
      <p:sp>
        <p:nvSpPr>
          <p:cNvPr id="83005" name="Text Box 61"/>
          <p:cNvSpPr txBox="1">
            <a:spLocks noChangeArrowheads="1"/>
          </p:cNvSpPr>
          <p:nvPr/>
        </p:nvSpPr>
        <p:spPr bwMode="auto">
          <a:xfrm>
            <a:off x="784225" y="798513"/>
            <a:ext cx="109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 Energy </a:t>
            </a:r>
          </a:p>
          <a:p>
            <a:r>
              <a:rPr lang="fi-FI"/>
              <a:t>kcal/mol</a:t>
            </a:r>
            <a:endParaRPr lang="en-US"/>
          </a:p>
        </p:txBody>
      </p:sp>
      <p:sp>
        <p:nvSpPr>
          <p:cNvPr id="83006" name="Text Box 62"/>
          <p:cNvSpPr txBox="1">
            <a:spLocks noChangeArrowheads="1"/>
          </p:cNvSpPr>
          <p:nvPr/>
        </p:nvSpPr>
        <p:spPr bwMode="auto">
          <a:xfrm>
            <a:off x="1333500" y="4643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0</a:t>
            </a:r>
            <a:endParaRPr lang="en-US"/>
          </a:p>
        </p:txBody>
      </p:sp>
      <p:sp>
        <p:nvSpPr>
          <p:cNvPr id="83007" name="Text Box 63"/>
          <p:cNvSpPr txBox="1">
            <a:spLocks noChangeArrowheads="1"/>
          </p:cNvSpPr>
          <p:nvPr/>
        </p:nvSpPr>
        <p:spPr bwMode="auto">
          <a:xfrm>
            <a:off x="2095500" y="440848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</a:t>
            </a:r>
            <a:endParaRPr lang="en-US"/>
          </a:p>
        </p:txBody>
      </p:sp>
      <p:sp>
        <p:nvSpPr>
          <p:cNvPr id="83008" name="Text Box 64"/>
          <p:cNvSpPr txBox="1">
            <a:spLocks noChangeArrowheads="1"/>
          </p:cNvSpPr>
          <p:nvPr/>
        </p:nvSpPr>
        <p:spPr bwMode="auto">
          <a:xfrm>
            <a:off x="2806700" y="429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II</a:t>
            </a:r>
            <a:endParaRPr lang="en-US"/>
          </a:p>
        </p:txBody>
      </p:sp>
      <p:sp>
        <p:nvSpPr>
          <p:cNvPr id="83009" name="Text Box 65"/>
          <p:cNvSpPr txBox="1">
            <a:spLocks noChangeArrowheads="1"/>
          </p:cNvSpPr>
          <p:nvPr/>
        </p:nvSpPr>
        <p:spPr bwMode="auto">
          <a:xfrm>
            <a:off x="3511550" y="422275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III</a:t>
            </a:r>
            <a:endParaRPr lang="en-US"/>
          </a:p>
        </p:txBody>
      </p:sp>
      <p:sp>
        <p:nvSpPr>
          <p:cNvPr id="83010" name="Text Box 66"/>
          <p:cNvSpPr txBox="1">
            <a:spLocks noChangeArrowheads="1"/>
          </p:cNvSpPr>
          <p:nvPr/>
        </p:nvSpPr>
        <p:spPr bwMode="auto">
          <a:xfrm>
            <a:off x="4281488" y="43053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IV</a:t>
            </a:r>
            <a:endParaRPr lang="en-US"/>
          </a:p>
        </p:txBody>
      </p:sp>
      <p:sp>
        <p:nvSpPr>
          <p:cNvPr id="83011" name="Text Box 67"/>
          <p:cNvSpPr txBox="1">
            <a:spLocks noChangeArrowheads="1"/>
          </p:cNvSpPr>
          <p:nvPr/>
        </p:nvSpPr>
        <p:spPr bwMode="auto">
          <a:xfrm>
            <a:off x="5060950" y="51466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V</a:t>
            </a:r>
            <a:endParaRPr lang="en-US"/>
          </a:p>
        </p:txBody>
      </p:sp>
      <p:sp>
        <p:nvSpPr>
          <p:cNvPr id="83012" name="Text Box 68"/>
          <p:cNvSpPr txBox="1">
            <a:spLocks noChangeArrowheads="1"/>
          </p:cNvSpPr>
          <p:nvPr/>
        </p:nvSpPr>
        <p:spPr bwMode="auto">
          <a:xfrm>
            <a:off x="5788025" y="52197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VI</a:t>
            </a:r>
            <a:endParaRPr lang="en-US"/>
          </a:p>
        </p:txBody>
      </p:sp>
      <p:grpSp>
        <p:nvGrpSpPr>
          <p:cNvPr id="83013" name="Group 69"/>
          <p:cNvGrpSpPr>
            <a:grpSpLocks/>
          </p:cNvGrpSpPr>
          <p:nvPr/>
        </p:nvGrpSpPr>
        <p:grpSpPr bwMode="auto">
          <a:xfrm>
            <a:off x="6180138" y="581025"/>
            <a:ext cx="2824162" cy="3065463"/>
            <a:chOff x="2118" y="841"/>
            <a:chExt cx="1779" cy="1931"/>
          </a:xfrm>
        </p:grpSpPr>
        <p:grpSp>
          <p:nvGrpSpPr>
            <p:cNvPr id="83014" name="Group 70"/>
            <p:cNvGrpSpPr>
              <a:grpSpLocks noChangeAspect="1"/>
            </p:cNvGrpSpPr>
            <p:nvPr/>
          </p:nvGrpSpPr>
          <p:grpSpPr bwMode="auto">
            <a:xfrm>
              <a:off x="2365" y="1126"/>
              <a:ext cx="364" cy="304"/>
              <a:chOff x="1632" y="1157"/>
              <a:chExt cx="1602" cy="1178"/>
            </a:xfrm>
          </p:grpSpPr>
          <p:grpSp>
            <p:nvGrpSpPr>
              <p:cNvPr id="83015" name="Group 71"/>
              <p:cNvGrpSpPr>
                <a:grpSpLocks noChangeAspect="1"/>
              </p:cNvGrpSpPr>
              <p:nvPr/>
            </p:nvGrpSpPr>
            <p:grpSpPr bwMode="auto">
              <a:xfrm>
                <a:off x="1632" y="1718"/>
                <a:ext cx="1283" cy="617"/>
                <a:chOff x="2206" y="1688"/>
                <a:chExt cx="1825" cy="877"/>
              </a:xfrm>
            </p:grpSpPr>
            <p:sp>
              <p:nvSpPr>
                <p:cNvPr id="83016" name="AutoShape 72"/>
                <p:cNvSpPr>
                  <a:spLocks noChangeAspect="1" noChangeArrowheads="1"/>
                </p:cNvSpPr>
                <p:nvPr/>
              </p:nvSpPr>
              <p:spPr bwMode="auto">
                <a:xfrm rot="934420" flipH="1">
                  <a:off x="2206" y="1785"/>
                  <a:ext cx="861" cy="672"/>
                </a:xfrm>
                <a:prstGeom prst="parallelogram">
                  <a:avLst>
                    <a:gd name="adj" fmla="val 26266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83017" name="AutoShape 73"/>
                <p:cNvSpPr>
                  <a:spLocks noChangeAspect="1" noChangeArrowheads="1"/>
                </p:cNvSpPr>
                <p:nvPr/>
              </p:nvSpPr>
              <p:spPr bwMode="auto">
                <a:xfrm rot="5399150" flipH="1">
                  <a:off x="3247" y="1780"/>
                  <a:ext cx="875" cy="692"/>
                </a:xfrm>
                <a:prstGeom prst="parallelogram">
                  <a:avLst>
                    <a:gd name="adj" fmla="val 25921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83018" name="Line 7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54" y="1867"/>
                  <a:ext cx="19" cy="6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83019" name="Line 7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336" y="1868"/>
                  <a:ext cx="10" cy="69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83020" name="Oval 76"/>
              <p:cNvSpPr>
                <a:spLocks noChangeAspect="1" noChangeArrowheads="1"/>
              </p:cNvSpPr>
              <p:nvPr/>
            </p:nvSpPr>
            <p:spPr bwMode="auto">
              <a:xfrm>
                <a:off x="2928" y="1998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3021" name="Oval 77"/>
              <p:cNvSpPr>
                <a:spLocks noChangeAspect="1" noChangeArrowheads="1"/>
              </p:cNvSpPr>
              <p:nvPr/>
            </p:nvSpPr>
            <p:spPr bwMode="auto">
              <a:xfrm>
                <a:off x="2736" y="1548"/>
                <a:ext cx="174" cy="1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3022" name="Oval 78"/>
              <p:cNvSpPr>
                <a:spLocks noChangeAspect="1" noChangeArrowheads="1"/>
              </p:cNvSpPr>
              <p:nvPr/>
            </p:nvSpPr>
            <p:spPr bwMode="auto">
              <a:xfrm>
                <a:off x="1679" y="1157"/>
                <a:ext cx="306" cy="27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83023" name="Group 79"/>
            <p:cNvGrpSpPr>
              <a:grpSpLocks noChangeAspect="1"/>
            </p:cNvGrpSpPr>
            <p:nvPr/>
          </p:nvGrpSpPr>
          <p:grpSpPr bwMode="auto">
            <a:xfrm>
              <a:off x="2957" y="1271"/>
              <a:ext cx="291" cy="159"/>
              <a:chOff x="2206" y="1688"/>
              <a:chExt cx="1825" cy="877"/>
            </a:xfrm>
          </p:grpSpPr>
          <p:sp>
            <p:nvSpPr>
              <p:cNvPr id="83024" name="AutoShape 80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3025" name="AutoShape 81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3026" name="Line 82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83027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83028" name="Oval 84"/>
            <p:cNvSpPr>
              <a:spLocks noChangeAspect="1" noChangeArrowheads="1"/>
            </p:cNvSpPr>
            <p:nvPr/>
          </p:nvSpPr>
          <p:spPr bwMode="auto">
            <a:xfrm>
              <a:off x="3251" y="1343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29" name="Oval 85"/>
            <p:cNvSpPr>
              <a:spLocks noChangeAspect="1" noChangeArrowheads="1"/>
            </p:cNvSpPr>
            <p:nvPr/>
          </p:nvSpPr>
          <p:spPr bwMode="auto">
            <a:xfrm>
              <a:off x="3208" y="1228"/>
              <a:ext cx="39" cy="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0" name="Oval 86"/>
            <p:cNvSpPr>
              <a:spLocks noChangeAspect="1" noChangeArrowheads="1"/>
            </p:cNvSpPr>
            <p:nvPr/>
          </p:nvSpPr>
          <p:spPr bwMode="auto">
            <a:xfrm>
              <a:off x="2967" y="1127"/>
              <a:ext cx="70" cy="71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1" name="AutoShape 87"/>
            <p:cNvSpPr>
              <a:spLocks noChangeAspect="1" noChangeArrowheads="1"/>
            </p:cNvSpPr>
            <p:nvPr/>
          </p:nvSpPr>
          <p:spPr bwMode="auto">
            <a:xfrm rot="934420" flipH="1">
              <a:off x="3527" y="1286"/>
              <a:ext cx="137" cy="121"/>
            </a:xfrm>
            <a:prstGeom prst="parallelogram">
              <a:avLst>
                <a:gd name="adj" fmla="val 2321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2" name="AutoShape 88"/>
            <p:cNvSpPr>
              <a:spLocks noChangeAspect="1" noChangeArrowheads="1"/>
            </p:cNvSpPr>
            <p:nvPr/>
          </p:nvSpPr>
          <p:spPr bwMode="auto">
            <a:xfrm rot="5399150" flipH="1">
              <a:off x="3684" y="1292"/>
              <a:ext cx="159" cy="111"/>
            </a:xfrm>
            <a:prstGeom prst="parallelogram">
              <a:avLst>
                <a:gd name="adj" fmla="val 2936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3" name="Line 89"/>
            <p:cNvSpPr>
              <a:spLocks noChangeAspect="1" noChangeShapeType="1"/>
            </p:cNvSpPr>
            <p:nvPr/>
          </p:nvSpPr>
          <p:spPr bwMode="auto">
            <a:xfrm flipH="1">
              <a:off x="3647" y="1301"/>
              <a:ext cx="3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34" name="Line 90"/>
            <p:cNvSpPr>
              <a:spLocks noChangeAspect="1" noChangeShapeType="1"/>
            </p:cNvSpPr>
            <p:nvPr/>
          </p:nvSpPr>
          <p:spPr bwMode="auto">
            <a:xfrm flipH="1">
              <a:off x="3708" y="1301"/>
              <a:ext cx="1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35" name="Oval 91"/>
            <p:cNvSpPr>
              <a:spLocks noChangeAspect="1" noChangeArrowheads="1"/>
            </p:cNvSpPr>
            <p:nvPr/>
          </p:nvSpPr>
          <p:spPr bwMode="auto">
            <a:xfrm>
              <a:off x="3821" y="1340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6" name="Oval 92"/>
            <p:cNvSpPr>
              <a:spLocks noChangeAspect="1" noChangeArrowheads="1"/>
            </p:cNvSpPr>
            <p:nvPr/>
          </p:nvSpPr>
          <p:spPr bwMode="auto">
            <a:xfrm>
              <a:off x="3778" y="1225"/>
              <a:ext cx="39" cy="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7" name="Oval 93"/>
            <p:cNvSpPr>
              <a:spLocks noChangeAspect="1" noChangeArrowheads="1"/>
            </p:cNvSpPr>
            <p:nvPr/>
          </p:nvSpPr>
          <p:spPr bwMode="auto">
            <a:xfrm>
              <a:off x="3538" y="1124"/>
              <a:ext cx="69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8" name="AutoShape 94"/>
            <p:cNvSpPr>
              <a:spLocks noChangeAspect="1" noChangeArrowheads="1"/>
            </p:cNvSpPr>
            <p:nvPr/>
          </p:nvSpPr>
          <p:spPr bwMode="auto">
            <a:xfrm rot="934420" flipH="1">
              <a:off x="3524" y="1873"/>
              <a:ext cx="138" cy="122"/>
            </a:xfrm>
            <a:prstGeom prst="parallelogram">
              <a:avLst>
                <a:gd name="adj" fmla="val 2318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39" name="AutoShape 95"/>
            <p:cNvSpPr>
              <a:spLocks noChangeAspect="1" noChangeArrowheads="1"/>
            </p:cNvSpPr>
            <p:nvPr/>
          </p:nvSpPr>
          <p:spPr bwMode="auto">
            <a:xfrm rot="5399150" flipH="1">
              <a:off x="3682" y="1879"/>
              <a:ext cx="158" cy="111"/>
            </a:xfrm>
            <a:prstGeom prst="parallelogram">
              <a:avLst>
                <a:gd name="adj" fmla="val 2918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40" name="Line 96"/>
            <p:cNvSpPr>
              <a:spLocks noChangeAspect="1" noChangeShapeType="1"/>
            </p:cNvSpPr>
            <p:nvPr/>
          </p:nvSpPr>
          <p:spPr bwMode="auto">
            <a:xfrm flipH="1">
              <a:off x="3644" y="1888"/>
              <a:ext cx="3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41" name="Line 97"/>
            <p:cNvSpPr>
              <a:spLocks noChangeAspect="1" noChangeShapeType="1"/>
            </p:cNvSpPr>
            <p:nvPr/>
          </p:nvSpPr>
          <p:spPr bwMode="auto">
            <a:xfrm flipH="1">
              <a:off x="3705" y="1888"/>
              <a:ext cx="1" cy="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42" name="Oval 98"/>
            <p:cNvSpPr>
              <a:spLocks noChangeAspect="1" noChangeArrowheads="1"/>
            </p:cNvSpPr>
            <p:nvPr/>
          </p:nvSpPr>
          <p:spPr bwMode="auto">
            <a:xfrm>
              <a:off x="3819" y="1928"/>
              <a:ext cx="69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43" name="Oval 99"/>
            <p:cNvSpPr>
              <a:spLocks noChangeAspect="1" noChangeArrowheads="1"/>
            </p:cNvSpPr>
            <p:nvPr/>
          </p:nvSpPr>
          <p:spPr bwMode="auto">
            <a:xfrm>
              <a:off x="3775" y="1812"/>
              <a:ext cx="40" cy="4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44" name="Oval 100"/>
            <p:cNvSpPr>
              <a:spLocks noChangeAspect="1" noChangeArrowheads="1"/>
            </p:cNvSpPr>
            <p:nvPr/>
          </p:nvSpPr>
          <p:spPr bwMode="auto">
            <a:xfrm>
              <a:off x="3535" y="1711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45" name="AutoShape 101"/>
            <p:cNvSpPr>
              <a:spLocks noChangeAspect="1" noChangeArrowheads="1"/>
            </p:cNvSpPr>
            <p:nvPr/>
          </p:nvSpPr>
          <p:spPr bwMode="auto">
            <a:xfrm rot="934420" flipH="1">
              <a:off x="3216" y="2372"/>
              <a:ext cx="137" cy="121"/>
            </a:xfrm>
            <a:prstGeom prst="parallelogram">
              <a:avLst>
                <a:gd name="adj" fmla="val 2321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46" name="AutoShape 102"/>
            <p:cNvSpPr>
              <a:spLocks noChangeAspect="1" noChangeArrowheads="1"/>
            </p:cNvSpPr>
            <p:nvPr/>
          </p:nvSpPr>
          <p:spPr bwMode="auto">
            <a:xfrm rot="5399150" flipH="1">
              <a:off x="3373" y="2378"/>
              <a:ext cx="158" cy="110"/>
            </a:xfrm>
            <a:prstGeom prst="parallelogram">
              <a:avLst>
                <a:gd name="adj" fmla="val 294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47" name="Line 103"/>
            <p:cNvSpPr>
              <a:spLocks noChangeAspect="1" noChangeShapeType="1"/>
            </p:cNvSpPr>
            <p:nvPr/>
          </p:nvSpPr>
          <p:spPr bwMode="auto">
            <a:xfrm flipH="1">
              <a:off x="3335" y="2387"/>
              <a:ext cx="3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48" name="Line 104"/>
            <p:cNvSpPr>
              <a:spLocks noChangeAspect="1" noChangeShapeType="1"/>
            </p:cNvSpPr>
            <p:nvPr/>
          </p:nvSpPr>
          <p:spPr bwMode="auto">
            <a:xfrm flipH="1">
              <a:off x="3396" y="2387"/>
              <a:ext cx="2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49" name="Oval 105"/>
            <p:cNvSpPr>
              <a:spLocks noChangeAspect="1" noChangeArrowheads="1"/>
            </p:cNvSpPr>
            <p:nvPr/>
          </p:nvSpPr>
          <p:spPr bwMode="auto">
            <a:xfrm>
              <a:off x="3510" y="2426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0" name="Oval 106"/>
            <p:cNvSpPr>
              <a:spLocks noChangeAspect="1" noChangeArrowheads="1"/>
            </p:cNvSpPr>
            <p:nvPr/>
          </p:nvSpPr>
          <p:spPr bwMode="auto">
            <a:xfrm>
              <a:off x="3466" y="2310"/>
              <a:ext cx="40" cy="45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1" name="Oval 107"/>
            <p:cNvSpPr>
              <a:spLocks noChangeAspect="1" noChangeArrowheads="1"/>
            </p:cNvSpPr>
            <p:nvPr/>
          </p:nvSpPr>
          <p:spPr bwMode="auto">
            <a:xfrm>
              <a:off x="3226" y="2209"/>
              <a:ext cx="70" cy="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2" name="AutoShape 108"/>
            <p:cNvSpPr>
              <a:spLocks noChangeAspect="1" noChangeArrowheads="1"/>
            </p:cNvSpPr>
            <p:nvPr/>
          </p:nvSpPr>
          <p:spPr bwMode="auto">
            <a:xfrm rot="934420" flipH="1">
              <a:off x="2673" y="2372"/>
              <a:ext cx="138" cy="122"/>
            </a:xfrm>
            <a:prstGeom prst="parallelogram">
              <a:avLst>
                <a:gd name="adj" fmla="val 2318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3" name="AutoShape 109"/>
            <p:cNvSpPr>
              <a:spLocks noChangeAspect="1" noChangeArrowheads="1"/>
            </p:cNvSpPr>
            <p:nvPr/>
          </p:nvSpPr>
          <p:spPr bwMode="auto">
            <a:xfrm rot="5399150" flipH="1">
              <a:off x="2830" y="2379"/>
              <a:ext cx="159" cy="110"/>
            </a:xfrm>
            <a:prstGeom prst="parallelogram">
              <a:avLst>
                <a:gd name="adj" fmla="val 2963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4" name="Line 110"/>
            <p:cNvSpPr>
              <a:spLocks noChangeAspect="1" noChangeShapeType="1"/>
            </p:cNvSpPr>
            <p:nvPr/>
          </p:nvSpPr>
          <p:spPr bwMode="auto">
            <a:xfrm flipH="1">
              <a:off x="2793" y="2387"/>
              <a:ext cx="3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55" name="Line 111"/>
            <p:cNvSpPr>
              <a:spLocks noChangeAspect="1" noChangeShapeType="1"/>
            </p:cNvSpPr>
            <p:nvPr/>
          </p:nvSpPr>
          <p:spPr bwMode="auto">
            <a:xfrm flipH="1">
              <a:off x="2854" y="2387"/>
              <a:ext cx="2" cy="1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i-FI"/>
            </a:p>
          </p:txBody>
        </p:sp>
        <p:sp>
          <p:nvSpPr>
            <p:cNvPr id="83056" name="Oval 112"/>
            <p:cNvSpPr>
              <a:spLocks noChangeAspect="1" noChangeArrowheads="1"/>
            </p:cNvSpPr>
            <p:nvPr/>
          </p:nvSpPr>
          <p:spPr bwMode="auto">
            <a:xfrm>
              <a:off x="2968" y="2427"/>
              <a:ext cx="69" cy="7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7" name="Oval 113"/>
            <p:cNvSpPr>
              <a:spLocks noChangeAspect="1" noChangeArrowheads="1"/>
            </p:cNvSpPr>
            <p:nvPr/>
          </p:nvSpPr>
          <p:spPr bwMode="auto">
            <a:xfrm>
              <a:off x="2924" y="2311"/>
              <a:ext cx="40" cy="4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58" name="Oval 114"/>
            <p:cNvSpPr>
              <a:spLocks noChangeAspect="1" noChangeArrowheads="1"/>
            </p:cNvSpPr>
            <p:nvPr/>
          </p:nvSpPr>
          <p:spPr bwMode="auto">
            <a:xfrm>
              <a:off x="2684" y="2210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grpSp>
          <p:nvGrpSpPr>
            <p:cNvPr id="83059" name="Group 115"/>
            <p:cNvGrpSpPr>
              <a:grpSpLocks noChangeAspect="1"/>
            </p:cNvGrpSpPr>
            <p:nvPr/>
          </p:nvGrpSpPr>
          <p:grpSpPr bwMode="auto">
            <a:xfrm>
              <a:off x="2365" y="1857"/>
              <a:ext cx="291" cy="159"/>
              <a:chOff x="2206" y="1688"/>
              <a:chExt cx="1825" cy="877"/>
            </a:xfrm>
          </p:grpSpPr>
          <p:sp>
            <p:nvSpPr>
              <p:cNvPr id="83060" name="AutoShape 116"/>
              <p:cNvSpPr>
                <a:spLocks noChangeAspect="1" noChangeArrowheads="1"/>
              </p:cNvSpPr>
              <p:nvPr/>
            </p:nvSpPr>
            <p:spPr bwMode="auto">
              <a:xfrm rot="934420" flipH="1">
                <a:off x="2206" y="1785"/>
                <a:ext cx="861" cy="672"/>
              </a:xfrm>
              <a:prstGeom prst="parallelogram">
                <a:avLst>
                  <a:gd name="adj" fmla="val 2626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3061" name="AutoShape 117"/>
              <p:cNvSpPr>
                <a:spLocks noChangeAspect="1" noChangeArrowheads="1"/>
              </p:cNvSpPr>
              <p:nvPr/>
            </p:nvSpPr>
            <p:spPr bwMode="auto">
              <a:xfrm rot="5399150" flipH="1">
                <a:off x="3247" y="1780"/>
                <a:ext cx="875" cy="692"/>
              </a:xfrm>
              <a:prstGeom prst="parallelogram">
                <a:avLst>
                  <a:gd name="adj" fmla="val 2592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3062" name="Line 118"/>
              <p:cNvSpPr>
                <a:spLocks noChangeAspect="1" noChangeShapeType="1"/>
              </p:cNvSpPr>
              <p:nvPr/>
            </p:nvSpPr>
            <p:spPr bwMode="auto">
              <a:xfrm flipH="1">
                <a:off x="2954" y="1867"/>
                <a:ext cx="19" cy="6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83063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3336" y="1868"/>
                <a:ext cx="10" cy="69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83064" name="Oval 120"/>
            <p:cNvSpPr>
              <a:spLocks noChangeAspect="1" noChangeArrowheads="1"/>
            </p:cNvSpPr>
            <p:nvPr/>
          </p:nvSpPr>
          <p:spPr bwMode="auto">
            <a:xfrm>
              <a:off x="2659" y="1929"/>
              <a:ext cx="70" cy="7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65" name="Oval 121"/>
            <p:cNvSpPr>
              <a:spLocks noChangeAspect="1" noChangeArrowheads="1"/>
            </p:cNvSpPr>
            <p:nvPr/>
          </p:nvSpPr>
          <p:spPr bwMode="auto">
            <a:xfrm>
              <a:off x="2615" y="1813"/>
              <a:ext cx="40" cy="4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66" name="Oval 122"/>
            <p:cNvSpPr>
              <a:spLocks noChangeAspect="1" noChangeArrowheads="1"/>
            </p:cNvSpPr>
            <p:nvPr/>
          </p:nvSpPr>
          <p:spPr bwMode="auto">
            <a:xfrm>
              <a:off x="2375" y="1713"/>
              <a:ext cx="70" cy="7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67" name="Text Box 123"/>
            <p:cNvSpPr txBox="1">
              <a:spLocks noChangeArrowheads="1"/>
            </p:cNvSpPr>
            <p:nvPr/>
          </p:nvSpPr>
          <p:spPr bwMode="auto">
            <a:xfrm rot="802463">
              <a:off x="2328" y="1282"/>
              <a:ext cx="2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 sz="1400"/>
            </a:p>
            <a:p>
              <a:r>
                <a:rPr lang="fi-FI" sz="1400"/>
                <a:t>    </a:t>
              </a:r>
              <a:endParaRPr lang="en-US" sz="1400" i="1"/>
            </a:p>
          </p:txBody>
        </p:sp>
        <p:sp>
          <p:nvSpPr>
            <p:cNvPr id="83068" name="AutoShape 124"/>
            <p:cNvSpPr>
              <a:spLocks noChangeArrowheads="1"/>
            </p:cNvSpPr>
            <p:nvPr/>
          </p:nvSpPr>
          <p:spPr bwMode="auto">
            <a:xfrm>
              <a:off x="2747" y="1299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69" name="AutoShape 125"/>
            <p:cNvSpPr>
              <a:spLocks noChangeArrowheads="1"/>
            </p:cNvSpPr>
            <p:nvPr/>
          </p:nvSpPr>
          <p:spPr bwMode="auto">
            <a:xfrm>
              <a:off x="3305" y="1303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0" name="AutoShape 126"/>
            <p:cNvSpPr>
              <a:spLocks noChangeArrowheads="1"/>
            </p:cNvSpPr>
            <p:nvPr/>
          </p:nvSpPr>
          <p:spPr bwMode="auto">
            <a:xfrm rot="10800000">
              <a:off x="3318" y="1338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1" name="AutoShape 127"/>
            <p:cNvSpPr>
              <a:spLocks noChangeArrowheads="1"/>
            </p:cNvSpPr>
            <p:nvPr/>
          </p:nvSpPr>
          <p:spPr bwMode="auto">
            <a:xfrm rot="5400000">
              <a:off x="3566" y="1628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2" name="AutoShape 128"/>
            <p:cNvSpPr>
              <a:spLocks noChangeArrowheads="1"/>
            </p:cNvSpPr>
            <p:nvPr/>
          </p:nvSpPr>
          <p:spPr bwMode="auto">
            <a:xfrm rot="7279721">
              <a:off x="3469" y="2188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3" name="AutoShape 129"/>
            <p:cNvSpPr>
              <a:spLocks noChangeArrowheads="1"/>
            </p:cNvSpPr>
            <p:nvPr/>
          </p:nvSpPr>
          <p:spPr bwMode="auto">
            <a:xfrm rot="-3520279">
              <a:off x="3506" y="2192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4" name="AutoShape 130"/>
            <p:cNvSpPr>
              <a:spLocks noChangeArrowheads="1"/>
            </p:cNvSpPr>
            <p:nvPr/>
          </p:nvSpPr>
          <p:spPr bwMode="auto">
            <a:xfrm rot="10800000">
              <a:off x="3004" y="2380"/>
              <a:ext cx="203" cy="55"/>
            </a:xfrm>
            <a:prstGeom prst="rightArrow">
              <a:avLst>
                <a:gd name="adj1" fmla="val 50000"/>
                <a:gd name="adj2" fmla="val 92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5" name="AutoShape 131"/>
            <p:cNvSpPr>
              <a:spLocks noChangeArrowheads="1"/>
            </p:cNvSpPr>
            <p:nvPr/>
          </p:nvSpPr>
          <p:spPr bwMode="auto">
            <a:xfrm rot="14384614">
              <a:off x="2479" y="2216"/>
              <a:ext cx="230" cy="21"/>
            </a:xfrm>
            <a:prstGeom prst="rightArrow">
              <a:avLst>
                <a:gd name="adj1" fmla="val 50000"/>
                <a:gd name="adj2" fmla="val 27381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6" name="AutoShape 132"/>
            <p:cNvSpPr>
              <a:spLocks noChangeArrowheads="1"/>
            </p:cNvSpPr>
            <p:nvPr/>
          </p:nvSpPr>
          <p:spPr bwMode="auto">
            <a:xfrm rot="10800000">
              <a:off x="2748" y="1334"/>
              <a:ext cx="203" cy="24"/>
            </a:xfrm>
            <a:prstGeom prst="rightArrow">
              <a:avLst>
                <a:gd name="adj1" fmla="val 50000"/>
                <a:gd name="adj2" fmla="val 21145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77" name="Text Box 133"/>
            <p:cNvSpPr txBox="1">
              <a:spLocks noChangeArrowheads="1"/>
            </p:cNvSpPr>
            <p:nvPr/>
          </p:nvSpPr>
          <p:spPr bwMode="auto">
            <a:xfrm>
              <a:off x="2471" y="139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0</a:t>
              </a:r>
              <a:endParaRPr lang="en-US" sz="2400"/>
            </a:p>
          </p:txBody>
        </p:sp>
        <p:sp>
          <p:nvSpPr>
            <p:cNvPr id="83078" name="Text Box 134"/>
            <p:cNvSpPr txBox="1">
              <a:spLocks noChangeArrowheads="1"/>
            </p:cNvSpPr>
            <p:nvPr/>
          </p:nvSpPr>
          <p:spPr bwMode="auto">
            <a:xfrm>
              <a:off x="3018" y="1396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</a:t>
              </a:r>
              <a:endParaRPr lang="en-US" sz="2400"/>
            </a:p>
          </p:txBody>
        </p:sp>
        <p:sp>
          <p:nvSpPr>
            <p:cNvPr id="83079" name="Text Box 135"/>
            <p:cNvSpPr txBox="1">
              <a:spLocks noChangeArrowheads="1"/>
            </p:cNvSpPr>
            <p:nvPr/>
          </p:nvSpPr>
          <p:spPr bwMode="auto">
            <a:xfrm>
              <a:off x="3634" y="1396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</a:t>
              </a:r>
              <a:endParaRPr lang="en-US" sz="2400"/>
            </a:p>
          </p:txBody>
        </p:sp>
        <p:sp>
          <p:nvSpPr>
            <p:cNvPr id="83080" name="Text Box 136"/>
            <p:cNvSpPr txBox="1">
              <a:spLocks noChangeArrowheads="1"/>
            </p:cNvSpPr>
            <p:nvPr/>
          </p:nvSpPr>
          <p:spPr bwMode="auto">
            <a:xfrm>
              <a:off x="3622" y="1986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III</a:t>
              </a:r>
              <a:endParaRPr lang="en-US" sz="2400"/>
            </a:p>
          </p:txBody>
        </p:sp>
        <p:sp>
          <p:nvSpPr>
            <p:cNvPr id="83081" name="Text Box 137"/>
            <p:cNvSpPr txBox="1">
              <a:spLocks noChangeArrowheads="1"/>
            </p:cNvSpPr>
            <p:nvPr/>
          </p:nvSpPr>
          <p:spPr bwMode="auto">
            <a:xfrm>
              <a:off x="3219" y="2484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IV</a:t>
              </a:r>
              <a:endParaRPr lang="en-US" sz="2400"/>
            </a:p>
          </p:txBody>
        </p:sp>
        <p:sp>
          <p:nvSpPr>
            <p:cNvPr id="83082" name="Text Box 138"/>
            <p:cNvSpPr txBox="1">
              <a:spLocks noChangeArrowheads="1"/>
            </p:cNvSpPr>
            <p:nvPr/>
          </p:nvSpPr>
          <p:spPr bwMode="auto">
            <a:xfrm>
              <a:off x="2709" y="2484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</a:t>
              </a:r>
              <a:endParaRPr lang="en-US" sz="2400"/>
            </a:p>
          </p:txBody>
        </p:sp>
        <p:sp>
          <p:nvSpPr>
            <p:cNvPr id="83083" name="AutoShape 139"/>
            <p:cNvSpPr>
              <a:spLocks noChangeArrowheads="1"/>
            </p:cNvSpPr>
            <p:nvPr/>
          </p:nvSpPr>
          <p:spPr bwMode="auto">
            <a:xfrm>
              <a:off x="3475" y="1591"/>
              <a:ext cx="197" cy="62"/>
            </a:xfrm>
            <a:prstGeom prst="rightArrow">
              <a:avLst>
                <a:gd name="adj1" fmla="val 50000"/>
                <a:gd name="adj2" fmla="val 7943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84" name="AutoShape 140"/>
            <p:cNvSpPr>
              <a:spLocks noChangeArrowheads="1"/>
            </p:cNvSpPr>
            <p:nvPr/>
          </p:nvSpPr>
          <p:spPr bwMode="auto">
            <a:xfrm rot="5400000">
              <a:off x="2998" y="2245"/>
              <a:ext cx="223" cy="54"/>
            </a:xfrm>
            <a:prstGeom prst="rightArrow">
              <a:avLst>
                <a:gd name="adj1" fmla="val 50000"/>
                <a:gd name="adj2" fmla="val 103241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85" name="AutoShape 141"/>
            <p:cNvSpPr>
              <a:spLocks noChangeArrowheads="1"/>
            </p:cNvSpPr>
            <p:nvPr/>
          </p:nvSpPr>
          <p:spPr bwMode="auto">
            <a:xfrm rot="9023990">
              <a:off x="2406" y="2265"/>
              <a:ext cx="197" cy="62"/>
            </a:xfrm>
            <a:prstGeom prst="rightArrow">
              <a:avLst>
                <a:gd name="adj1" fmla="val 50000"/>
                <a:gd name="adj2" fmla="val 7943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86" name="AutoShape 142"/>
            <p:cNvSpPr>
              <a:spLocks noChangeArrowheads="1"/>
            </p:cNvSpPr>
            <p:nvPr/>
          </p:nvSpPr>
          <p:spPr bwMode="auto">
            <a:xfrm rot="5400000">
              <a:off x="2726" y="1163"/>
              <a:ext cx="223" cy="55"/>
            </a:xfrm>
            <a:prstGeom prst="rightArrow">
              <a:avLst>
                <a:gd name="adj1" fmla="val 50000"/>
                <a:gd name="adj2" fmla="val 10136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83087" name="Text Box 143"/>
            <p:cNvSpPr txBox="1">
              <a:spLocks noChangeArrowheads="1"/>
            </p:cNvSpPr>
            <p:nvPr/>
          </p:nvSpPr>
          <p:spPr bwMode="auto">
            <a:xfrm>
              <a:off x="2723" y="841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>
                  <a:solidFill>
                    <a:srgbClr val="FF0000"/>
                  </a:solidFill>
                </a:rPr>
                <a:t>e</a:t>
              </a:r>
              <a:r>
                <a:rPr lang="fi-FI" sz="2400" baseline="30000">
                  <a:solidFill>
                    <a:srgbClr val="FF0000"/>
                  </a:solidFill>
                </a:rPr>
                <a:t>-</a:t>
              </a:r>
              <a:endParaRPr 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83088" name="Text Box 144"/>
            <p:cNvSpPr txBox="1">
              <a:spLocks noChangeArrowheads="1"/>
            </p:cNvSpPr>
            <p:nvPr/>
          </p:nvSpPr>
          <p:spPr bwMode="auto">
            <a:xfrm>
              <a:off x="3232" y="1511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83089" name="Text Box 145"/>
            <p:cNvSpPr txBox="1">
              <a:spLocks noChangeArrowheads="1"/>
            </p:cNvSpPr>
            <p:nvPr/>
          </p:nvSpPr>
          <p:spPr bwMode="auto">
            <a:xfrm>
              <a:off x="2990" y="1972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83090" name="Text Box 146"/>
            <p:cNvSpPr txBox="1">
              <a:spLocks noChangeArrowheads="1"/>
            </p:cNvSpPr>
            <p:nvPr/>
          </p:nvSpPr>
          <p:spPr bwMode="auto">
            <a:xfrm>
              <a:off x="2208" y="2321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>
                  <a:solidFill>
                    <a:schemeClr val="accent2"/>
                  </a:solidFill>
                </a:rPr>
                <a:t>H</a:t>
              </a:r>
              <a:r>
                <a:rPr lang="fi-FI" sz="1600" baseline="30000">
                  <a:solidFill>
                    <a:schemeClr val="accent2"/>
                  </a:solidFill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83091" name="Rectangle 147"/>
            <p:cNvSpPr>
              <a:spLocks noChangeArrowheads="1"/>
            </p:cNvSpPr>
            <p:nvPr/>
          </p:nvSpPr>
          <p:spPr bwMode="auto">
            <a:xfrm>
              <a:off x="2118" y="1919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2400"/>
                <a:t>VI</a:t>
              </a:r>
              <a:endParaRPr lang="en-US" sz="2400"/>
            </a:p>
          </p:txBody>
        </p:sp>
      </p:grpSp>
      <p:pic>
        <p:nvPicPr>
          <p:cNvPr id="83092" name="Picture 148" descr="Fig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8713" y="3665538"/>
            <a:ext cx="2935287" cy="3141662"/>
          </a:xfrm>
          <a:prstGeom prst="rect">
            <a:avLst/>
          </a:prstGeom>
          <a:noFill/>
        </p:spPr>
      </p:pic>
      <p:sp>
        <p:nvSpPr>
          <p:cNvPr id="83093" name="Rectangle 149"/>
          <p:cNvSpPr>
            <a:spLocks noChangeArrowheads="1"/>
          </p:cNvSpPr>
          <p:nvPr/>
        </p:nvSpPr>
        <p:spPr bwMode="auto">
          <a:xfrm>
            <a:off x="1184275" y="160338"/>
            <a:ext cx="658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ENERGY DIAGRAM WITH 170 mV MEMBRANE POTENTIAL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64747"/>
            <a:ext cx="7575839" cy="330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85573" y="0"/>
            <a:ext cx="6284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Visiting associate professor at the Johnson Foundation</a:t>
            </a:r>
          </a:p>
          <a:p>
            <a:r>
              <a:rPr lang="fi-FI" smtClean="0"/>
              <a:t>in 1975-1976.</a:t>
            </a:r>
          </a:p>
          <a:p>
            <a:endParaRPr lang="fi-FI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943225" y="0"/>
            <a:ext cx="2814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800"/>
              <a:t>Energy barriers</a:t>
            </a:r>
            <a:endParaRPr lang="en-US" sz="2800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444625" y="1038225"/>
            <a:ext cx="7434263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   From microscopic rate constants one can estimate the energy</a:t>
            </a:r>
          </a:p>
          <a:p>
            <a:r>
              <a:rPr lang="fi-FI"/>
              <a:t>   barriers (free energy of activation) using transition state theory</a:t>
            </a:r>
          </a:p>
          <a:p>
            <a:endParaRPr lang="fi-FI"/>
          </a:p>
          <a:p>
            <a:r>
              <a:rPr lang="fi-FI"/>
              <a:t>-  10 </a:t>
            </a:r>
            <a:r>
              <a:rPr lang="fi-FI">
                <a:latin typeface="Symbol" pitchFamily="18" charset="2"/>
              </a:rPr>
              <a:t>m</a:t>
            </a:r>
            <a:r>
              <a:rPr lang="fi-FI"/>
              <a:t>s phase      barrier ca. 0.8 kcal/mol</a:t>
            </a:r>
          </a:p>
          <a:p>
            <a:endParaRPr lang="fi-FI"/>
          </a:p>
          <a:p>
            <a:r>
              <a:rPr lang="fi-FI"/>
              <a:t>-  150 </a:t>
            </a:r>
            <a:r>
              <a:rPr lang="fi-FI">
                <a:latin typeface="Symbol" pitchFamily="18" charset="2"/>
              </a:rPr>
              <a:t>m</a:t>
            </a:r>
            <a:r>
              <a:rPr lang="fi-FI"/>
              <a:t>s phase    barrier ca. 12.2 kcal/mol</a:t>
            </a:r>
          </a:p>
          <a:p>
            <a:endParaRPr lang="fi-FI"/>
          </a:p>
          <a:p>
            <a:r>
              <a:rPr lang="fi-FI"/>
              <a:t>-  III-&gt;IV is pure electron tunnelling (~ 1 nanosecond)</a:t>
            </a:r>
          </a:p>
          <a:p>
            <a:r>
              <a:rPr lang="fi-FI"/>
              <a:t>                              barrier ca.  2.8 kcal/mol</a:t>
            </a:r>
          </a:p>
          <a:p>
            <a:endParaRPr lang="fi-FI"/>
          </a:p>
          <a:p>
            <a:r>
              <a:rPr lang="fi-FI"/>
              <a:t>-  0.8 ms phase    barrier ca. 13.2 kcal/mol</a:t>
            </a:r>
          </a:p>
          <a:p>
            <a:endParaRPr lang="fi-FI"/>
          </a:p>
          <a:p>
            <a:r>
              <a:rPr lang="fi-FI"/>
              <a:t>-  2.6 ms phase    barrier ca. 13.9 kcal/mol</a:t>
            </a:r>
          </a:p>
          <a:p>
            <a:endParaRPr lang="fi-FI"/>
          </a:p>
          <a:p>
            <a:endParaRPr lang="fi-FI"/>
          </a:p>
          <a:p>
            <a:r>
              <a:rPr lang="fi-FI">
                <a:solidFill>
                  <a:srgbClr val="FF3300"/>
                </a:solidFill>
              </a:rPr>
              <a:t>OBS: Barriers </a:t>
            </a:r>
            <a:r>
              <a:rPr lang="fi-FI">
                <a:solidFill>
                  <a:srgbClr val="FF3300"/>
                </a:solidFill>
                <a:cs typeface="Arial" pitchFamily="34" charset="0"/>
              </a:rPr>
              <a:t>≥</a:t>
            </a:r>
            <a:r>
              <a:rPr lang="fi-FI">
                <a:solidFill>
                  <a:srgbClr val="FF3300"/>
                </a:solidFill>
              </a:rPr>
              <a:t> ca. 16 kcal/mol must exist for alternative pathways</a:t>
            </a:r>
          </a:p>
          <a:p>
            <a:r>
              <a:rPr lang="fi-FI">
                <a:solidFill>
                  <a:srgbClr val="FF3300"/>
                </a:solidFill>
              </a:rPr>
              <a:t>that do not lead to proton-pumping (leaks)</a:t>
            </a:r>
          </a:p>
          <a:p>
            <a:endParaRPr lang="fi-FI">
              <a:solidFill>
                <a:srgbClr val="FF3300"/>
              </a:solidFill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3335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2117725" y="2852738"/>
            <a:ext cx="1412875" cy="674687"/>
            <a:chOff x="3416" y="2415"/>
            <a:chExt cx="890" cy="425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3902" y="2423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i-FI"/>
            </a:p>
          </p:txBody>
        </p:sp>
        <p:grpSp>
          <p:nvGrpSpPr>
            <p:cNvPr id="61445" name="Group 5"/>
            <p:cNvGrpSpPr>
              <a:grpSpLocks/>
            </p:cNvGrpSpPr>
            <p:nvPr/>
          </p:nvGrpSpPr>
          <p:grpSpPr bwMode="auto">
            <a:xfrm>
              <a:off x="3416" y="2415"/>
              <a:ext cx="890" cy="425"/>
              <a:chOff x="1982" y="2241"/>
              <a:chExt cx="890" cy="425"/>
            </a:xfrm>
          </p:grpSpPr>
          <p:sp>
            <p:nvSpPr>
              <p:cNvPr id="61446" name="Text Box 6"/>
              <p:cNvSpPr txBox="1">
                <a:spLocks noChangeArrowheads="1"/>
              </p:cNvSpPr>
              <p:nvPr/>
            </p:nvSpPr>
            <p:spPr bwMode="auto">
              <a:xfrm>
                <a:off x="1982" y="2327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61447" name="Text Box 7"/>
              <p:cNvSpPr txBox="1">
                <a:spLocks noChangeArrowheads="1"/>
              </p:cNvSpPr>
              <p:nvPr/>
            </p:nvSpPr>
            <p:spPr bwMode="auto">
              <a:xfrm>
                <a:off x="2756" y="2241"/>
                <a:ext cx="1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 baseline="30000"/>
              </a:p>
            </p:txBody>
          </p:sp>
          <p:sp>
            <p:nvSpPr>
              <p:cNvPr id="61448" name="Text Box 8"/>
              <p:cNvSpPr txBox="1">
                <a:spLocks noChangeArrowheads="1"/>
              </p:cNvSpPr>
              <p:nvPr/>
            </p:nvSpPr>
            <p:spPr bwMode="auto">
              <a:xfrm>
                <a:off x="2504" y="2435"/>
                <a:ext cx="1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fi-FI"/>
              </a:p>
            </p:txBody>
          </p:sp>
        </p:grpSp>
      </p:grpSp>
      <p:pic>
        <p:nvPicPr>
          <p:cNvPr id="61449" name="Picture 9" descr="pro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952500"/>
            <a:ext cx="7943850" cy="4953000"/>
          </a:xfrm>
          <a:prstGeom prst="rect">
            <a:avLst/>
          </a:prstGeom>
          <a:noFill/>
        </p:spPr>
      </p:pic>
      <p:sp>
        <p:nvSpPr>
          <p:cNvPr id="61454" name="Rectangle 14"/>
          <p:cNvSpPr>
            <a:spLocks noChangeArrowheads="1"/>
          </p:cNvSpPr>
          <p:nvPr/>
        </p:nvSpPr>
        <p:spPr bwMode="auto">
          <a:xfrm rot="16200000">
            <a:off x="254000" y="3238500"/>
            <a:ext cx="1739900" cy="55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i-FI"/>
              <a:t>PMF(kcal/mol)</a:t>
            </a:r>
            <a:endParaRPr lang="en-US"/>
          </a:p>
        </p:txBody>
      </p:sp>
      <p:grpSp>
        <p:nvGrpSpPr>
          <p:cNvPr id="61457" name="Group 17"/>
          <p:cNvGrpSpPr>
            <a:grpSpLocks/>
          </p:cNvGrpSpPr>
          <p:nvPr/>
        </p:nvGrpSpPr>
        <p:grpSpPr bwMode="auto">
          <a:xfrm>
            <a:off x="3883025" y="5600700"/>
            <a:ext cx="1323975" cy="711200"/>
            <a:chOff x="2318" y="3496"/>
            <a:chExt cx="834" cy="448"/>
          </a:xfrm>
        </p:grpSpPr>
        <p:grpSp>
          <p:nvGrpSpPr>
            <p:cNvPr id="61456" name="Group 16"/>
            <p:cNvGrpSpPr>
              <a:grpSpLocks/>
            </p:cNvGrpSpPr>
            <p:nvPr/>
          </p:nvGrpSpPr>
          <p:grpSpPr bwMode="auto">
            <a:xfrm>
              <a:off x="2318" y="3496"/>
              <a:ext cx="834" cy="448"/>
              <a:chOff x="2334" y="3496"/>
              <a:chExt cx="834" cy="448"/>
            </a:xfrm>
          </p:grpSpPr>
          <p:sp>
            <p:nvSpPr>
              <p:cNvPr id="61452" name="Rectangle 12"/>
              <p:cNvSpPr>
                <a:spLocks noChangeArrowheads="1"/>
              </p:cNvSpPr>
              <p:nvPr/>
            </p:nvSpPr>
            <p:spPr bwMode="auto">
              <a:xfrm>
                <a:off x="2376" y="3496"/>
                <a:ext cx="792" cy="4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51" name="Text Box 11"/>
              <p:cNvSpPr txBox="1">
                <a:spLocks noChangeArrowheads="1"/>
              </p:cNvSpPr>
              <p:nvPr/>
            </p:nvSpPr>
            <p:spPr bwMode="auto">
              <a:xfrm>
                <a:off x="2334" y="3615"/>
                <a:ext cx="5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/>
                  <a:t>d(max)</a:t>
                </a:r>
                <a:endParaRPr lang="en-US"/>
              </a:p>
            </p:txBody>
          </p:sp>
        </p:grpSp>
        <p:sp>
          <p:nvSpPr>
            <p:cNvPr id="61450" name="Text Box 10"/>
            <p:cNvSpPr txBox="1">
              <a:spLocks noChangeArrowheads="1"/>
            </p:cNvSpPr>
            <p:nvPr/>
          </p:nvSpPr>
          <p:spPr bwMode="auto">
            <a:xfrm>
              <a:off x="2830" y="3615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[Å]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509713" cy="1384300"/>
          </a:xfrm>
          <a:prstGeom prst="rect">
            <a:avLst/>
          </a:prstGeom>
          <a:noFill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74725" y="1717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400" b="0">
              <a:latin typeface="Times New Roman" pitchFamily="18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000500" y="0"/>
            <a:ext cx="51435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 u="sng">
                <a:latin typeface="Times New Roman" pitchFamily="18" charset="0"/>
              </a:rPr>
              <a:t>Basic chemistry of dioxygen reduction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                   (at neutral pH)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41425" y="1195388"/>
            <a:ext cx="862013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fi-FI" sz="3200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fi-FI" sz="5400" baseline="30000">
                <a:solidFill>
                  <a:srgbClr val="FF0000"/>
                </a:solidFill>
                <a:latin typeface="Times New Roman" pitchFamily="18" charset="0"/>
              </a:rPr>
              <a:t>..</a:t>
            </a:r>
            <a:endParaRPr lang="en-US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447925" y="387350"/>
            <a:ext cx="9001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fi-FI" sz="3200" baseline="-250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fi-FI" sz="5400" baseline="30000">
                <a:solidFill>
                  <a:srgbClr val="FF0000"/>
                </a:solidFill>
                <a:latin typeface="Times New Roman" pitchFamily="18" charset="0"/>
              </a:rPr>
              <a:t>.-</a:t>
            </a:r>
            <a:endParaRPr lang="en-US" sz="54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535363" y="2014538"/>
            <a:ext cx="10826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latin typeface="Times New Roman" pitchFamily="18" charset="0"/>
              </a:rPr>
              <a:t>H</a:t>
            </a:r>
            <a:r>
              <a:rPr lang="fi-FI" sz="3200" baseline="-25000">
                <a:latin typeface="Times New Roman" pitchFamily="18" charset="0"/>
              </a:rPr>
              <a:t>2</a:t>
            </a:r>
            <a:r>
              <a:rPr lang="fi-FI" sz="3200">
                <a:latin typeface="Times New Roman" pitchFamily="18" charset="0"/>
              </a:rPr>
              <a:t>O</a:t>
            </a:r>
            <a:r>
              <a:rPr lang="fi-FI" sz="3200" baseline="-25000">
                <a:latin typeface="Times New Roman" pitchFamily="18" charset="0"/>
              </a:rPr>
              <a:t>2</a:t>
            </a:r>
            <a:endParaRPr lang="en-US" sz="3200">
              <a:latin typeface="Times New Roman" pitchFamily="18" charset="0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002213" y="5105400"/>
            <a:ext cx="9493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latin typeface="Times New Roman" pitchFamily="18" charset="0"/>
              </a:rPr>
              <a:t>H</a:t>
            </a:r>
            <a:r>
              <a:rPr lang="fi-FI" sz="3200" baseline="-25000">
                <a:latin typeface="Times New Roman" pitchFamily="18" charset="0"/>
              </a:rPr>
              <a:t>2</a:t>
            </a:r>
            <a:r>
              <a:rPr lang="fi-FI" sz="3200">
                <a:latin typeface="Times New Roman" pitchFamily="18" charset="0"/>
              </a:rPr>
              <a:t>O</a:t>
            </a:r>
            <a:endParaRPr lang="en-US" sz="5400">
              <a:latin typeface="Times New Roman" pitchFamily="18" charset="0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5014913" y="3167063"/>
            <a:ext cx="930275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solidFill>
                  <a:srgbClr val="FF0000"/>
                </a:solidFill>
                <a:latin typeface="Times New Roman" pitchFamily="18" charset="0"/>
              </a:rPr>
              <a:t>OH</a:t>
            </a:r>
            <a:r>
              <a:rPr lang="fi-FI" sz="5400" baseline="3000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6246813" y="5126038"/>
            <a:ext cx="9493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3200">
                <a:latin typeface="Times New Roman" pitchFamily="18" charset="0"/>
              </a:rPr>
              <a:t>H</a:t>
            </a:r>
            <a:r>
              <a:rPr lang="fi-FI" sz="3200" baseline="-25000">
                <a:latin typeface="Times New Roman" pitchFamily="18" charset="0"/>
              </a:rPr>
              <a:t>2</a:t>
            </a:r>
            <a:r>
              <a:rPr lang="fi-FI" sz="3200">
                <a:latin typeface="Times New Roman" pitchFamily="18" charset="0"/>
              </a:rPr>
              <a:t>O</a:t>
            </a:r>
            <a:endParaRPr lang="en-US" sz="5400" baseline="30000">
              <a:latin typeface="Times New Roman" pitchFamily="18" charset="0"/>
            </a:endParaRP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V="1">
            <a:off x="550863" y="1625600"/>
            <a:ext cx="15875" cy="429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550863" y="5921375"/>
            <a:ext cx="7562850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 rot="16200000">
            <a:off x="-303213" y="3433763"/>
            <a:ext cx="1063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energy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3246438" y="6400800"/>
            <a:ext cx="2790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number of electrons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>
            <a:off x="2757488" y="5703888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4062413" y="5675313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5367338" y="5676900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6686550" y="5689600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1449388" y="5672138"/>
            <a:ext cx="0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1257300" y="6046788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2576513" y="6062663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3884613" y="6032500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5205413" y="6018213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3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6511925" y="6003925"/>
            <a:ext cx="33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4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 flipV="1">
            <a:off x="1698625" y="942975"/>
            <a:ext cx="855663" cy="639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3076575" y="973138"/>
            <a:ext cx="827088" cy="1087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>
            <a:off x="4557713" y="2613025"/>
            <a:ext cx="666750" cy="855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4557713" y="2613025"/>
            <a:ext cx="725487" cy="2525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>
            <a:off x="5762625" y="3933825"/>
            <a:ext cx="855663" cy="1174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574675" y="1939925"/>
            <a:ext cx="2271713" cy="155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(triplet state)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chemically inert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at ambient </a:t>
            </a:r>
          </a:p>
          <a:p>
            <a:pPr eaLnBrk="0" hangingPunct="0"/>
            <a:r>
              <a:rPr lang="fi-FI" sz="2400">
                <a:latin typeface="Times New Roman" pitchFamily="18" charset="0"/>
              </a:rPr>
              <a:t>temperature!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3248025" y="511175"/>
            <a:ext cx="1606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3300"/>
                </a:solidFill>
                <a:latin typeface="Times New Roman" pitchFamily="18" charset="0"/>
              </a:rPr>
              <a:t>superoxide</a:t>
            </a: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581525" y="2060575"/>
            <a:ext cx="1317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peroxide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041" name="Text Box 33"/>
          <p:cNvSpPr txBox="1">
            <a:spLocks noChangeArrowheads="1"/>
          </p:cNvSpPr>
          <p:nvPr/>
        </p:nvSpPr>
        <p:spPr bwMode="auto">
          <a:xfrm>
            <a:off x="5927725" y="3495675"/>
            <a:ext cx="23415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solidFill>
                  <a:srgbClr val="FF3300"/>
                </a:solidFill>
                <a:latin typeface="Times New Roman" pitchFamily="18" charset="0"/>
              </a:rPr>
              <a:t>hydroxyl radical</a:t>
            </a: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3042" name="Text Box 34"/>
          <p:cNvSpPr txBox="1">
            <a:spLocks noChangeArrowheads="1"/>
          </p:cNvSpPr>
          <p:nvPr/>
        </p:nvSpPr>
        <p:spPr bwMode="auto">
          <a:xfrm>
            <a:off x="7185025" y="5184775"/>
            <a:ext cx="9286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i-FI" sz="2400">
                <a:latin typeface="Times New Roman" pitchFamily="18" charset="0"/>
              </a:rPr>
              <a:t>water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552450" y="377825"/>
            <a:ext cx="7791450" cy="6230938"/>
            <a:chOff x="513" y="0"/>
            <a:chExt cx="4908" cy="3925"/>
          </a:xfrm>
        </p:grpSpPr>
        <p:pic>
          <p:nvPicPr>
            <p:cNvPr id="15364" name="Picture 4" descr="Glu_up_down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3" y="0"/>
              <a:ext cx="4908" cy="3925"/>
            </a:xfrm>
            <a:prstGeom prst="rect">
              <a:avLst/>
            </a:prstGeom>
            <a:noFill/>
          </p:spPr>
        </p:pic>
        <p:grpSp>
          <p:nvGrpSpPr>
            <p:cNvPr id="15371" name="Group 11"/>
            <p:cNvGrpSpPr>
              <a:grpSpLocks/>
            </p:cNvGrpSpPr>
            <p:nvPr/>
          </p:nvGrpSpPr>
          <p:grpSpPr bwMode="auto">
            <a:xfrm>
              <a:off x="2784" y="1656"/>
              <a:ext cx="330" cy="515"/>
              <a:chOff x="1164" y="3372"/>
              <a:chExt cx="330" cy="515"/>
            </a:xfrm>
          </p:grpSpPr>
          <p:sp>
            <p:nvSpPr>
              <p:cNvPr id="15368" name="AutoShape 8"/>
              <p:cNvSpPr>
                <a:spLocks/>
              </p:cNvSpPr>
              <p:nvPr/>
            </p:nvSpPr>
            <p:spPr bwMode="auto">
              <a:xfrm>
                <a:off x="1164" y="3402"/>
                <a:ext cx="192" cy="456"/>
              </a:xfrm>
              <a:prstGeom prst="leftBracket">
                <a:avLst>
                  <a:gd name="adj" fmla="val 19792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i-FI"/>
              </a:p>
            </p:txBody>
          </p:sp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rot="12058900" flipH="1">
                <a:off x="1332" y="3372"/>
                <a:ext cx="16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370" name="Line 10"/>
              <p:cNvSpPr>
                <a:spLocks noChangeShapeType="1"/>
              </p:cNvSpPr>
              <p:nvPr/>
            </p:nvSpPr>
            <p:spPr bwMode="auto">
              <a:xfrm rot="12058900" flipH="1">
                <a:off x="1319" y="3827"/>
                <a:ext cx="16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i-FI"/>
              </a:p>
            </p:txBody>
          </p:sp>
        </p:grpSp>
      </p:grp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204913" y="211138"/>
            <a:ext cx="696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ISOMERISATION OF THE PROTONATED GLU-242 SIDE CHAIN</a:t>
            </a:r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lu_down_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535238" y="239713"/>
            <a:ext cx="390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4 WATER MOLECULES IN CAVITY</a:t>
            </a:r>
          </a:p>
          <a:p>
            <a:r>
              <a:rPr lang="fi-FI"/>
              <a:t>     GLU-242 INITIALLY "DOWN"</a:t>
            </a:r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erhard_g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1749425"/>
            <a:ext cx="7478713" cy="5108575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467600" y="723900"/>
            <a:ext cx="666750" cy="501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3395663" y="166688"/>
            <a:ext cx="3333750" cy="774700"/>
            <a:chOff x="1716" y="105"/>
            <a:chExt cx="2100" cy="488"/>
          </a:xfrm>
        </p:grpSpPr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716" y="105"/>
              <a:ext cx="21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Maximum likelihood analysis</a:t>
              </a:r>
              <a:endParaRPr lang="en-US"/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2191" y="362"/>
              <a:ext cx="11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/>
                <a:t>S(t) = exp [-t/T]</a:t>
              </a:r>
              <a:endParaRPr lang="en-US"/>
            </a:p>
          </p:txBody>
        </p:sp>
      </p:grp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935288" y="1052513"/>
            <a:ext cx="6108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0"/>
              <a:t>If an event happens at t=T, S(t) is the probability that it has</a:t>
            </a:r>
          </a:p>
          <a:p>
            <a:r>
              <a:rPr lang="fi-FI" b="0"/>
              <a:t>not happened at time t</a:t>
            </a:r>
            <a:endParaRPr lang="en-US" b="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25413" y="79375"/>
            <a:ext cx="27114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/>
              <a:t>4 WATER MOLECULES</a:t>
            </a:r>
          </a:p>
          <a:p>
            <a:pPr algn="ctr"/>
            <a:r>
              <a:rPr lang="fi-FI"/>
              <a:t>IN CAVITY</a:t>
            </a:r>
          </a:p>
          <a:p>
            <a:pPr algn="ctr"/>
            <a:endParaRPr lang="fi-FI"/>
          </a:p>
          <a:p>
            <a:pPr algn="ctr"/>
            <a:r>
              <a:rPr lang="fi-FI"/>
              <a:t>GLU "DOWN"</a:t>
            </a:r>
          </a:p>
          <a:p>
            <a:pPr algn="ctr"/>
            <a:r>
              <a:rPr lang="fi-FI"/>
              <a:t>INITIALLY</a:t>
            </a:r>
            <a:endParaRPr lang="en-US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187825" y="3783013"/>
            <a:ext cx="3594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T~0.7 ns for "flip-up" of glu-242</a:t>
            </a:r>
          </a:p>
          <a:p>
            <a:r>
              <a:rPr lang="fi-FI"/>
              <a:t>side chain</a:t>
            </a:r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Fig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742950"/>
            <a:ext cx="6867525" cy="5372100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78100" y="123825"/>
            <a:ext cx="4667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   0-4 WATER MOLECULES IN CAVITY</a:t>
            </a:r>
          </a:p>
          <a:p>
            <a:endParaRPr lang="fi-FI"/>
          </a:p>
          <a:p>
            <a:r>
              <a:rPr lang="fi-FI"/>
              <a:t>GLU-242 SIDE CHAIN INITIALLY "DOWN"</a:t>
            </a:r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ig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1428750"/>
            <a:ext cx="7219950" cy="4000500"/>
          </a:xfrm>
          <a:prstGeom prst="rect">
            <a:avLst/>
          </a:prstGeo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03238" y="196850"/>
            <a:ext cx="8159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i-FI" sz="2400"/>
              <a:t>THE PREFERRED POSITION OF GLU-242 WITH</a:t>
            </a:r>
          </a:p>
          <a:p>
            <a:pPr algn="ctr"/>
            <a:r>
              <a:rPr lang="fi-FI" sz="2400"/>
              <a:t>DIFFERENT WATER OCCUPANCY IN THE NON-POLAR</a:t>
            </a:r>
          </a:p>
          <a:p>
            <a:pPr algn="ctr"/>
            <a:r>
              <a:rPr lang="fi-FI" sz="2400"/>
              <a:t>CAVITY</a:t>
            </a:r>
            <a:endParaRPr lang="en-US" sz="240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336925" y="2132013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"up"</a:t>
            </a:r>
            <a:endParaRPr lang="en-US" sz="2400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934075" y="3125788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"down"</a:t>
            </a:r>
            <a:endParaRPr 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4543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smtClean="0"/>
              <a:t>Discovery of the O</a:t>
            </a:r>
            <a:r>
              <a:rPr lang="fi-FI" sz="2400" baseline="-25000" smtClean="0"/>
              <a:t>2</a:t>
            </a:r>
            <a:r>
              <a:rPr lang="fi-FI" sz="2400" smtClean="0"/>
              <a:t> adduct of</a:t>
            </a:r>
          </a:p>
          <a:p>
            <a:r>
              <a:rPr lang="fi-FI" sz="2400" smtClean="0"/>
              <a:t>cytochrome oxidase, the</a:t>
            </a:r>
          </a:p>
          <a:p>
            <a:r>
              <a:rPr lang="fi-FI" sz="2400" smtClean="0"/>
              <a:t>enzyme-substrate complex of</a:t>
            </a:r>
          </a:p>
          <a:p>
            <a:r>
              <a:rPr lang="fi-FI" sz="2400" smtClean="0"/>
              <a:t>cell respiration</a:t>
            </a:r>
            <a:endParaRPr lang="fi-FI" sz="2400"/>
          </a:p>
        </p:txBody>
      </p:sp>
      <p:sp>
        <p:nvSpPr>
          <p:cNvPr id="11" name="TextBox 10"/>
          <p:cNvSpPr txBox="1"/>
          <p:nvPr/>
        </p:nvSpPr>
        <p:spPr>
          <a:xfrm>
            <a:off x="5037826" y="0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Low temperature "triple-trapping"</a:t>
            </a:r>
          </a:p>
          <a:p>
            <a:r>
              <a:rPr lang="fi-FI" smtClean="0"/>
              <a:t>technique</a:t>
            </a:r>
            <a:endParaRPr lang="fi-FI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077" y="640837"/>
            <a:ext cx="4743219" cy="621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934670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Chance, Saronio, Leigh (1975)</a:t>
            </a:r>
          </a:p>
          <a:p>
            <a:r>
              <a:rPr lang="fi-FI" smtClean="0"/>
              <a:t>Proc. Natl. Acad. Sci. USA</a:t>
            </a:r>
          </a:p>
          <a:p>
            <a:r>
              <a:rPr lang="fi-FI" smtClean="0"/>
              <a:t>72, 1635</a:t>
            </a:r>
            <a:endParaRPr lang="fi-FI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018581" y="1811547"/>
            <a:ext cx="5020574" cy="2760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2309004" y="2826588"/>
            <a:ext cx="5020574" cy="2760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93630" y="1966823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>
                <a:solidFill>
                  <a:srgbClr val="FF0000"/>
                </a:solidFill>
              </a:rPr>
              <a:t>Cmpnd A</a:t>
            </a:r>
            <a:r>
              <a:rPr lang="fi-FI" baseline="-25000" smtClean="0">
                <a:solidFill>
                  <a:srgbClr val="FF0000"/>
                </a:solidFill>
              </a:rPr>
              <a:t>1</a:t>
            </a:r>
            <a:endParaRPr lang="fi-FI" baseline="-250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7917" y="2950234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>
                <a:solidFill>
                  <a:srgbClr val="FF0000"/>
                </a:solidFill>
              </a:rPr>
              <a:t>Cmpnd A</a:t>
            </a:r>
            <a:r>
              <a:rPr lang="fi-FI" baseline="-25000" smtClean="0">
                <a:solidFill>
                  <a:srgbClr val="FF0000"/>
                </a:solidFill>
              </a:rPr>
              <a:t>2</a:t>
            </a:r>
            <a:endParaRPr lang="fi-FI" baseline="-25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w0pro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762000"/>
            <a:ext cx="7112000" cy="5334000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490663" y="166688"/>
            <a:ext cx="622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Glu-242 side chain dynamics with no water in the cavity</a:t>
            </a:r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759450" y="461327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"down"</a:t>
            </a:r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825750" y="329406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"up"</a:t>
            </a:r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492500" y="558800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("flip-up" at 4.4 ns)</a:t>
            </a:r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76375" y="341313"/>
            <a:ext cx="6196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2400"/>
              <a:t>DYNAMICS OF THE GLU-242 SIDE CHAIN</a:t>
            </a:r>
            <a:endParaRPr lang="en-US" sz="24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54100" y="1749425"/>
            <a:ext cx="5289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u="sng"/>
              <a:t>CAVITY WITH 4 WATER MOLECULES</a:t>
            </a:r>
          </a:p>
          <a:p>
            <a:endParaRPr lang="fi-FI"/>
          </a:p>
          <a:p>
            <a:r>
              <a:rPr lang="fi-FI"/>
              <a:t>-mean flip-up time from X-ray position in 0.7 ns</a:t>
            </a:r>
          </a:p>
          <a:p>
            <a:r>
              <a:rPr lang="fi-FI"/>
              <a:t>-flip-down not observed</a:t>
            </a: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2838" y="3462338"/>
            <a:ext cx="52895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u="sng"/>
              <a:t>CAVITY WITHOUT WATER MOLECULES</a:t>
            </a:r>
          </a:p>
          <a:p>
            <a:endParaRPr lang="fi-FI"/>
          </a:p>
          <a:p>
            <a:r>
              <a:rPr lang="fi-FI"/>
              <a:t>-mean flip-up time from X-ray position in 4.4 ns</a:t>
            </a:r>
          </a:p>
          <a:p>
            <a:r>
              <a:rPr lang="fi-FI"/>
              <a:t>-mean flip-down time in 0.2 ns</a:t>
            </a:r>
          </a:p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243013" y="5257800"/>
            <a:ext cx="590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>
                <a:latin typeface="Symbol" pitchFamily="18" charset="2"/>
              </a:rPr>
              <a:t>D</a:t>
            </a:r>
            <a:r>
              <a:rPr lang="fi-FI">
                <a:latin typeface="Times New Roman" pitchFamily="18" charset="0"/>
              </a:rPr>
              <a:t>G = kT ln K</a:t>
            </a:r>
            <a:r>
              <a:rPr lang="fi-FI" baseline="-25000">
                <a:latin typeface="Times New Roman" pitchFamily="18" charset="0"/>
              </a:rPr>
              <a:t>eq </a:t>
            </a:r>
            <a:r>
              <a:rPr lang="fi-FI">
                <a:latin typeface="Times New Roman" pitchFamily="18" charset="0"/>
              </a:rPr>
              <a:t>= kT ln (4.4/0.2) = 1.85 kcal/mol (or ~ 3 kT)</a:t>
            </a:r>
            <a:endParaRPr lang="en-US" baseline="-25000">
              <a:latin typeface="Symbol" pitchFamily="18" charset="2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547813" y="4811713"/>
            <a:ext cx="487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/>
              <a:t>X-RAY (down) POSITION IS FAVOURED BY</a:t>
            </a:r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816225" y="244475"/>
            <a:ext cx="318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3200"/>
              <a:t>CONCLUSIONS</a:t>
            </a:r>
            <a:endParaRPr lang="en-US" sz="320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87350" y="1382713"/>
            <a:ext cx="87566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i-FI"/>
          </a:p>
          <a:p>
            <a:r>
              <a:rPr lang="fi-FI"/>
              <a:t>	=pK of pump site 9.0 (e</a:t>
            </a:r>
            <a:r>
              <a:rPr lang="fi-FI" baseline="30000"/>
              <a:t>-</a:t>
            </a:r>
            <a:r>
              <a:rPr lang="fi-FI"/>
              <a:t> at heme </a:t>
            </a:r>
            <a:r>
              <a:rPr lang="fi-FI" i="1"/>
              <a:t>a</a:t>
            </a:r>
            <a:r>
              <a:rPr lang="fi-FI"/>
              <a:t>) or 11.2 (e</a:t>
            </a:r>
            <a:r>
              <a:rPr lang="fi-FI" baseline="30000"/>
              <a:t>-</a:t>
            </a:r>
            <a:r>
              <a:rPr lang="fi-FI"/>
              <a:t> at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)</a:t>
            </a:r>
          </a:p>
          <a:p>
            <a:r>
              <a:rPr lang="fi-FI"/>
              <a:t>	=the pump site is not a propionate of heme </a:t>
            </a:r>
            <a:r>
              <a:rPr lang="fi-FI" i="1"/>
              <a:t>a</a:t>
            </a:r>
            <a:r>
              <a:rPr lang="fi-FI"/>
              <a:t>, nor the D-prop</a:t>
            </a:r>
          </a:p>
          <a:p>
            <a:r>
              <a:rPr lang="fi-FI"/>
              <a:t>	  of heme </a:t>
            </a:r>
            <a:r>
              <a:rPr lang="fi-FI" i="1"/>
              <a:t>a</a:t>
            </a:r>
            <a:r>
              <a:rPr lang="fi-FI" i="1" baseline="-25000"/>
              <a:t>3</a:t>
            </a:r>
            <a:r>
              <a:rPr lang="fi-FI"/>
              <a:t>, but may be the </a:t>
            </a:r>
            <a:r>
              <a:rPr lang="fi-FI">
                <a:latin typeface="Symbol" pitchFamily="18" charset="2"/>
              </a:rPr>
              <a:t>d</a:t>
            </a:r>
            <a:r>
              <a:rPr lang="fi-FI"/>
              <a:t>-nitrogen of his-291 or the</a:t>
            </a:r>
          </a:p>
          <a:p>
            <a:r>
              <a:rPr lang="fi-FI"/>
              <a:t>	  A-prop of heme </a:t>
            </a:r>
            <a:r>
              <a:rPr lang="fi-FI" i="1"/>
              <a:t>a</a:t>
            </a:r>
            <a:r>
              <a:rPr lang="fi-FI" i="1" baseline="-25000"/>
              <a:t>3</a:t>
            </a:r>
            <a:endParaRPr lang="fi-FI"/>
          </a:p>
          <a:p>
            <a:r>
              <a:rPr lang="fi-FI"/>
              <a:t>	 </a:t>
            </a:r>
          </a:p>
          <a:p>
            <a:endParaRPr lang="fi-FI"/>
          </a:p>
          <a:p>
            <a:r>
              <a:rPr lang="fi-FI"/>
              <a:t>-the side chain of the protonated glu-242 isomerises between "up" and </a:t>
            </a:r>
          </a:p>
          <a:p>
            <a:r>
              <a:rPr lang="fi-FI"/>
              <a:t> "down" (X-ray) positions at ambient temperatures on a nanosecond time scale</a:t>
            </a:r>
          </a:p>
          <a:p>
            <a:r>
              <a:rPr lang="fi-FI"/>
              <a:t>-the "up" position is preferred energetically when there are </a:t>
            </a:r>
            <a:r>
              <a:rPr lang="fi-FI">
                <a:cs typeface="Arial" pitchFamily="34" charset="0"/>
              </a:rPr>
              <a:t>4 water</a:t>
            </a:r>
          </a:p>
          <a:p>
            <a:r>
              <a:rPr lang="fi-FI">
                <a:cs typeface="Arial" pitchFamily="34" charset="0"/>
              </a:rPr>
              <a:t> molecules in the non-polar cavity, but the "down" position is preferred</a:t>
            </a:r>
          </a:p>
          <a:p>
            <a:r>
              <a:rPr lang="fi-FI">
                <a:cs typeface="Arial" pitchFamily="34" charset="0"/>
              </a:rPr>
              <a:t> by ~3 kT if the cavity is "dry"</a:t>
            </a:r>
          </a:p>
          <a:p>
            <a:r>
              <a:rPr lang="fi-FI">
                <a:cs typeface="Arial" pitchFamily="34" charset="0"/>
              </a:rPr>
              <a:t>-the barriers for "up"/"down" are relatively small &amp; consistent with</a:t>
            </a:r>
          </a:p>
          <a:p>
            <a:r>
              <a:rPr lang="fi-FI">
                <a:cs typeface="Arial" pitchFamily="34" charset="0"/>
              </a:rPr>
              <a:t> turnover</a:t>
            </a:r>
          </a:p>
          <a:p>
            <a:r>
              <a:rPr lang="fi-FI">
                <a:cs typeface="Arial" pitchFamily="34" charset="0"/>
              </a:rPr>
              <a:t>-the X-ray structures are "dry"; "resting enzyme"?</a:t>
            </a:r>
            <a:endParaRPr lang="fi-FI" i="1" baseline="-25000">
              <a:cs typeface="Arial" pitchFamily="34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16030</TotalTime>
  <Words>3492</Words>
  <Application>Microsoft Office PowerPoint</Application>
  <PresentationFormat>On-screen Show (4:3)</PresentationFormat>
  <Paragraphs>1226</Paragraphs>
  <Slides>92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5" baseType="lpstr">
      <vt:lpstr>Default Design</vt:lpstr>
      <vt:lpstr>CorelDRAW</vt:lpstr>
      <vt:lpstr>Equation</vt:lpstr>
      <vt:lpstr>Slide 1</vt:lpstr>
      <vt:lpstr>Slide 2</vt:lpstr>
      <vt:lpstr>Slide 3</vt:lpstr>
      <vt:lpstr>Slide 4</vt:lpstr>
      <vt:lpstr>Slide 5</vt:lpstr>
      <vt:lpstr>Slide 6</vt:lpstr>
      <vt:lpstr>      Redox centres and electron transfer sequence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Spectral recording of electron injection kinetics</vt:lpstr>
      <vt:lpstr>Electron injection kinetics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Reaction sequence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</vt:vector>
  </TitlesOfParts>
  <Company>HY/BI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marten</dc:creator>
  <cp:lastModifiedBy>wikstrom</cp:lastModifiedBy>
  <cp:revision>546</cp:revision>
  <dcterms:created xsi:type="dcterms:W3CDTF">2007-05-03T12:31:57Z</dcterms:created>
  <dcterms:modified xsi:type="dcterms:W3CDTF">2011-06-03T10:18:24Z</dcterms:modified>
</cp:coreProperties>
</file>