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542" r:id="rId2"/>
    <p:sldId id="637" r:id="rId3"/>
    <p:sldId id="638" r:id="rId4"/>
    <p:sldId id="639" r:id="rId5"/>
    <p:sldId id="640" r:id="rId6"/>
    <p:sldId id="641" r:id="rId7"/>
    <p:sldId id="642" r:id="rId8"/>
    <p:sldId id="643" r:id="rId9"/>
    <p:sldId id="644" r:id="rId10"/>
    <p:sldId id="647" r:id="rId11"/>
    <p:sldId id="645" r:id="rId12"/>
    <p:sldId id="497" r:id="rId13"/>
    <p:sldId id="648" r:id="rId14"/>
    <p:sldId id="666" r:id="rId15"/>
    <p:sldId id="649" r:id="rId16"/>
    <p:sldId id="650" r:id="rId17"/>
    <p:sldId id="665" r:id="rId18"/>
    <p:sldId id="653" r:id="rId19"/>
    <p:sldId id="652" r:id="rId20"/>
    <p:sldId id="664" r:id="rId21"/>
    <p:sldId id="655" r:id="rId22"/>
    <p:sldId id="651" r:id="rId23"/>
    <p:sldId id="656" r:id="rId24"/>
    <p:sldId id="657" r:id="rId25"/>
    <p:sldId id="659" r:id="rId26"/>
    <p:sldId id="660" r:id="rId27"/>
    <p:sldId id="662" r:id="rId28"/>
  </p:sldIdLst>
  <p:sldSz cx="9144000" cy="6858000" type="screen4x3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50021"/>
    <a:srgbClr val="FFFF99"/>
    <a:srgbClr val="006600"/>
    <a:srgbClr val="B2B2B2"/>
    <a:srgbClr val="000066"/>
    <a:srgbClr val="000099"/>
    <a:srgbClr val="2342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8" autoAdjust="0"/>
    <p:restoredTop sz="90651" autoAdjust="0"/>
  </p:normalViewPr>
  <p:slideViewPr>
    <p:cSldViewPr>
      <p:cViewPr>
        <p:scale>
          <a:sx n="100" d="100"/>
          <a:sy n="100" d="100"/>
        </p:scale>
        <p:origin x="-750" y="-330"/>
      </p:cViewPr>
      <p:guideLst>
        <p:guide orient="horz" pos="3600"/>
        <p:guide pos="2880"/>
      </p:guideLst>
    </p:cSldViewPr>
  </p:slideViewPr>
  <p:outlineViewPr>
    <p:cViewPr>
      <p:scale>
        <a:sx n="33" d="100"/>
        <a:sy n="33" d="100"/>
      </p:scale>
      <p:origin x="0" y="39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86" y="-78"/>
      </p:cViewPr>
      <p:guideLst>
        <p:guide orient="horz" pos="2304"/>
        <p:guide pos="30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21150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1" rIns="96103" bIns="48051" numCol="1" anchor="t" anchorCtr="0" compatLnSpc="1">
            <a:prstTxWarp prst="textNoShape">
              <a:avLst/>
            </a:prstTxWarp>
          </a:bodyPr>
          <a:lstStyle>
            <a:lvl1pPr defTabSz="962025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59413" y="0"/>
            <a:ext cx="4119562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1" rIns="96103" bIns="48051" numCol="1" anchor="t" anchorCtr="0" compatLnSpc="1">
            <a:prstTxWarp prst="textNoShape">
              <a:avLst/>
            </a:prstTxWarp>
          </a:bodyPr>
          <a:lstStyle>
            <a:lvl1pPr algn="r" defTabSz="962025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2138"/>
            <a:ext cx="412115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1" rIns="96103" bIns="48051" numCol="1" anchor="b" anchorCtr="0" compatLnSpc="1">
            <a:prstTxWarp prst="textNoShape">
              <a:avLst/>
            </a:prstTxWarp>
          </a:bodyPr>
          <a:lstStyle>
            <a:lvl1pPr defTabSz="962025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59413" y="6942138"/>
            <a:ext cx="4119562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3" tIns="48051" rIns="96103" bIns="48051" numCol="1" anchor="b" anchorCtr="0" compatLnSpc="1">
            <a:prstTxWarp prst="textNoShape">
              <a:avLst/>
            </a:prstTxWarp>
          </a:bodyPr>
          <a:lstStyle>
            <a:lvl1pPr algn="r" defTabSz="962025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fld id="{37EA5D65-048A-4B46-94D6-3DCBDD7CB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21150" cy="373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3" tIns="48051" rIns="96103" bIns="48051" numCol="1" anchor="t" anchorCtr="0" compatLnSpc="1">
            <a:prstTxWarp prst="textNoShape">
              <a:avLst/>
            </a:prstTxWarp>
          </a:bodyPr>
          <a:lstStyle>
            <a:lvl1pPr defTabSz="962025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59413" y="0"/>
            <a:ext cx="4119562" cy="373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3" tIns="48051" rIns="96103" bIns="48051" numCol="1" anchor="t" anchorCtr="0" compatLnSpc="1">
            <a:prstTxWarp prst="textNoShape">
              <a:avLst/>
            </a:prstTxWarp>
          </a:bodyPr>
          <a:lstStyle>
            <a:lvl1pPr algn="r" defTabSz="962025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25775" y="558800"/>
            <a:ext cx="3633788" cy="2725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5075" y="3471863"/>
            <a:ext cx="7107238" cy="3284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3" tIns="48051" rIns="96103" bIns="480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2138"/>
            <a:ext cx="4121150" cy="3730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3" tIns="48051" rIns="96103" bIns="48051" numCol="1" anchor="b" anchorCtr="0" compatLnSpc="1">
            <a:prstTxWarp prst="textNoShape">
              <a:avLst/>
            </a:prstTxWarp>
          </a:bodyPr>
          <a:lstStyle>
            <a:lvl1pPr defTabSz="962025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59413" y="6942138"/>
            <a:ext cx="4119562" cy="3730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3" tIns="48051" rIns="96103" bIns="48051" numCol="1" anchor="b" anchorCtr="0" compatLnSpc="1">
            <a:prstTxWarp prst="textNoShape">
              <a:avLst/>
            </a:prstTxWarp>
          </a:bodyPr>
          <a:lstStyle>
            <a:lvl1pPr algn="r" defTabSz="962025" eaLnBrk="0" hangingPunct="0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DE1651E-B84E-4B70-A5D9-B15E85C59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5FDD8D-0EAA-411C-88F5-D826D81C060D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BDC23B-A124-4A6A-AA2F-34F8905E1017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3803F1-E5E4-43FF-953E-63F3631545C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D66D8-D915-49A2-8F0B-67D18B21B2E7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26E881-CDC6-4B47-9D6E-13F80D2AD5E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E8BB15-2BE4-4AFE-AA06-5D702B20A622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A4F4AE-3D37-43B5-BB41-F2C20951F8CE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A4F4AE-3D37-43B5-BB41-F2C20951F8CE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43CF6C-D417-4270-8ED3-081CD5818277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43CF6C-D417-4270-8ED3-081CD5818277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43CF6C-D417-4270-8ED3-081CD5818277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30F6A-680D-4113-B08C-EFA3EC45DEAC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30F6A-680D-4113-B08C-EFA3EC45DEAC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100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3FA43211-ABD3-4A63-98B1-A2E9B4206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19075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075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90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71675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716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716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Rectangle 26"/>
          <p:cNvSpPr>
            <a:spLocks noChangeArrowheads="1"/>
          </p:cNvSpPr>
          <p:nvPr/>
        </p:nvSpPr>
        <p:spPr bwMode="invGray">
          <a:xfrm>
            <a:off x="508000" y="6632575"/>
            <a:ext cx="3505200" cy="227013"/>
          </a:xfrm>
          <a:prstGeom prst="rect">
            <a:avLst/>
          </a:prstGeom>
          <a:solidFill>
            <a:srgbClr val="CE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invGray">
          <a:xfrm>
            <a:off x="4419600" y="6621463"/>
            <a:ext cx="185738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invGray">
          <a:xfrm>
            <a:off x="5029200" y="6621463"/>
            <a:ext cx="185738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invGray">
          <a:xfrm>
            <a:off x="5641975" y="6621463"/>
            <a:ext cx="180975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invGray">
          <a:xfrm>
            <a:off x="6251575" y="6621463"/>
            <a:ext cx="180975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invGray">
          <a:xfrm>
            <a:off x="6858000" y="6621463"/>
            <a:ext cx="185738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invGray">
          <a:xfrm>
            <a:off x="7467600" y="6621463"/>
            <a:ext cx="185738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invGray">
          <a:xfrm>
            <a:off x="8077200" y="6621463"/>
            <a:ext cx="185738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invGray">
          <a:xfrm>
            <a:off x="8689975" y="6621463"/>
            <a:ext cx="180975" cy="180975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3" name="Rectangle 35"/>
          <p:cNvSpPr>
            <a:spLocks noChangeArrowheads="1"/>
          </p:cNvSpPr>
          <p:nvPr/>
        </p:nvSpPr>
        <p:spPr bwMode="invGray">
          <a:xfrm>
            <a:off x="457200" y="447675"/>
            <a:ext cx="8686800" cy="762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00008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invGray">
          <a:xfrm>
            <a:off x="533400" y="52388"/>
            <a:ext cx="184150" cy="184150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invGray">
          <a:xfrm>
            <a:off x="533400" y="338138"/>
            <a:ext cx="184150" cy="179387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invGray">
          <a:xfrm>
            <a:off x="533400" y="649288"/>
            <a:ext cx="184150" cy="179387"/>
          </a:xfrm>
          <a:prstGeom prst="diamond">
            <a:avLst/>
          </a:prstGeom>
          <a:solidFill>
            <a:srgbClr val="E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90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66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8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716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037263"/>
            <a:ext cx="617538" cy="747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63500" dir="3187806" algn="ctr" rotWithShape="0">
              <a:srgbClr val="000099"/>
            </a:outerShdw>
          </a:effectLst>
        </p:spPr>
      </p:pic>
      <p:sp>
        <p:nvSpPr>
          <p:cNvPr id="2090" name="Text Box 42"/>
          <p:cNvSpPr txBox="1">
            <a:spLocks noChangeArrowheads="1"/>
          </p:cNvSpPr>
          <p:nvPr/>
        </p:nvSpPr>
        <p:spPr bwMode="auto">
          <a:xfrm>
            <a:off x="812800" y="6584950"/>
            <a:ext cx="3276600" cy="290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300" b="1">
                <a:solidFill>
                  <a:srgbClr val="000099"/>
                </a:solidFill>
                <a:cs typeface="+mn-cs"/>
              </a:rPr>
              <a:t>U n i v e r s i t y  o f   P e n n s y l v a n i 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rgbClr val="CCFFFF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115000"/>
        <a:buChar char="•"/>
        <a:defRPr kumimoji="1"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e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invGray">
          <a:xfrm>
            <a:off x="457200" y="838200"/>
            <a:ext cx="8685213" cy="762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00008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33891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534400" cy="1143000"/>
          </a:xfrm>
        </p:spPr>
        <p:txBody>
          <a:bodyPr/>
          <a:lstStyle/>
          <a:p>
            <a:pPr algn="l">
              <a:defRPr/>
            </a:pPr>
            <a:r>
              <a:rPr lang="en-US" sz="2900" dirty="0" smtClean="0"/>
              <a:t>Learning about diffuse optics &amp; its physiological applications with Britton Chance</a:t>
            </a:r>
            <a:endParaRPr lang="en-US" sz="2900" dirty="0" smtClean="0">
              <a:ea typeface="宋体" pitchFamily="2" charset="-122"/>
            </a:endParaRPr>
          </a:p>
        </p:txBody>
      </p:sp>
      <p:pic>
        <p:nvPicPr>
          <p:cNvPr id="5124" name="Picture 5" descr="N157MRIDOTslicesHor"/>
          <p:cNvPicPr>
            <a:picLocks noChangeAspect="1" noChangeArrowheads="1"/>
          </p:cNvPicPr>
          <p:nvPr/>
        </p:nvPicPr>
        <p:blipFill>
          <a:blip r:embed="rId3"/>
          <a:srcRect l="76337" t="4489" r="2928" b="71690"/>
          <a:stretch>
            <a:fillRect/>
          </a:stretch>
        </p:blipFill>
        <p:spPr bwMode="auto">
          <a:xfrm>
            <a:off x="5410200" y="3048000"/>
            <a:ext cx="24189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 l="21843" t="13551" b="9308"/>
          <a:stretch>
            <a:fillRect/>
          </a:stretch>
        </p:blipFill>
        <p:spPr bwMode="auto">
          <a:xfrm>
            <a:off x="533400" y="1828800"/>
            <a:ext cx="3624263" cy="33528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126" name="TextBox 12"/>
          <p:cNvSpPr txBox="1">
            <a:spLocks noChangeArrowheads="1"/>
          </p:cNvSpPr>
          <p:nvPr/>
        </p:nvSpPr>
        <p:spPr bwMode="auto">
          <a:xfrm>
            <a:off x="4419600" y="1676400"/>
            <a:ext cx="47482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rgbClr val="A50021"/>
                </a:solidFill>
              </a:rPr>
              <a:t>Arjun G. Yodh</a:t>
            </a:r>
          </a:p>
          <a:p>
            <a:pPr eaLnBrk="0" hangingPunct="0"/>
            <a:r>
              <a:rPr lang="en-US" sz="2400"/>
              <a:t>University of Pennsylvania</a:t>
            </a:r>
          </a:p>
          <a:p>
            <a:pPr eaLnBrk="0" hangingPunct="0"/>
            <a:r>
              <a:rPr lang="en-US" sz="2400"/>
              <a:t>Department of Physics &amp; Astronomy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5486400"/>
            <a:ext cx="6400800" cy="1015663"/>
          </a:xfrm>
          <a:prstGeom prst="rect">
            <a:avLst/>
          </a:prstGeom>
          <a:solidFill>
            <a:srgbClr val="FFFF99"/>
          </a:solidFill>
          <a:ln w="1905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30 </a:t>
            </a:r>
            <a:r>
              <a:rPr lang="en-US" sz="20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co-authored </a:t>
            </a:r>
            <a:r>
              <a:rPr lang="en-US" sz="20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papers</a:t>
            </a:r>
            <a:endParaRPr lang="en-US" sz="2000" b="1" dirty="0" smtClean="0">
              <a:solidFill>
                <a:srgbClr val="A5002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~1990-2010 (Britt, ~80-100 years-old; </a:t>
            </a:r>
            <a:r>
              <a:rPr lang="en-US" sz="2000" b="1" dirty="0" err="1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Arjun</a:t>
            </a:r>
            <a:r>
              <a:rPr lang="en-US" sz="20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~30-50)</a:t>
            </a:r>
          </a:p>
          <a:p>
            <a:r>
              <a:rPr lang="en-US" sz="2000" b="1" dirty="0" smtClean="0">
                <a:solidFill>
                  <a:srgbClr val="A50021"/>
                </a:solidFill>
                <a:latin typeface="Arial" pitchFamily="34" charset="0"/>
                <a:cs typeface="Arial" pitchFamily="34" charset="0"/>
              </a:rPr>
              <a:t> Personal (myopic) account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 Students!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648200"/>
            <a:ext cx="3886200" cy="153352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David Boas</a:t>
            </a:r>
          </a:p>
          <a:p>
            <a:pPr>
              <a:buNone/>
            </a:pPr>
            <a:r>
              <a:rPr lang="en-US" dirty="0" smtClean="0"/>
              <a:t>Maureen O’Leary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3133725"/>
            <a:ext cx="11525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 t="36129" r="31707"/>
          <a:stretch>
            <a:fillRect/>
          </a:stretch>
        </p:blipFill>
        <p:spPr bwMode="auto">
          <a:xfrm>
            <a:off x="228600" y="3133725"/>
            <a:ext cx="163791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3591" y="2397632"/>
            <a:ext cx="5930410" cy="225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4747480"/>
            <a:ext cx="4876800" cy="172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87590" y="1371600"/>
            <a:ext cx="6956411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1312863"/>
            <a:ext cx="3106738" cy="35052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32839" name="Rectangle 7"/>
          <p:cNvSpPr>
            <a:spLocks noChangeArrowheads="1"/>
          </p:cNvSpPr>
          <p:nvPr/>
        </p:nvSpPr>
        <p:spPr bwMode="auto">
          <a:xfrm>
            <a:off x="685800" y="2190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66"/>
            </a:outerShdw>
          </a:effectLst>
        </p:spPr>
        <p:txBody>
          <a:bodyPr lIns="92075" tIns="46038" rIns="92075" bIns="46038" anchor="ctr"/>
          <a:lstStyle/>
          <a:p>
            <a:pPr algn="ctr"/>
            <a:r>
              <a:rPr kumimoji="1" lang="en-US" sz="4000" b="1">
                <a:solidFill>
                  <a:srgbClr val="CCFFFF"/>
                </a:solidFill>
                <a:latin typeface="Helvetica" pitchFamily="34" charset="0"/>
              </a:rPr>
              <a:t>Diffusive Wave Optics</a:t>
            </a:r>
          </a:p>
        </p:txBody>
      </p:sp>
      <p:sp>
        <p:nvSpPr>
          <p:cNvPr id="632840" name="Text Box 8"/>
          <p:cNvSpPr txBox="1">
            <a:spLocks noChangeArrowheads="1"/>
          </p:cNvSpPr>
          <p:nvPr/>
        </p:nvSpPr>
        <p:spPr bwMode="auto">
          <a:xfrm>
            <a:off x="1600200" y="6096000"/>
            <a:ext cx="4086225" cy="4572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8000"/>
                </a:solidFill>
                <a:latin typeface="Times New Roman" pitchFamily="18" charset="0"/>
              </a:rPr>
              <a:t>Boas, Oleary, Chance, Yodh. </a:t>
            </a:r>
            <a:r>
              <a:rPr lang="en-US" sz="1200" i="1">
                <a:solidFill>
                  <a:srgbClr val="008000"/>
                </a:solidFill>
                <a:latin typeface="Times New Roman" pitchFamily="18" charset="0"/>
              </a:rPr>
              <a:t>Physical Review E</a:t>
            </a:r>
            <a:r>
              <a:rPr lang="en-US" sz="1200">
                <a:solidFill>
                  <a:srgbClr val="008000"/>
                </a:solidFill>
                <a:latin typeface="Times New Roman" pitchFamily="18" charset="0"/>
              </a:rPr>
              <a:t>, </a:t>
            </a:r>
            <a:r>
              <a:rPr lang="en-US" sz="1200" b="1">
                <a:solidFill>
                  <a:srgbClr val="008000"/>
                </a:solidFill>
                <a:latin typeface="Times New Roman" pitchFamily="18" charset="0"/>
              </a:rPr>
              <a:t>47(5)</a:t>
            </a:r>
            <a:r>
              <a:rPr lang="en-US" sz="1200">
                <a:solidFill>
                  <a:srgbClr val="008000"/>
                </a:solidFill>
                <a:latin typeface="Times New Roman" pitchFamily="18" charset="0"/>
              </a:rPr>
              <a:t> 1993.</a:t>
            </a:r>
          </a:p>
          <a:p>
            <a:r>
              <a:rPr lang="en-US" sz="1200">
                <a:solidFill>
                  <a:srgbClr val="008000"/>
                </a:solidFill>
                <a:latin typeface="Times New Roman" pitchFamily="18" charset="0"/>
              </a:rPr>
              <a:t>Oleary, Boas, Chance, Yodh. </a:t>
            </a:r>
            <a:r>
              <a:rPr lang="en-US" sz="1200" i="1">
                <a:solidFill>
                  <a:srgbClr val="008000"/>
                </a:solidFill>
                <a:latin typeface="Times New Roman" pitchFamily="18" charset="0"/>
              </a:rPr>
              <a:t>Physical Review Letters</a:t>
            </a:r>
            <a:r>
              <a:rPr lang="en-US" sz="1200">
                <a:solidFill>
                  <a:srgbClr val="008000"/>
                </a:solidFill>
                <a:latin typeface="Times New Roman" pitchFamily="18" charset="0"/>
              </a:rPr>
              <a:t>,</a:t>
            </a:r>
            <a:r>
              <a:rPr lang="en-US" sz="1200" b="1">
                <a:solidFill>
                  <a:srgbClr val="008000"/>
                </a:solidFill>
                <a:latin typeface="Times New Roman" pitchFamily="18" charset="0"/>
              </a:rPr>
              <a:t> 69</a:t>
            </a:r>
            <a:r>
              <a:rPr lang="en-US" sz="1200">
                <a:solidFill>
                  <a:srgbClr val="008000"/>
                </a:solidFill>
                <a:latin typeface="Times New Roman" pitchFamily="18" charset="0"/>
              </a:rPr>
              <a:t> 1992.</a:t>
            </a:r>
          </a:p>
        </p:txBody>
      </p:sp>
      <p:pic>
        <p:nvPicPr>
          <p:cNvPr id="63284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9425" y="2913063"/>
            <a:ext cx="3505200" cy="3133725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32843" name="Picture 11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67374" t="22441" r="1082" b="26230"/>
          <a:stretch>
            <a:fillRect/>
          </a:stretch>
        </p:blipFill>
        <p:spPr bwMode="auto">
          <a:xfrm>
            <a:off x="3656013" y="1236663"/>
            <a:ext cx="2406650" cy="16557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328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888" y="1524000"/>
            <a:ext cx="2627312" cy="26670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32844" name="Picture 12"/>
          <p:cNvPicPr>
            <a:picLocks noChangeAspect="1" noChangeArrowheads="1"/>
          </p:cNvPicPr>
          <p:nvPr/>
        </p:nvPicPr>
        <p:blipFill>
          <a:blip r:embed="rId6" cstate="print"/>
          <a:srcRect l="7291" t="3232" r="12956"/>
          <a:stretch>
            <a:fillRect/>
          </a:stretch>
        </p:blipFill>
        <p:spPr bwMode="auto">
          <a:xfrm>
            <a:off x="6781800" y="4614863"/>
            <a:ext cx="2197100" cy="184785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/>
              <a:t>Fluorescence Objects in Turbid Media!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 l="7291" t="3232" r="12956"/>
          <a:stretch>
            <a:fillRect/>
          </a:stretch>
        </p:blipFill>
        <p:spPr bwMode="auto">
          <a:xfrm>
            <a:off x="6781800" y="4614863"/>
            <a:ext cx="2197100" cy="184785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95400"/>
            <a:ext cx="8382000" cy="326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invGray">
          <a:xfrm>
            <a:off x="457200" y="838200"/>
            <a:ext cx="8685213" cy="428625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00008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0999"/>
            <a:ext cx="8153400" cy="98107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“First” </a:t>
            </a:r>
            <a:r>
              <a:rPr lang="en-US" sz="2800" dirty="0" err="1" smtClean="0"/>
              <a:t>Tomographic</a:t>
            </a:r>
            <a:r>
              <a:rPr lang="en-US" sz="2800" dirty="0" smtClean="0"/>
              <a:t> Imaging Experiments with Diffusive Waves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 l="7291" t="3232" r="12956"/>
          <a:stretch>
            <a:fillRect/>
          </a:stretch>
        </p:blipFill>
        <p:spPr bwMode="auto">
          <a:xfrm>
            <a:off x="6781800" y="4248150"/>
            <a:ext cx="2197100" cy="184785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172200"/>
            <a:ext cx="6834692" cy="369332"/>
          </a:xfrm>
          <a:prstGeom prst="rect">
            <a:avLst/>
          </a:prstGeom>
          <a:solidFill>
            <a:srgbClr val="FFFF99"/>
          </a:solidFill>
          <a:ln w="19050">
            <a:solidFill>
              <a:srgbClr val="A5002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50021"/>
                </a:solidFill>
              </a:rPr>
              <a:t>One Year Later, Fluorescence Concentration/Lifetime Tomography </a:t>
            </a:r>
            <a:endParaRPr lang="en-US" b="1" dirty="0">
              <a:solidFill>
                <a:srgbClr val="A50021"/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266825"/>
            <a:ext cx="76009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505200"/>
            <a:ext cx="4436351" cy="264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1"/>
            <a:ext cx="7772400" cy="609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Lock-In Amplifier (my solution, $2,000)</a:t>
            </a:r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057400"/>
            <a:ext cx="327727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3400" y="3810000"/>
            <a:ext cx="4724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15000"/>
            </a:pPr>
            <a:r>
              <a:rPr kumimoji="1" lang="en-US" sz="3200" b="1" kern="0" dirty="0" smtClean="0">
                <a:solidFill>
                  <a:srgbClr val="000066"/>
                </a:solidFill>
                <a:latin typeface="+mn-lt"/>
                <a:cs typeface="+mn-cs"/>
              </a:rPr>
              <a:t>IQ-chip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990000"/>
              </a:buClr>
              <a:buSzPct val="115000"/>
            </a:pPr>
            <a:r>
              <a:rPr kumimoji="1" lang="en-US" sz="3200" b="1" kern="0" dirty="0" smtClean="0">
                <a:solidFill>
                  <a:srgbClr val="000066"/>
                </a:solidFill>
                <a:latin typeface="+mn-lt"/>
                <a:cs typeface="+mn-cs"/>
              </a:rPr>
              <a:t>(Britt's solution, $100)</a:t>
            </a:r>
            <a:endParaRPr kumimoji="1" lang="en-US" sz="32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0660" name="Picture 4" descr="C:\ALL WORK\ALL PENN\YODH\2011\Britton_Chance_6.3.11\yodh_image2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181600" y="2895600"/>
            <a:ext cx="3638550" cy="307468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143000" y="6096000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IT'S </a:t>
            </a:r>
            <a:r>
              <a:rPr lang="en-US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BETTER TO </a:t>
            </a:r>
            <a:r>
              <a:rPr lang="en-US" sz="2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KNOW WHAT'S INSIDE THE BLACK BOX.</a:t>
            </a:r>
            <a:endParaRPr lang="en-US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8153400" cy="457200"/>
          </a:xfrm>
        </p:spPr>
        <p:txBody>
          <a:bodyPr/>
          <a:lstStyle/>
          <a:p>
            <a:pPr>
              <a:defRPr/>
            </a:pPr>
            <a:r>
              <a:rPr lang="en-US" sz="3000" dirty="0" smtClean="0"/>
              <a:t>Other Diversions for Britt: Phase-Arrays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 l="7291" t="3232" r="12956"/>
          <a:stretch>
            <a:fillRect/>
          </a:stretch>
        </p:blipFill>
        <p:spPr bwMode="auto">
          <a:xfrm>
            <a:off x="6781800" y="4324350"/>
            <a:ext cx="2197100" cy="184785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47800" y="5867400"/>
            <a:ext cx="5088444" cy="400110"/>
          </a:xfrm>
          <a:prstGeom prst="rect">
            <a:avLst/>
          </a:prstGeom>
          <a:solidFill>
            <a:srgbClr val="FFFF99"/>
          </a:solidFill>
          <a:ln w="19050">
            <a:solidFill>
              <a:srgbClr val="A5002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A50021"/>
                </a:solidFill>
              </a:rPr>
              <a:t>2010, still working on </a:t>
            </a:r>
            <a:r>
              <a:rPr lang="en-US" sz="2000" b="1" dirty="0" smtClean="0">
                <a:solidFill>
                  <a:srgbClr val="A50021"/>
                </a:solidFill>
              </a:rPr>
              <a:t>problem (persistence). </a:t>
            </a:r>
            <a:endParaRPr lang="en-US" sz="2000" b="1" dirty="0">
              <a:solidFill>
                <a:srgbClr val="A50021"/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371600"/>
            <a:ext cx="5876925" cy="394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Living Things!  Tissue </a:t>
            </a:r>
            <a:r>
              <a:rPr lang="en-US" sz="3200" dirty="0" err="1" smtClean="0"/>
              <a:t>Hemodynamics</a:t>
            </a:r>
            <a:endParaRPr lang="en-US" sz="32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1327570" y="2484437"/>
            <a:ext cx="3200400" cy="3154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04800" y="5867400"/>
            <a:ext cx="8773556" cy="461665"/>
          </a:xfrm>
          <a:prstGeom prst="rect">
            <a:avLst/>
          </a:prstGeom>
          <a:solidFill>
            <a:srgbClr val="FFFF00"/>
          </a:solidFill>
          <a:ln w="22225" cap="sq">
            <a:solidFill>
              <a:srgbClr val="A5002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/>
              <a:t>Spectral Fingerprints enable determination of tissue composition.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828800" y="1524000"/>
            <a:ext cx="2212401" cy="523220"/>
          </a:xfrm>
          <a:prstGeom prst="rect">
            <a:avLst/>
          </a:prstGeom>
          <a:solidFill>
            <a:srgbClr val="FFFF00"/>
          </a:solidFill>
          <a:ln w="22225" cap="sq">
            <a:solidFill>
              <a:srgbClr val="A5002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 dirty="0" smtClean="0"/>
              <a:t>Spectroscopy</a:t>
            </a:r>
            <a:endParaRPr lang="en-US" sz="2800" b="1" dirty="0"/>
          </a:p>
        </p:txBody>
      </p:sp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4985170" y="1371600"/>
          <a:ext cx="2734733" cy="4267200"/>
        </p:xfrm>
        <a:graphic>
          <a:graphicData uri="http://schemas.openxmlformats.org/presentationml/2006/ole">
            <p:oleObj spid="_x0000_s72706" name="Image" r:id="rId4" imgW="2803928" imgH="437656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BREAST CANCER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1595993"/>
            <a:ext cx="8774112" cy="4042807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invGray">
          <a:xfrm>
            <a:off x="457200" y="838200"/>
            <a:ext cx="8685213" cy="5334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00008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199"/>
            <a:ext cx="8305800" cy="90487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Combining Favorite Techniques: MRI + Optical (First Breast Cancer Studies)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1852614"/>
            <a:ext cx="7696199" cy="161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71600"/>
            <a:ext cx="7981831" cy="64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3505200"/>
            <a:ext cx="6705600" cy="306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9075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en-US" sz="3400" smtClean="0"/>
              <a:t>Diffuse Optical Tomography of Breast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371600"/>
            <a:ext cx="6411913" cy="48006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9075"/>
            <a:ext cx="8610600" cy="1143000"/>
          </a:xfrm>
        </p:spPr>
        <p:txBody>
          <a:bodyPr/>
          <a:lstStyle/>
          <a:p>
            <a:pPr algn="l">
              <a:defRPr/>
            </a:pPr>
            <a:r>
              <a:rPr lang="en-US" sz="3400" dirty="0" smtClean="0"/>
              <a:t>How do you look inside a glass of milk?</a:t>
            </a:r>
            <a:endParaRPr lang="en-US" sz="3400" dirty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2362200" y="5715000"/>
            <a:ext cx="2187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Ice in Water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5410200" y="5715000"/>
            <a:ext cx="212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Arial" charset="0"/>
              </a:rPr>
              <a:t>Ice in Milk?</a:t>
            </a:r>
          </a:p>
        </p:txBody>
      </p:sp>
      <p:pic>
        <p:nvPicPr>
          <p:cNvPr id="8197" name="Picture 7" descr="C:\ALL WORK\ALL PENN\YODH\2011\Sci_Cafe_4.25.11\WATER_MILK_ICE_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24000"/>
            <a:ext cx="62341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9075"/>
            <a:ext cx="8458200" cy="1143000"/>
          </a:xfrm>
        </p:spPr>
        <p:txBody>
          <a:bodyPr/>
          <a:lstStyle/>
          <a:p>
            <a:r>
              <a:rPr lang="en-US" dirty="0" smtClean="0"/>
              <a:t>Differentiation Benign/Malignant</a:t>
            </a:r>
            <a:endParaRPr lang="en-US" dirty="0"/>
          </a:p>
        </p:txBody>
      </p:sp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378972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3665563" y="2597856"/>
            <a:ext cx="5478437" cy="3879144"/>
            <a:chOff x="3665563" y="2529804"/>
            <a:chExt cx="5574546" cy="3947196"/>
          </a:xfrm>
        </p:grpSpPr>
        <p:pic>
          <p:nvPicPr>
            <p:cNvPr id="68617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33800" y="2529804"/>
              <a:ext cx="2031336" cy="388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8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5563" y="2949718"/>
              <a:ext cx="2257040" cy="587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1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12804" y="3579590"/>
              <a:ext cx="2136315" cy="755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0" name="Picture 1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65563" y="4366930"/>
              <a:ext cx="2613968" cy="976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1" name="Picture 1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23302" y="5400969"/>
              <a:ext cx="2881663" cy="535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2" name="Picture 1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23302" y="5920613"/>
              <a:ext cx="2451251" cy="55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3" name="Picture 1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610394" y="2529804"/>
              <a:ext cx="2031336" cy="698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4" name="Picture 1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636639" y="3256781"/>
              <a:ext cx="1669160" cy="682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5" name="Picture 17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678631" y="3973260"/>
              <a:ext cx="2425006" cy="545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6" name="Picture 1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626141" y="4545393"/>
              <a:ext cx="2613968" cy="572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7" name="Picture 1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584150" y="5162143"/>
              <a:ext cx="2524736" cy="566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8" name="Picture 20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584150" y="5739525"/>
              <a:ext cx="2230796" cy="58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Invasive Ductal Carcinoma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371600" y="6248400"/>
            <a:ext cx="7010400" cy="31115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buClr>
                <a:srgbClr val="CC3300"/>
              </a:buClr>
              <a:buFontTx/>
              <a:buChar char="•"/>
            </a:pPr>
            <a:r>
              <a:rPr lang="en-US"/>
              <a:t> 53-year-old post-menopausal female, 2.2 cm invasive ductal carcinoma</a:t>
            </a:r>
          </a:p>
        </p:txBody>
      </p:sp>
      <p:pic>
        <p:nvPicPr>
          <p:cNvPr id="40964" name="Picture 4" descr="N103MRIDOTslicesH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19200"/>
            <a:ext cx="71628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1384300" y="2674938"/>
            <a:ext cx="1895475" cy="33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rTHC – Hemoglobin</a:t>
            </a:r>
          </a:p>
        </p:txBody>
      </p:sp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3719513" y="2674938"/>
            <a:ext cx="1862137" cy="33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rStO</a:t>
            </a:r>
            <a:r>
              <a:rPr lang="en-US" sz="1600" baseline="-18000"/>
              <a:t>2</a:t>
            </a:r>
            <a:r>
              <a:rPr lang="en-US" sz="1600"/>
              <a:t> – Oxygen Sat.</a:t>
            </a:r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6257925" y="2674938"/>
            <a:ext cx="1509713" cy="3397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r</a:t>
            </a:r>
            <a:r>
              <a:rPr lang="en-US" sz="1600">
                <a:latin typeface="Symbol" pitchFamily="18" charset="2"/>
              </a:rPr>
              <a:t>m</a:t>
            </a:r>
            <a:r>
              <a:rPr lang="en-US" sz="1600">
                <a:latin typeface="Calibri" pitchFamily="34" charset="0"/>
                <a:cs typeface="Calibri" pitchFamily="34" charset="0"/>
              </a:rPr>
              <a:t>ʹ</a:t>
            </a:r>
            <a:r>
              <a:rPr lang="en-US" sz="1600" baseline="-18000"/>
              <a:t>s</a:t>
            </a:r>
            <a:r>
              <a:rPr lang="en-US" sz="1600"/>
              <a:t> – Scattering</a:t>
            </a:r>
          </a:p>
        </p:txBody>
      </p:sp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1252538" y="4386263"/>
            <a:ext cx="2260600" cy="338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rHbO</a:t>
            </a:r>
            <a:r>
              <a:rPr lang="en-US" sz="1600" baseline="-18000"/>
              <a:t>2</a:t>
            </a:r>
            <a:r>
              <a:rPr lang="en-US" sz="1600"/>
              <a:t> – Oxyhemoglobin</a:t>
            </a:r>
          </a:p>
        </p:txBody>
      </p:sp>
      <p:sp>
        <p:nvSpPr>
          <p:cNvPr id="40969" name="TextBox 8"/>
          <p:cNvSpPr txBox="1">
            <a:spLocks noChangeArrowheads="1"/>
          </p:cNvSpPr>
          <p:nvPr/>
        </p:nvSpPr>
        <p:spPr bwMode="auto">
          <a:xfrm>
            <a:off x="3581400" y="4386263"/>
            <a:ext cx="2238375" cy="3381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rHb – Deoxyhemoglobin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9075"/>
            <a:ext cx="8229600" cy="1143000"/>
          </a:xfrm>
        </p:spPr>
        <p:txBody>
          <a:bodyPr/>
          <a:lstStyle/>
          <a:p>
            <a:r>
              <a:rPr lang="en-US" sz="3000" dirty="0" smtClean="0"/>
              <a:t>Fluorescence Diffuse Optical Tomography</a:t>
            </a:r>
            <a:endParaRPr lang="en-US" sz="3000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752600"/>
            <a:ext cx="734185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2" y="1447800"/>
            <a:ext cx="7101924" cy="29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invGray">
          <a:xfrm>
            <a:off x="457200" y="838200"/>
            <a:ext cx="8685213" cy="4572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00008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90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0525"/>
            <a:ext cx="8458200" cy="90487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Fluorescence Diffuse Optical Tomography (Large Contrast)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screen"/>
          <a:srcRect l="43987" t="14212" b="9398"/>
          <a:stretch>
            <a:fillRect/>
          </a:stretch>
        </p:blipFill>
        <p:spPr bwMode="auto">
          <a:xfrm>
            <a:off x="4467225" y="1295400"/>
            <a:ext cx="3970338" cy="32766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648200" y="4495800"/>
            <a:ext cx="3810000" cy="314325"/>
          </a:xfrm>
          <a:prstGeom prst="rect">
            <a:avLst/>
          </a:prstGeom>
          <a:solidFill>
            <a:srgbClr val="FFFF00"/>
          </a:solidFill>
          <a:ln w="22225" cap="sq">
            <a:solidFill>
              <a:srgbClr val="A5002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rgbClr val="CC3300"/>
              </a:buClr>
              <a:buFontTx/>
              <a:buChar char="•"/>
            </a:pPr>
            <a:r>
              <a:rPr lang="en-US"/>
              <a:t> 4-fold increase in ICG concentration.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screen"/>
          <a:srcRect r="56013" b="5846"/>
          <a:stretch>
            <a:fillRect/>
          </a:stretch>
        </p:blipFill>
        <p:spPr bwMode="auto">
          <a:xfrm>
            <a:off x="522288" y="1295400"/>
            <a:ext cx="3059112" cy="39624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903174" name="Group 6"/>
          <p:cNvGraphicFramePr>
            <a:graphicFrameLocks noGrp="1"/>
          </p:cNvGraphicFramePr>
          <p:nvPr>
            <p:ph idx="1"/>
          </p:nvPr>
        </p:nvGraphicFramePr>
        <p:xfrm>
          <a:off x="1447800" y="5486400"/>
          <a:ext cx="6705600" cy="977900"/>
        </p:xfrm>
        <a:graphic>
          <a:graphicData uri="http://schemas.openxmlformats.org/drawingml/2006/table">
            <a:tbl>
              <a:tblPr/>
              <a:tblGrid>
                <a:gridCol w="1676400"/>
                <a:gridCol w="1676400"/>
                <a:gridCol w="1676400"/>
                <a:gridCol w="1676400"/>
              </a:tblGrid>
              <a:tr h="488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rTHC</a:t>
                      </a:r>
                      <a:endParaRPr kumimoji="1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rStO</a:t>
                      </a:r>
                      <a:r>
                        <a:rPr kumimoji="1" lang="en-US" sz="2000" b="1" i="1" u="none" strike="noStrike" cap="none" normalizeH="0" baseline="-16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r</a:t>
                      </a:r>
                      <a:r>
                        <a:rPr kumimoji="1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1" lang="en-US" sz="2000" b="1" i="1" u="none" strike="noStrike" cap="none" normalizeH="0" baseline="-500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s</a:t>
                      </a:r>
                      <a:r>
                        <a:rPr kumimoji="1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rICG</a:t>
                      </a:r>
                      <a:endParaRPr kumimoji="1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1.09 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  <a:sym typeface="Symbol"/>
                        </a:rPr>
                        <a:t>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 0.03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0.91 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  <a:sym typeface="Symbol"/>
                        </a:rPr>
                        <a:t>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 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1.82 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  <a:sym typeface="Symbol"/>
                        </a:rPr>
                        <a:t>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 0.93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115000"/>
                        <a:buFontTx/>
                        <a:buNone/>
                        <a:tabLst/>
                      </a:pP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3.74 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  <a:sym typeface="Symbol"/>
                        </a:rPr>
                        <a:t></a:t>
                      </a:r>
                      <a:r>
                        <a:rPr kumimoji="1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Helvetica" pitchFamily="34" charset="0"/>
                        </a:rPr>
                        <a:t> 0.77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9959" name="Rectangle 4"/>
          <p:cNvSpPr>
            <a:spLocks noChangeArrowheads="1"/>
          </p:cNvSpPr>
          <p:nvPr/>
        </p:nvSpPr>
        <p:spPr bwMode="auto">
          <a:xfrm>
            <a:off x="4648200" y="4792663"/>
            <a:ext cx="4038600" cy="534987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Clr>
                <a:srgbClr val="CC3300"/>
              </a:buClr>
              <a:buFontTx/>
              <a:buChar char="•"/>
            </a:pPr>
            <a:r>
              <a:rPr lang="en-US"/>
              <a:t>Difference between hypervascularized</a:t>
            </a:r>
            <a:br>
              <a:rPr lang="en-US"/>
            </a:br>
            <a:r>
              <a:rPr lang="en-US"/>
              <a:t>  and leaky regions.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t="12212"/>
          <a:stretch>
            <a:fillRect/>
          </a:stretch>
        </p:blipFill>
        <p:spPr bwMode="auto">
          <a:xfrm>
            <a:off x="2743200" y="1289050"/>
            <a:ext cx="6324600" cy="5305425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925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19075"/>
            <a:ext cx="8686800" cy="1143000"/>
          </a:xfrm>
        </p:spPr>
        <p:txBody>
          <a:bodyPr/>
          <a:lstStyle/>
          <a:p>
            <a:pPr>
              <a:defRPr/>
            </a:pPr>
            <a:r>
              <a:rPr kumimoji="0" lang="en-US" sz="2700" dirty="0" smtClean="0"/>
              <a:t>Inspiration from BC: Functional </a:t>
            </a:r>
            <a:r>
              <a:rPr kumimoji="0" lang="en-US" sz="2700" dirty="0"/>
              <a:t>Activation In Brain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84138" y="4800600"/>
            <a:ext cx="4640262" cy="1212850"/>
          </a:xfrm>
          <a:prstGeom prst="rect">
            <a:avLst/>
          </a:prstGeom>
          <a:solidFill>
            <a:srgbClr val="FFFF99"/>
          </a:solidFill>
          <a:ln w="22225" cap="sq">
            <a:solidFill>
              <a:srgbClr val="CC33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/>
              <a:t>THC = Total Hemoglobin Concentration</a:t>
            </a:r>
          </a:p>
          <a:p>
            <a:r>
              <a:rPr lang="en-US"/>
              <a:t>StO</a:t>
            </a:r>
            <a:r>
              <a:rPr lang="en-US" baseline="-18000"/>
              <a:t>2</a:t>
            </a:r>
            <a:r>
              <a:rPr lang="en-US"/>
              <a:t> = Blood Oxygen Saturation</a:t>
            </a:r>
          </a:p>
          <a:p>
            <a:r>
              <a:rPr lang="en-US"/>
              <a:t>rBF = Relative Blood Flow</a:t>
            </a:r>
          </a:p>
          <a:p>
            <a:r>
              <a:rPr lang="en-US"/>
              <a:t>CMRO</a:t>
            </a:r>
            <a:r>
              <a:rPr lang="en-US" baseline="-18000"/>
              <a:t>2</a:t>
            </a:r>
            <a:r>
              <a:rPr lang="en-US"/>
              <a:t> = Rate of Cerebral Oxygen Metabolism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447800"/>
            <a:ext cx="2895600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21843" t="13551" b="3053"/>
          <a:stretch>
            <a:fillRect/>
          </a:stretch>
        </p:blipFill>
        <p:spPr bwMode="auto">
          <a:xfrm>
            <a:off x="2209800" y="1219200"/>
            <a:ext cx="4648200" cy="46482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39731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Motor Stimulus: Optical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5890736"/>
            <a:ext cx="7848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006600"/>
                </a:solidFill>
              </a:rPr>
              <a:t>Durduran</a:t>
            </a:r>
            <a:r>
              <a:rPr lang="en-US" sz="1400" dirty="0" smtClean="0">
                <a:solidFill>
                  <a:srgbClr val="006600"/>
                </a:solidFill>
              </a:rPr>
              <a:t>, T., Yu, G., Burnett, M.G., </a:t>
            </a:r>
            <a:r>
              <a:rPr lang="en-US" sz="1400" dirty="0" err="1" smtClean="0">
                <a:solidFill>
                  <a:srgbClr val="006600"/>
                </a:solidFill>
              </a:rPr>
              <a:t>Detre</a:t>
            </a:r>
            <a:r>
              <a:rPr lang="en-US" sz="1400" dirty="0" smtClean="0">
                <a:solidFill>
                  <a:srgbClr val="006600"/>
                </a:solidFill>
              </a:rPr>
              <a:t>, J.A., Greenberg, J.H., Wang, J., Zhou, C., and </a:t>
            </a:r>
            <a:r>
              <a:rPr lang="en-US" sz="1400" dirty="0" err="1" smtClean="0">
                <a:solidFill>
                  <a:srgbClr val="006600"/>
                </a:solidFill>
              </a:rPr>
              <a:t>Yodh</a:t>
            </a:r>
            <a:r>
              <a:rPr lang="en-US" sz="1400" dirty="0" smtClean="0">
                <a:solidFill>
                  <a:srgbClr val="006600"/>
                </a:solidFill>
              </a:rPr>
              <a:t>, A.G., Diffuse optical measurement of blood flow, blood oxygenation and metabolism in human brain during </a:t>
            </a:r>
            <a:r>
              <a:rPr lang="en-US" sz="1400" dirty="0" err="1" smtClean="0">
                <a:solidFill>
                  <a:srgbClr val="006600"/>
                </a:solidFill>
              </a:rPr>
              <a:t>sensorimotor</a:t>
            </a:r>
            <a:r>
              <a:rPr lang="en-US" sz="1400" dirty="0" smtClean="0">
                <a:solidFill>
                  <a:srgbClr val="006600"/>
                </a:solidFill>
              </a:rPr>
              <a:t> cortex activation. </a:t>
            </a:r>
            <a:r>
              <a:rPr lang="en-US" sz="1400" i="1" dirty="0" smtClean="0">
                <a:solidFill>
                  <a:srgbClr val="006600"/>
                </a:solidFill>
              </a:rPr>
              <a:t>Optics Letters</a:t>
            </a:r>
            <a:r>
              <a:rPr lang="en-US" sz="1400" dirty="0" smtClean="0">
                <a:solidFill>
                  <a:srgbClr val="006600"/>
                </a:solidFill>
              </a:rPr>
              <a:t> 29, 1766-1768 (2004).</a:t>
            </a:r>
            <a:endParaRPr lang="en-US" sz="1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305800" cy="762001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Realizing Britt’s Vision</a:t>
            </a:r>
            <a:endParaRPr lang="en-US" sz="3600" dirty="0"/>
          </a:p>
        </p:txBody>
      </p:sp>
      <p:pic>
        <p:nvPicPr>
          <p:cNvPr id="4" name="Picture 3" descr="bc_probes_attached_head_s.tif                                  000E481A Mary's G3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124200"/>
            <a:ext cx="484614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 b="10874"/>
          <a:stretch>
            <a:fillRect/>
          </a:stretch>
        </p:blipFill>
        <p:spPr bwMode="auto">
          <a:xfrm>
            <a:off x="4191000" y="1371600"/>
            <a:ext cx="4704694" cy="3733800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Building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447800"/>
            <a:ext cx="8153400" cy="1752600"/>
          </a:xfrm>
        </p:spPr>
        <p:txBody>
          <a:bodyPr/>
          <a:lstStyle/>
          <a:p>
            <a:r>
              <a:rPr lang="en-US" sz="2000" dirty="0" smtClean="0"/>
              <a:t>Organize, Organize, Organize, Workshops and Conferences</a:t>
            </a:r>
          </a:p>
          <a:p>
            <a:r>
              <a:rPr lang="en-US" sz="2000" dirty="0" smtClean="0"/>
              <a:t>Promote, Promote, Promote young people, Penn</a:t>
            </a:r>
          </a:p>
          <a:p>
            <a:r>
              <a:rPr lang="en-US" sz="2000" dirty="0" smtClean="0"/>
              <a:t>Pool Intellectual Property so scientists get a piece of the pie</a:t>
            </a:r>
          </a:p>
          <a:p>
            <a:r>
              <a:rPr lang="en-US" sz="2000" dirty="0" smtClean="0"/>
              <a:t>Stay “focused” on the science (a marathon, not a sprint)</a:t>
            </a:r>
          </a:p>
          <a:p>
            <a:r>
              <a:rPr lang="en-US" sz="2000" dirty="0" smtClean="0"/>
              <a:t>Competitive, but Collegial and Collaborative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3810000"/>
            <a:ext cx="5410200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A50021"/>
                </a:solidFill>
              </a:rPr>
              <a:t>Legacy: A Very Friendly &amp; Productive Biomedical Optics Community.</a:t>
            </a:r>
          </a:p>
        </p:txBody>
      </p:sp>
      <p:pic>
        <p:nvPicPr>
          <p:cNvPr id="5" name="Picture 4" descr="dbioopti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971800"/>
            <a:ext cx="2361699" cy="31149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8450" y="5762625"/>
            <a:ext cx="2168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with Bruce </a:t>
            </a:r>
            <a:r>
              <a:rPr lang="en-US" dirty="0" err="1" smtClean="0">
                <a:solidFill>
                  <a:srgbClr val="FFFFFF"/>
                </a:solidFill>
              </a:rPr>
              <a:t>Tromberg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Why is this hard?</a:t>
            </a:r>
            <a:endParaRPr lang="en-US" dirty="0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09600" y="1600200"/>
            <a:ext cx="8116888" cy="3035300"/>
            <a:chOff x="-2133600" y="1447800"/>
            <a:chExt cx="8117463" cy="3034877"/>
          </a:xfrm>
        </p:grpSpPr>
        <p:pic>
          <p:nvPicPr>
            <p:cNvPr id="922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" y="1447800"/>
              <a:ext cx="2623905" cy="3032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59958" y="1447800"/>
              <a:ext cx="2623905" cy="3034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133600" y="1447800"/>
              <a:ext cx="2623905" cy="3034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0" name="TextBox 9"/>
          <p:cNvSpPr txBox="1">
            <a:spLocks noChangeArrowheads="1"/>
          </p:cNvSpPr>
          <p:nvPr/>
        </p:nvSpPr>
        <p:spPr bwMode="auto">
          <a:xfrm>
            <a:off x="1524000" y="4724400"/>
            <a:ext cx="957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Water </a:t>
            </a:r>
          </a:p>
        </p:txBody>
      </p:sp>
      <p:sp>
        <p:nvSpPr>
          <p:cNvPr id="9221" name="TextBox 10"/>
          <p:cNvSpPr txBox="1">
            <a:spLocks noChangeArrowheads="1"/>
          </p:cNvSpPr>
          <p:nvPr/>
        </p:nvSpPr>
        <p:spPr bwMode="auto">
          <a:xfrm>
            <a:off x="3505200" y="4724400"/>
            <a:ext cx="2425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Water + Little Milk </a:t>
            </a:r>
          </a:p>
        </p:txBody>
      </p:sp>
      <p:sp>
        <p:nvSpPr>
          <p:cNvPr id="9222" name="TextBox 11"/>
          <p:cNvSpPr txBox="1">
            <a:spLocks noChangeArrowheads="1"/>
          </p:cNvSpPr>
          <p:nvPr/>
        </p:nvSpPr>
        <p:spPr bwMode="auto">
          <a:xfrm>
            <a:off x="7239000" y="4724400"/>
            <a:ext cx="75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Milk </a:t>
            </a:r>
          </a:p>
        </p:txBody>
      </p:sp>
      <p:sp>
        <p:nvSpPr>
          <p:cNvPr id="9223" name="TextBox 12"/>
          <p:cNvSpPr txBox="1">
            <a:spLocks noChangeArrowheads="1"/>
          </p:cNvSpPr>
          <p:nvPr/>
        </p:nvSpPr>
        <p:spPr bwMode="auto">
          <a:xfrm>
            <a:off x="1447800" y="5486400"/>
            <a:ext cx="6981825" cy="523875"/>
          </a:xfrm>
          <a:prstGeom prst="rect">
            <a:avLst/>
          </a:prstGeom>
          <a:solidFill>
            <a:srgbClr val="FFFF99"/>
          </a:solidFill>
          <a:ln w="1905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A50021"/>
                </a:solidFill>
                <a:latin typeface="Arial" charset="0"/>
              </a:rPr>
              <a:t>Light  doesn’t get Absorbed, it Scatters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9075"/>
            <a:ext cx="8458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宋体" pitchFamily="2" charset="-122"/>
              </a:rPr>
              <a:t>The Dream (Sci-Fi Community)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533400" y="1295400"/>
          <a:ext cx="5410200" cy="4343400"/>
        </p:xfrm>
        <a:graphic>
          <a:graphicData uri="http://schemas.openxmlformats.org/presentationml/2006/ole">
            <p:oleObj spid="_x0000_s40962" name="Image" r:id="rId4" imgW="5409524" imgH="4342857" progId="">
              <p:embed/>
            </p:oleObj>
          </a:graphicData>
        </a:graphic>
      </p:graphicFrame>
      <p:pic>
        <p:nvPicPr>
          <p:cNvPr id="1028" name="Picture 4" descr="minority_report_01"/>
          <p:cNvPicPr>
            <a:picLocks noChangeAspect="1" noChangeArrowheads="1"/>
          </p:cNvPicPr>
          <p:nvPr/>
        </p:nvPicPr>
        <p:blipFill>
          <a:blip r:embed="rId5"/>
          <a:srcRect t="3125" r="21057"/>
          <a:stretch>
            <a:fillRect/>
          </a:stretch>
        </p:blipFill>
        <p:spPr bwMode="auto">
          <a:xfrm>
            <a:off x="6248400" y="1219200"/>
            <a:ext cx="2689225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586538" y="6110288"/>
            <a:ext cx="2228850" cy="366712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from: </a:t>
            </a:r>
            <a:r>
              <a:rPr lang="en-US" i="1"/>
              <a:t>Minority Report</a:t>
            </a: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485900" y="5683250"/>
            <a:ext cx="1606550" cy="366713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from: </a:t>
            </a:r>
            <a:r>
              <a:rPr lang="en-US" i="1"/>
              <a:t>Star Trek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364038" y="1295400"/>
            <a:ext cx="4656137" cy="3505200"/>
            <a:chOff x="4629150" y="1419225"/>
            <a:chExt cx="4391114" cy="3305175"/>
          </a:xfrm>
        </p:grpSpPr>
        <p:pic>
          <p:nvPicPr>
            <p:cNvPr id="7176" name="Picture 6" descr="tissue_absorb"/>
            <p:cNvPicPr>
              <a:picLocks noChangeAspect="1" noChangeArrowheads="1"/>
            </p:cNvPicPr>
            <p:nvPr/>
          </p:nvPicPr>
          <p:blipFill>
            <a:blip r:embed="rId3"/>
            <a:srcRect l="1802" t="1421"/>
            <a:stretch>
              <a:fillRect/>
            </a:stretch>
          </p:blipFill>
          <p:spPr bwMode="auto">
            <a:xfrm>
              <a:off x="4629150" y="1419225"/>
              <a:ext cx="4391114" cy="330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7" name="Rectangle 7"/>
            <p:cNvSpPr>
              <a:spLocks noChangeArrowheads="1"/>
            </p:cNvSpPr>
            <p:nvPr/>
          </p:nvSpPr>
          <p:spPr bwMode="auto">
            <a:xfrm>
              <a:off x="6090540" y="1723525"/>
              <a:ext cx="412796" cy="2501522"/>
            </a:xfrm>
            <a:prstGeom prst="rect">
              <a:avLst/>
            </a:prstGeom>
            <a:solidFill>
              <a:srgbClr val="FFCC66">
                <a:alpha val="36862"/>
              </a:srgbClr>
            </a:solidFill>
            <a:ln w="22225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93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19075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Dream: Britton Chance</a:t>
            </a:r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267200" cy="990600"/>
          </a:xfrm>
        </p:spPr>
        <p:txBody>
          <a:bodyPr/>
          <a:lstStyle/>
          <a:p>
            <a:r>
              <a:rPr lang="en-US" sz="2400" smtClean="0"/>
              <a:t>Near Infrared Light Penetrates Tissue</a:t>
            </a:r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5130800" y="4800600"/>
            <a:ext cx="3327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990000"/>
              </a:buClr>
              <a:buSzPct val="115000"/>
              <a:buFontTx/>
              <a:buChar char="•"/>
            </a:pPr>
            <a:r>
              <a:rPr kumimoji="1" lang="en-US" sz="2400" b="1" dirty="0">
                <a:solidFill>
                  <a:srgbClr val="000066"/>
                </a:solidFill>
                <a:latin typeface="Helvetica" pitchFamily="34" charset="0"/>
              </a:rPr>
              <a:t>Non-invasive, safe, rapid, portable, continuous, </a:t>
            </a:r>
            <a:r>
              <a:rPr kumimoji="1" lang="en-US" sz="2400" b="1" dirty="0" smtClean="0">
                <a:solidFill>
                  <a:srgbClr val="000066"/>
                </a:solidFill>
                <a:latin typeface="Helvetica" pitchFamily="34" charset="0"/>
              </a:rPr>
              <a:t>inexpensive, </a:t>
            </a:r>
            <a:r>
              <a:rPr kumimoji="1" lang="en-US" sz="2400" b="1" dirty="0">
                <a:solidFill>
                  <a:srgbClr val="000066"/>
                </a:solidFill>
                <a:latin typeface="Helvetica" pitchFamily="34" charset="0"/>
              </a:rPr>
              <a:t>...</a:t>
            </a:r>
          </a:p>
        </p:txBody>
      </p:sp>
      <p:pic>
        <p:nvPicPr>
          <p:cNvPr id="7175" name="Picture 6" descr="light_through_h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2362200"/>
            <a:ext cx="20764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9075"/>
            <a:ext cx="8305800" cy="1143000"/>
          </a:xfrm>
        </p:spPr>
        <p:txBody>
          <a:bodyPr/>
          <a:lstStyle/>
          <a:p>
            <a:r>
              <a:rPr lang="en-US" sz="2800" dirty="0" smtClean="0"/>
              <a:t>1951: </a:t>
            </a:r>
            <a:r>
              <a:rPr lang="en-US" sz="2800" dirty="0" err="1" smtClean="0"/>
              <a:t>Supressing</a:t>
            </a:r>
            <a:r>
              <a:rPr lang="en-US" sz="2800" dirty="0" smtClean="0"/>
              <a:t> Scattering in Biological Media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52400" y="1371600"/>
            <a:ext cx="8877300" cy="1714500"/>
            <a:chOff x="152400" y="1371600"/>
            <a:chExt cx="8877300" cy="1714500"/>
          </a:xfrm>
        </p:grpSpPr>
        <p:pic>
          <p:nvPicPr>
            <p:cNvPr id="60418" name="Picture 2"/>
            <p:cNvPicPr>
              <a:picLocks noChangeAspect="1" noChangeArrowheads="1"/>
            </p:cNvPicPr>
            <p:nvPr/>
          </p:nvPicPr>
          <p:blipFill>
            <a:blip r:embed="rId2"/>
            <a:srcRect b="55753"/>
            <a:stretch>
              <a:fillRect/>
            </a:stretch>
          </p:blipFill>
          <p:spPr bwMode="auto">
            <a:xfrm>
              <a:off x="152400" y="1615225"/>
              <a:ext cx="8877300" cy="147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1" y="1371600"/>
              <a:ext cx="8858249" cy="31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24200"/>
            <a:ext cx="4343400" cy="274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4495800" y="3429000"/>
            <a:ext cx="4524375" cy="1752136"/>
            <a:chOff x="4448175" y="3124200"/>
            <a:chExt cx="4524375" cy="1752136"/>
          </a:xfrm>
        </p:grpSpPr>
        <p:pic>
          <p:nvPicPr>
            <p:cNvPr id="6042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95800" y="3124200"/>
              <a:ext cx="4476750" cy="1752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4448175" y="3581400"/>
              <a:ext cx="4467225" cy="1238250"/>
              <a:chOff x="4448175" y="3581400"/>
              <a:chExt cx="4467225" cy="1238250"/>
            </a:xfrm>
            <a:solidFill>
              <a:srgbClr val="FFFF00">
                <a:alpha val="27000"/>
              </a:srgbClr>
            </a:solidFill>
          </p:grpSpPr>
          <p:sp>
            <p:nvSpPr>
              <p:cNvPr id="11" name="Rectangle 10"/>
              <p:cNvSpPr/>
              <p:nvPr/>
            </p:nvSpPr>
            <p:spPr bwMode="auto">
              <a:xfrm>
                <a:off x="6324600" y="3581400"/>
                <a:ext cx="2590800" cy="228600"/>
              </a:xfrm>
              <a:prstGeom prst="rect">
                <a:avLst/>
              </a:prstGeom>
              <a:grpFill/>
              <a:ln w="22225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495800" y="3781424"/>
                <a:ext cx="4419600" cy="866775"/>
              </a:xfrm>
              <a:prstGeom prst="rect">
                <a:avLst/>
              </a:prstGeom>
              <a:grpFill/>
              <a:ln w="22225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448175" y="4648200"/>
                <a:ext cx="2428875" cy="171450"/>
              </a:xfrm>
              <a:prstGeom prst="rect">
                <a:avLst/>
              </a:prstGeom>
              <a:grpFill/>
              <a:ln w="22225" cap="sq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invGray">
          <a:xfrm>
            <a:off x="457200" y="914400"/>
            <a:ext cx="8685213" cy="381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00008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7171" name="Picture 2" descr="arm_inj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012" y="2362200"/>
            <a:ext cx="271938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0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47675"/>
            <a:ext cx="8305800" cy="847725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Britt Really Wanted to Measure </a:t>
            </a:r>
            <a:r>
              <a:rPr lang="en-US" sz="2400" dirty="0" err="1" smtClean="0"/>
              <a:t>Hemodynamics</a:t>
            </a:r>
            <a:r>
              <a:rPr lang="en-US" sz="2400" dirty="0" smtClean="0"/>
              <a:t>/Metabolic Processes in Living Tissue</a:t>
            </a:r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267200" cy="990600"/>
          </a:xfrm>
        </p:spPr>
        <p:txBody>
          <a:bodyPr/>
          <a:lstStyle/>
          <a:p>
            <a:r>
              <a:rPr lang="en-US" sz="2400" dirty="0" smtClean="0"/>
              <a:t>Near Infrared Light Penetrates Tissue</a:t>
            </a:r>
          </a:p>
        </p:txBody>
      </p:sp>
      <p:pic>
        <p:nvPicPr>
          <p:cNvPr id="10" name="Picture 3" descr="bc_probes_attached_head_s.tif                                  000E481A Mary's G3                      ABA7815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16855" y="2438400"/>
            <a:ext cx="484614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“Birth” of Diffuse Biomedical Optics</a:t>
            </a:r>
            <a:endParaRPr lang="en-US" sz="32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b="50282"/>
          <a:stretch>
            <a:fillRect/>
          </a:stretch>
        </p:blipFill>
        <p:spPr bwMode="auto">
          <a:xfrm>
            <a:off x="309563" y="1828800"/>
            <a:ext cx="85248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8305800" cy="63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2346" y="2743200"/>
            <a:ext cx="429165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t="72316" r="43743" b="565"/>
          <a:stretch>
            <a:fillRect/>
          </a:stretch>
        </p:blipFill>
        <p:spPr bwMode="auto">
          <a:xfrm>
            <a:off x="309563" y="2667000"/>
            <a:ext cx="479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0" y="4572000"/>
            <a:ext cx="3733800" cy="461665"/>
          </a:xfrm>
          <a:prstGeom prst="rect">
            <a:avLst/>
          </a:prstGeom>
          <a:solidFill>
            <a:srgbClr val="FFFF99"/>
          </a:solidFill>
          <a:ln w="19050">
            <a:solidFill>
              <a:srgbClr val="A5002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A50021"/>
                </a:solidFill>
              </a:rPr>
              <a:t>More than 1,000 citations.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190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1988: Penn Physics Department</a:t>
            </a:r>
            <a:endParaRPr lang="en-US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447800"/>
            <a:ext cx="3886200" cy="2608263"/>
          </a:xfrm>
          <a:prstGeom prst="rect">
            <a:avLst/>
          </a:prstGeom>
          <a:noFill/>
          <a:ln w="22225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0244" name="Picture 5" descr="Lake_Como_art_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7475" y="1752600"/>
            <a:ext cx="51704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11"/>
          <p:cNvSpPr txBox="1">
            <a:spLocks noChangeArrowheads="1"/>
          </p:cNvSpPr>
          <p:nvPr/>
        </p:nvSpPr>
        <p:spPr bwMode="auto">
          <a:xfrm>
            <a:off x="5800725" y="4800600"/>
            <a:ext cx="288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charset="0"/>
              </a:rPr>
              <a:t>"Random" Walk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235714"/>
            <a:ext cx="6087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A50021"/>
                </a:solidFill>
              </a:rPr>
              <a:t>Brownian Motion in Concentrated Solutions.</a:t>
            </a:r>
          </a:p>
          <a:p>
            <a:r>
              <a:rPr lang="en-US" sz="2400" b="1" dirty="0" smtClean="0">
                <a:solidFill>
                  <a:srgbClr val="A50021"/>
                </a:solidFill>
              </a:rPr>
              <a:t>(Diffusing-wave Spectroscopy)</a:t>
            </a:r>
            <a:endParaRPr lang="en-US" sz="2400" b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">
  <a:themeElements>
    <a:clrScheme name="Contemporary 4">
      <a:dk1>
        <a:srgbClr val="000000"/>
      </a:dk1>
      <a:lt1>
        <a:srgbClr val="0066CC"/>
      </a:lt1>
      <a:dk2>
        <a:srgbClr val="CBCBCB"/>
      </a:dk2>
      <a:lt2>
        <a:srgbClr val="000000"/>
      </a:lt2>
      <a:accent1>
        <a:srgbClr val="009999"/>
      </a:accent1>
      <a:accent2>
        <a:srgbClr val="FF9933"/>
      </a:accent2>
      <a:accent3>
        <a:srgbClr val="AAB8E2"/>
      </a:accent3>
      <a:accent4>
        <a:srgbClr val="000000"/>
      </a:accent4>
      <a:accent5>
        <a:srgbClr val="AACACA"/>
      </a:accent5>
      <a:accent6>
        <a:srgbClr val="E78A2D"/>
      </a:accent6>
      <a:hlink>
        <a:srgbClr val="FFFFFF"/>
      </a:hlink>
      <a:folHlink>
        <a:srgbClr val="CBCBCB"/>
      </a:folHlink>
    </a:clrScheme>
    <a:fontScheme name="Contemporary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sq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2225" cap="sq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4">
        <a:dk1>
          <a:srgbClr val="000000"/>
        </a:dk1>
        <a:lt1>
          <a:srgbClr val="0066CC"/>
        </a:lt1>
        <a:dk2>
          <a:srgbClr val="CBCBCB"/>
        </a:dk2>
        <a:lt2>
          <a:srgbClr val="000000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000000"/>
        </a:accent4>
        <a:accent5>
          <a:srgbClr val="AACACA"/>
        </a:accent5>
        <a:accent6>
          <a:srgbClr val="E78A2D"/>
        </a:accent6>
        <a:hlink>
          <a:srgbClr val="FFFFF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Designs\Contemporary.pot</Template>
  <TotalTime>5156</TotalTime>
  <Words>560</Words>
  <Application>Microsoft Office PowerPoint</Application>
  <PresentationFormat>On-screen Show (4:3)</PresentationFormat>
  <Paragraphs>101</Paragraphs>
  <Slides>27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Contemporary</vt:lpstr>
      <vt:lpstr>Image</vt:lpstr>
      <vt:lpstr>Learning about diffuse optics &amp; its physiological applications with Britton Chance</vt:lpstr>
      <vt:lpstr>How do you look inside a glass of milk?</vt:lpstr>
      <vt:lpstr>Why is this hard?</vt:lpstr>
      <vt:lpstr>The Dream (Sci-Fi Community)</vt:lpstr>
      <vt:lpstr>The Dream: Britton Chance</vt:lpstr>
      <vt:lpstr>1951: Supressing Scattering in Biological Media</vt:lpstr>
      <vt:lpstr>Britt Really Wanted to Measure Hemodynamics/Metabolic Processes in Living Tissue</vt:lpstr>
      <vt:lpstr>“Birth” of Diffuse Biomedical Optics</vt:lpstr>
      <vt:lpstr>1988: Penn Physics Department</vt:lpstr>
      <vt:lpstr>PhD Students!</vt:lpstr>
      <vt:lpstr>Slide 11</vt:lpstr>
      <vt:lpstr>Fluorescence Objects in Turbid Media!</vt:lpstr>
      <vt:lpstr>“First” Tomographic Imaging Experiments with Diffusive Waves</vt:lpstr>
      <vt:lpstr>RF Electronics</vt:lpstr>
      <vt:lpstr>Other Diversions for Britt: Phase-Arrays</vt:lpstr>
      <vt:lpstr>Living Things!  Tissue Hemodynamics</vt:lpstr>
      <vt:lpstr>BREAST CANCER</vt:lpstr>
      <vt:lpstr>Combining Favorite Techniques: MRI + Optical (First Breast Cancer Studies)</vt:lpstr>
      <vt:lpstr>Diffuse Optical Tomography of Breast</vt:lpstr>
      <vt:lpstr>Differentiation Benign/Malignant</vt:lpstr>
      <vt:lpstr>Invasive Ductal Carcinoma</vt:lpstr>
      <vt:lpstr>Fluorescence Diffuse Optical Tomography</vt:lpstr>
      <vt:lpstr>Fluorescence Diffuse Optical Tomography (Large Contrast)</vt:lpstr>
      <vt:lpstr>Inspiration from BC: Functional Activation In Brain</vt:lpstr>
      <vt:lpstr>Motor Stimulus: Optical</vt:lpstr>
      <vt:lpstr>Realizing Britt’s Vision</vt:lpstr>
      <vt:lpstr>Community Building</vt:lpstr>
    </vt:vector>
  </TitlesOfParts>
  <Company>LRSM/PENN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Felice Macera</dc:creator>
  <cp:lastModifiedBy>Felice Macera</cp:lastModifiedBy>
  <cp:revision>803</cp:revision>
  <cp:lastPrinted>2000-10-23T17:37:02Z</cp:lastPrinted>
  <dcterms:created xsi:type="dcterms:W3CDTF">2000-08-03T18:00:00Z</dcterms:created>
  <dcterms:modified xsi:type="dcterms:W3CDTF">2011-06-02T17:20:30Z</dcterms:modified>
</cp:coreProperties>
</file>