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5" r:id="rId1"/>
    <p:sldMasterId id="2147483787" r:id="rId2"/>
  </p:sldMasterIdLst>
  <p:notesMasterIdLst>
    <p:notesMasterId r:id="rId55"/>
  </p:notesMasterIdLst>
  <p:sldIdLst>
    <p:sldId id="585" r:id="rId3"/>
    <p:sldId id="551" r:id="rId4"/>
    <p:sldId id="562" r:id="rId5"/>
    <p:sldId id="563" r:id="rId6"/>
    <p:sldId id="623" r:id="rId7"/>
    <p:sldId id="342" r:id="rId8"/>
    <p:sldId id="616" r:id="rId9"/>
    <p:sldId id="576" r:id="rId10"/>
    <p:sldId id="574" r:id="rId11"/>
    <p:sldId id="575" r:id="rId12"/>
    <p:sldId id="613" r:id="rId13"/>
    <p:sldId id="573" r:id="rId14"/>
    <p:sldId id="615" r:id="rId15"/>
    <p:sldId id="357" r:id="rId16"/>
    <p:sldId id="624" r:id="rId17"/>
    <p:sldId id="614" r:id="rId18"/>
    <p:sldId id="364" r:id="rId19"/>
    <p:sldId id="366" r:id="rId20"/>
    <p:sldId id="367" r:id="rId21"/>
    <p:sldId id="629" r:id="rId22"/>
    <p:sldId id="588" r:id="rId23"/>
    <p:sldId id="632" r:id="rId24"/>
    <p:sldId id="630" r:id="rId25"/>
    <p:sldId id="631" r:id="rId26"/>
    <p:sldId id="628" r:id="rId27"/>
    <p:sldId id="634" r:id="rId28"/>
    <p:sldId id="635" r:id="rId29"/>
    <p:sldId id="594" r:id="rId30"/>
    <p:sldId id="617" r:id="rId31"/>
    <p:sldId id="595" r:id="rId32"/>
    <p:sldId id="636" r:id="rId33"/>
    <p:sldId id="637" r:id="rId34"/>
    <p:sldId id="640" r:id="rId35"/>
    <p:sldId id="641" r:id="rId36"/>
    <p:sldId id="642" r:id="rId37"/>
    <p:sldId id="643" r:id="rId38"/>
    <p:sldId id="598" r:id="rId39"/>
    <p:sldId id="599" r:id="rId40"/>
    <p:sldId id="600" r:id="rId41"/>
    <p:sldId id="601" r:id="rId42"/>
    <p:sldId id="602" r:id="rId43"/>
    <p:sldId id="512" r:id="rId44"/>
    <p:sldId id="645" r:id="rId45"/>
    <p:sldId id="517" r:id="rId46"/>
    <p:sldId id="638" r:id="rId47"/>
    <p:sldId id="639" r:id="rId48"/>
    <p:sldId id="633" r:id="rId49"/>
    <p:sldId id="622" r:id="rId50"/>
    <p:sldId id="644" r:id="rId51"/>
    <p:sldId id="621" r:id="rId52"/>
    <p:sldId id="618" r:id="rId53"/>
    <p:sldId id="646" r:id="rId54"/>
  </p:sldIdLst>
  <p:sldSz cx="9144000" cy="6858000" type="screen4x3"/>
  <p:notesSz cx="6858000" cy="9144000"/>
  <p:defaultTextStyle>
    <a:defPPr>
      <a:defRPr lang="he-I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FFCC"/>
    <a:srgbClr val="CCFF66"/>
    <a:srgbClr val="D3580D"/>
    <a:srgbClr val="FFFF00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aximized" horzBarState="maximized">
    <p:restoredLeft sz="84380"/>
    <p:restoredTop sz="94660"/>
  </p:normalViewPr>
  <p:slideViewPr>
    <p:cSldViewPr>
      <p:cViewPr varScale="1">
        <p:scale>
          <a:sx n="75" d="100"/>
          <a:sy n="75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3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3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3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CC384DC-1D19-4096-891C-F64FBA045B7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ECBF1-73F5-4522-97D0-2B382AE6832C}" type="slidenum">
              <a:rPr lang="he-IL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  <p:sp>
        <p:nvSpPr>
          <p:cNvPr id="72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5099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99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2BDE-8C61-4BB2-9E72-E0AD82312BE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B740D-6DEB-43DA-B025-57A9C16A495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9FFD3-DEF0-4541-B16D-67047A9DB15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1A40-63C6-4854-9B61-3EC6CB15D47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47DB3-F4E2-437A-B4F4-A4717732A11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DDEF3-EDD4-4EF5-AAA2-14078F22A08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BC939-75EC-418D-A6FA-1BFC9F99596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1703-9551-4F1F-A870-66D35D2BAFD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78FA5-CE92-4298-9BB0-4FCFC651695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70146-E5BD-4F92-93DE-E4643AF20D1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5FEEE-3E2A-4B87-A529-70ADFE65E6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87801-5C34-447A-825D-3906A856E2FE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E4FBF-BE7A-48FC-AAF8-D2C5B0303C6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7B5A2-3AE0-4A19-8C8E-E76514FF364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D0E53-B492-4C49-BF40-35F13717A72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E21C6-6B3D-4EBD-8B21-48CD7229EC2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6BD8E-46F9-4C1C-B33B-28D7069D756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40784-70BA-48D9-9AEF-4DE217BD196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98813-D4AF-4849-8594-3C58250DEA6B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9845-29CF-4B35-BDE3-8BBA98F0EC62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A5DA-F747-4026-8251-2016CD2AB69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A23E8-CA7F-4C2E-AD5C-19ECDD1F18F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4A3D1-EFB9-48AD-A67A-D514A1A746A1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089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89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089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89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089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508967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89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89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89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defRPr>
            </a:lvl1pPr>
          </a:lstStyle>
          <a:p>
            <a:pPr>
              <a:defRPr/>
            </a:pPr>
            <a:fld id="{CB1A3CA2-475B-409A-B5DE-6D470BD0462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89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799" r:id="rId2"/>
    <p:sldLayoutId id="2147483798" r:id="rId3"/>
    <p:sldLayoutId id="2147483797" r:id="rId4"/>
    <p:sldLayoutId id="2147483796" r:id="rId5"/>
    <p:sldLayoutId id="2147483795" r:id="rId6"/>
    <p:sldLayoutId id="2147483794" r:id="rId7"/>
    <p:sldLayoutId id="2147483793" r:id="rId8"/>
    <p:sldLayoutId id="2147483792" r:id="rId9"/>
    <p:sldLayoutId id="2147483791" r:id="rId10"/>
    <p:sldLayoutId id="2147483790" r:id="rId11"/>
    <p:sldLayoutId id="2147483789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08931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32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33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14347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08935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6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7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8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39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0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1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2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3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4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5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6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47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08948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49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0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1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2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3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4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5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6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7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58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grpSp>
          <p:nvGrpSpPr>
            <p:cNvPr id="14359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50896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  <p:sp>
            <p:nvSpPr>
              <p:cNvPr id="50896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rtl="1">
                  <a:defRPr/>
                </a:pPr>
                <a:endParaRPr lang="he-IL">
                  <a:cs typeface="Arial" pitchFamily="34" charset="0"/>
                </a:endParaRPr>
              </a:p>
            </p:txBody>
          </p:sp>
        </p:grpSp>
        <p:sp>
          <p:nvSpPr>
            <p:cNvPr id="508965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  <p:sp>
          <p:nvSpPr>
            <p:cNvPr id="508966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rtl="1">
                <a:defRPr/>
              </a:pPr>
              <a:endParaRPr lang="he-IL">
                <a:cs typeface="Arial" pitchFamily="34" charset="0"/>
              </a:endParaRPr>
            </a:p>
          </p:txBody>
        </p:sp>
      </p:grpSp>
      <p:sp>
        <p:nvSpPr>
          <p:cNvPr id="143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8968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8969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8970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393C0FB-7AF7-4001-A90C-D683AAC82BB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3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09" r:id="rId2"/>
    <p:sldLayoutId id="2147483808" r:id="rId3"/>
    <p:sldLayoutId id="2147483807" r:id="rId4"/>
    <p:sldLayoutId id="2147483806" r:id="rId5"/>
    <p:sldLayoutId id="2147483805" r:id="rId6"/>
    <p:sldLayoutId id="2147483804" r:id="rId7"/>
    <p:sldLayoutId id="2147483803" r:id="rId8"/>
    <p:sldLayoutId id="2147483802" r:id="rId9"/>
    <p:sldLayoutId id="2147483801" r:id="rId10"/>
    <p:sldLayoutId id="2147483800" r:id="rId11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yevsa@mail.biu.ac.il" TargetMode="External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wmf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il/imgres?imgurl=http://farm4.static.flickr.com/3040/2723284090_b1fa3a8521.jpg&amp;imgrefurl=http://sfarim.wordpress.com/2008/10/01/%D7%91%D7%A8%D7%90%D7%A9%D7%99%D7%AA-%D7%91%D7%A8%D7%90/&amp;h=375&amp;w=500&amp;sz=68&amp;tbnid=z_uudOgSugEynM:&amp;tbnh=98&amp;tbnw=130&amp;prev=/images?q=%D7%95%D7%99%D7%94%D7%99+%D7%90%D7%95%D7%A8+%D7%AA%D7%9E%D7%95%D7%A0%D7%94&amp;hl=iw&amp;usg=___uMkm4zboPkrZ7czWTM73Ra3C8k=&amp;ei=Sqr3Sor9LcSWkAXhkfSrAw&amp;sa=X&amp;oi=image_result&amp;resnum=4&amp;ct=image&amp;ved=0CBEQ9QEwAw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15677249" TargetMode="External"/><Relationship Id="rId7" Type="http://schemas.openxmlformats.org/officeDocument/2006/relationships/image" Target="../media/image76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scheffler@ucsd.edu" TargetMode="External"/><Relationship Id="rId5" Type="http://schemas.openxmlformats.org/officeDocument/2006/relationships/image" Target="../media/image75.png"/><Relationship Id="rId4" Type="http://schemas.openxmlformats.org/officeDocument/2006/relationships/hyperlink" Target="http://www.sciencedirect.com/science?_ob=PublicationURL&amp;_tockey=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7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8.jpeg"/><Relationship Id="rId10" Type="http://schemas.openxmlformats.org/officeDocument/2006/relationships/oleObject" Target="../embeddings/oleObject5.bin"/><Relationship Id="rId4" Type="http://schemas.openxmlformats.org/officeDocument/2006/relationships/hyperlink" Target="http://images.google.co.il/imgres?imgurl=www.matalk.co.il/docy/kiddn_2.jpg&amp;imgrefurl=http://www.matalk.co.il/docy/02_032.htm&amp;h=216&amp;w=214&amp;prev=/images?q=%D7%9B%D7%9C%D7%99%D7%95%D7%AA&amp;svnum=10&amp;hl=iw&amp;lr=&amp;ie=UTF-8&amp;oe=UTF-8&amp;sa=G" TargetMode="External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0325" y="5562600"/>
            <a:ext cx="1387475" cy="116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600200" y="1752600"/>
            <a:ext cx="4464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800">
                <a:latin typeface="Arial" charset="0"/>
              </a:rPr>
              <a:t>Avraham Mayevsky</a:t>
            </a:r>
          </a:p>
        </p:txBody>
      </p:sp>
      <p:sp>
        <p:nvSpPr>
          <p:cNvPr id="27651" name="Text Box 8"/>
          <p:cNvSpPr txBox="1">
            <a:spLocks noChangeArrowheads="1"/>
          </p:cNvSpPr>
          <p:nvPr/>
        </p:nvSpPr>
        <p:spPr bwMode="auto">
          <a:xfrm>
            <a:off x="1763713" y="4938713"/>
            <a:ext cx="54721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2400"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>
                <a:latin typeface="Arial" charset="0"/>
              </a:rPr>
              <a:t> June 3</a:t>
            </a:r>
            <a:r>
              <a:rPr lang="en-US" sz="2400" baseline="30000">
                <a:latin typeface="Arial" charset="0"/>
              </a:rPr>
              <a:t>rd</a:t>
            </a:r>
            <a:r>
              <a:rPr lang="en-US" sz="2400">
                <a:latin typeface="Arial" charset="0"/>
              </a:rPr>
              <a:t> &amp; 4th 2011</a:t>
            </a:r>
          </a:p>
        </p:txBody>
      </p:sp>
      <p:sp>
        <p:nvSpPr>
          <p:cNvPr id="27652" name="Text Box 9"/>
          <p:cNvSpPr txBox="1">
            <a:spLocks noChangeArrowheads="1"/>
          </p:cNvSpPr>
          <p:nvPr/>
        </p:nvSpPr>
        <p:spPr bwMode="auto">
          <a:xfrm>
            <a:off x="3048000" y="6172200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>
                <a:solidFill>
                  <a:srgbClr val="FF0066"/>
                </a:solidFill>
                <a:latin typeface="Arial" charset="0"/>
                <a:hlinkClick r:id="rId3"/>
              </a:rPr>
              <a:t>mayevsa@mail.biu.ac.il</a:t>
            </a:r>
            <a:r>
              <a:rPr lang="en-US">
                <a:solidFill>
                  <a:srgbClr val="FF0066"/>
                </a:solidFill>
                <a:latin typeface="Arial" charset="0"/>
              </a:rPr>
              <a:t>, mayevskya@gmail.com</a:t>
            </a:r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228600" y="379413"/>
            <a:ext cx="89154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 i="1">
                <a:latin typeface="Arial" charset="0"/>
              </a:rPr>
              <a:t>Mitochondrial NADH and Tissue viability In Vivo:</a:t>
            </a:r>
          </a:p>
          <a:p>
            <a:pPr algn="ctr"/>
            <a:r>
              <a:rPr lang="en-US" sz="2800" b="1" i="1">
                <a:latin typeface="Arial" charset="0"/>
              </a:rPr>
              <a:t>From Animal experiments to clinical Applications.</a:t>
            </a:r>
          </a:p>
          <a:p>
            <a:pPr algn="ctr"/>
            <a:endParaRPr lang="en-US" sz="2800" b="1" i="1">
              <a:latin typeface="Arial" charset="0"/>
            </a:endParaRPr>
          </a:p>
        </p:txBody>
      </p:sp>
      <p:sp>
        <p:nvSpPr>
          <p:cNvPr id="27654" name="Rectangle 14"/>
          <p:cNvSpPr>
            <a:spLocks noChangeArrowheads="1"/>
          </p:cNvSpPr>
          <p:nvPr/>
        </p:nvSpPr>
        <p:spPr bwMode="auto">
          <a:xfrm>
            <a:off x="968375" y="2514600"/>
            <a:ext cx="7207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Arial" charset="0"/>
              </a:rPr>
              <a:t>The Mina and Everard Goodman Faculty of Life-Sciences and</a:t>
            </a:r>
          </a:p>
          <a:p>
            <a:pPr algn="ctr"/>
            <a:r>
              <a:rPr lang="en-US">
                <a:latin typeface="Arial" charset="0"/>
              </a:rPr>
              <a:t>The Leslie and Susan Gonda Multidisciplinary Brain Research Center</a:t>
            </a:r>
          </a:p>
          <a:p>
            <a:pPr algn="ctr"/>
            <a:r>
              <a:rPr lang="en-US">
                <a:latin typeface="Arial" charset="0"/>
              </a:rPr>
              <a:t>Bar-Ilan University, Ramat-Gan, 52900, Israel</a:t>
            </a:r>
          </a:p>
        </p:txBody>
      </p:sp>
      <p:sp>
        <p:nvSpPr>
          <p:cNvPr id="27655" name="Rectangle 15"/>
          <p:cNvSpPr>
            <a:spLocks noChangeArrowheads="1"/>
          </p:cNvSpPr>
          <p:nvPr/>
        </p:nvSpPr>
        <p:spPr bwMode="auto">
          <a:xfrm>
            <a:off x="1376363" y="3841750"/>
            <a:ext cx="6548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en-US" sz="2400" b="1">
                <a:latin typeface="Arial" charset="0"/>
              </a:rPr>
              <a:t>Britton Chance: His Life, Times, and Legacy</a:t>
            </a:r>
            <a:r>
              <a:rPr lang="he-IL" sz="2400">
                <a:latin typeface="Arial" charset="0"/>
              </a:rPr>
              <a:t> </a:t>
            </a:r>
          </a:p>
        </p:txBody>
      </p:sp>
      <p:sp>
        <p:nvSpPr>
          <p:cNvPr id="27656" name="Rectangle 16"/>
          <p:cNvSpPr>
            <a:spLocks noChangeArrowheads="1"/>
          </p:cNvSpPr>
          <p:nvPr/>
        </p:nvSpPr>
        <p:spPr bwMode="auto">
          <a:xfrm>
            <a:off x="1295400" y="4876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400">
                <a:latin typeface="Arial" charset="0"/>
              </a:rPr>
              <a:t>University of Pennsylvania, Philadelphia, USA</a:t>
            </a:r>
            <a:r>
              <a:rPr lang="he-IL" sz="2400">
                <a:latin typeface="Arial" charset="0"/>
              </a:rPr>
              <a:t> </a:t>
            </a:r>
          </a:p>
        </p:txBody>
      </p:sp>
      <p:pic>
        <p:nvPicPr>
          <p:cNvPr id="27657" name="Picture 10" descr="chan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188" y="5334000"/>
            <a:ext cx="11922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9687" name="Group 39"/>
          <p:cNvGraphicFramePr>
            <a:graphicFrameLocks noGrp="1"/>
          </p:cNvGraphicFramePr>
          <p:nvPr/>
        </p:nvGraphicFramePr>
        <p:xfrm>
          <a:off x="57150" y="609600"/>
          <a:ext cx="9001125" cy="5821680"/>
        </p:xfrm>
        <a:graphic>
          <a:graphicData uri="http://schemas.openxmlformats.org/drawingml/2006/table">
            <a:tbl>
              <a:tblPr/>
              <a:tblGrid>
                <a:gridCol w="795338"/>
                <a:gridCol w="5614987"/>
                <a:gridCol w="25908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The first fiber optic based fluorometer-reflectometer used in the brain of an awake 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Chance et al.; Mayevsky &amp; Chance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Simultaneous monitoring of NADH in vivo in four different organs in the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&amp; Chance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Monitoring of brain NADH together with 31P NMR Spectroscopy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et 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Simultaneous real time monitoring of NADH , CBF,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ECoG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, and extracellular ions in experimental animals and in the neurosurgical operating room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et 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The multiparametric response (including NADH) to cortical spreading depression is for the first time measured in a comatose patient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et 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Development of the FDA-approved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Tissue Spectroscope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medical device for real-time monitoring of NADH and tissue blood flow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et 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2006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Monitoring of tissue vitality (NADH, TBF and HbO2) by a new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CritiView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“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 device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Mayevsky et al.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9684" name="Rectangle 36"/>
          <p:cNvSpPr>
            <a:spLocks noChangeArrowheads="1"/>
          </p:cNvSpPr>
          <p:nvPr/>
        </p:nvSpPr>
        <p:spPr bwMode="auto">
          <a:xfrm>
            <a:off x="47625" y="685800"/>
            <a:ext cx="8867775" cy="609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716836" name="Text Box 38"/>
          <p:cNvSpPr txBox="1">
            <a:spLocks noChangeArrowheads="1"/>
          </p:cNvSpPr>
          <p:nvPr/>
        </p:nvSpPr>
        <p:spPr bwMode="auto">
          <a:xfrm>
            <a:off x="152400" y="762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/>
              <a:t>Milestones in biophotonics of Mitochondrial NADH (3)</a:t>
            </a:r>
          </a:p>
        </p:txBody>
      </p:sp>
      <p:sp>
        <p:nvSpPr>
          <p:cNvPr id="538669" name="Rectangle 45"/>
          <p:cNvSpPr>
            <a:spLocks noChangeArrowheads="1"/>
          </p:cNvSpPr>
          <p:nvPr/>
        </p:nvSpPr>
        <p:spPr bwMode="auto">
          <a:xfrm>
            <a:off x="0" y="5715000"/>
            <a:ext cx="8802688" cy="7620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9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9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84" grpId="0" animBg="1"/>
      <p:bldP spid="5386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25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 b="1396"/>
          <a:stretch>
            <a:fillRect/>
          </a:stretch>
        </p:blipFill>
        <p:spPr bwMode="auto">
          <a:xfrm>
            <a:off x="457200" y="552450"/>
            <a:ext cx="82296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495300" y="117475"/>
            <a:ext cx="81645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first Fiber optic based Time-Sharing Fluorometer/Reflectometer  </a:t>
            </a:r>
          </a:p>
        </p:txBody>
      </p:sp>
      <p:sp>
        <p:nvSpPr>
          <p:cNvPr id="717827" name="Text Box 4"/>
          <p:cNvSpPr txBox="1">
            <a:spLocks noChangeArrowheads="1"/>
          </p:cNvSpPr>
          <p:nvPr/>
        </p:nvSpPr>
        <p:spPr bwMode="auto">
          <a:xfrm>
            <a:off x="5562600" y="6491288"/>
            <a:ext cx="3581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latin typeface="Arial" charset="0"/>
              </a:rPr>
              <a:t>Mayevsky and Chance 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98563"/>
            <a:ext cx="1822450" cy="4897437"/>
          </a:xfrm>
          <a:prstGeom prst="rect">
            <a:avLst/>
          </a:prstGeom>
          <a:noFill/>
          <a:ln w="38100" cmpd="dbl" algn="ctr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7188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905000"/>
            <a:ext cx="5427663" cy="4070350"/>
          </a:xfrm>
          <a:prstGeom prst="rect">
            <a:avLst/>
          </a:prstGeom>
          <a:noFill/>
          <a:ln w="38100" cmpd="dbl" algn="ctr">
            <a:solidFill>
              <a:srgbClr val="000080"/>
            </a:solidFill>
            <a:miter lim="800000"/>
            <a:headEnd/>
            <a:tailEnd/>
          </a:ln>
        </p:spPr>
      </p:pic>
      <p:sp>
        <p:nvSpPr>
          <p:cNvPr id="718851" name="Text Box 4"/>
          <p:cNvSpPr txBox="1">
            <a:spLocks noChangeArrowheads="1"/>
          </p:cNvSpPr>
          <p:nvPr/>
        </p:nvSpPr>
        <p:spPr bwMode="auto">
          <a:xfrm>
            <a:off x="3886200" y="1143000"/>
            <a:ext cx="4032250" cy="568325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120000"/>
              </a:lnSpc>
              <a:spcBef>
                <a:spcPct val="50000"/>
              </a:spcBef>
              <a:buClr>
                <a:srgbClr val="034F73"/>
              </a:buClr>
              <a:buSzPct val="50000"/>
              <a:buFont typeface="Wingdings" pitchFamily="2" charset="2"/>
              <a:buNone/>
            </a:pPr>
            <a:r>
              <a:rPr lang="en-US" sz="2400" b="1">
                <a:solidFill>
                  <a:srgbClr val="2C4F93"/>
                </a:solidFill>
              </a:rPr>
              <a:t>Operating Room</a:t>
            </a:r>
          </a:p>
        </p:txBody>
      </p:sp>
      <p:sp>
        <p:nvSpPr>
          <p:cNvPr id="718852" name="Text Box 9"/>
          <p:cNvSpPr txBox="1">
            <a:spLocks noChangeArrowheads="1"/>
          </p:cNvSpPr>
          <p:nvPr/>
        </p:nvSpPr>
        <p:spPr bwMode="auto">
          <a:xfrm>
            <a:off x="457200" y="4267200"/>
            <a:ext cx="1800225" cy="568325"/>
          </a:xfrm>
          <a:prstGeom prst="rect">
            <a:avLst/>
          </a:prstGeom>
          <a:solidFill>
            <a:srgbClr val="CCFFFF"/>
          </a:solidFill>
          <a:ln w="38100" algn="ctr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285750">
              <a:lnSpc>
                <a:spcPct val="120000"/>
              </a:lnSpc>
              <a:spcBef>
                <a:spcPct val="50000"/>
              </a:spcBef>
              <a:buClr>
                <a:srgbClr val="034F73"/>
              </a:buClr>
              <a:buSzPct val="50000"/>
              <a:buFont typeface="Wingdings" pitchFamily="2" charset="2"/>
              <a:buNone/>
            </a:pPr>
            <a:r>
              <a:rPr lang="en-US" sz="2400" b="1">
                <a:solidFill>
                  <a:srgbClr val="2C4F93"/>
                </a:solidFill>
              </a:rPr>
              <a:t>ICU</a:t>
            </a:r>
          </a:p>
        </p:txBody>
      </p:sp>
      <p:sp>
        <p:nvSpPr>
          <p:cNvPr id="433154" name="Text Box 2"/>
          <p:cNvSpPr txBox="1">
            <a:spLocks noChangeArrowheads="1"/>
          </p:cNvSpPr>
          <p:nvPr/>
        </p:nvSpPr>
        <p:spPr bwMode="auto">
          <a:xfrm>
            <a:off x="0" y="304800"/>
            <a:ext cx="89916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285750">
              <a:lnSpc>
                <a:spcPct val="120000"/>
              </a:lnSpc>
              <a:spcBef>
                <a:spcPct val="50000"/>
              </a:spcBef>
              <a:buClr>
                <a:srgbClr val="034F73"/>
              </a:buClr>
              <a:buSzPct val="50000"/>
              <a:buFont typeface="Wingdings" pitchFamily="2" charset="2"/>
              <a:buNone/>
              <a:defRPr/>
            </a:pPr>
            <a:r>
              <a:rPr 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Clinical monitoring of NADH using the CritiView -2006</a:t>
            </a:r>
          </a:p>
        </p:txBody>
      </p:sp>
      <p:sp>
        <p:nvSpPr>
          <p:cNvPr id="718854" name="Text Box 7"/>
          <p:cNvSpPr txBox="1">
            <a:spLocks noChangeArrowheads="1"/>
          </p:cNvSpPr>
          <p:nvPr/>
        </p:nvSpPr>
        <p:spPr bwMode="auto">
          <a:xfrm>
            <a:off x="1905000" y="6096000"/>
            <a:ext cx="6629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/>
              <a:t>A dream came through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Text Box 2"/>
          <p:cNvSpPr txBox="1">
            <a:spLocks noChangeArrowheads="1"/>
          </p:cNvSpPr>
          <p:nvPr/>
        </p:nvSpPr>
        <p:spPr bwMode="auto">
          <a:xfrm>
            <a:off x="457200" y="304800"/>
            <a:ext cx="8153400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  <a:defRPr/>
            </a:pPr>
            <a:r>
              <a:rPr lang="en-US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Mitochondrial Function and NADH fluorescence measurements</a:t>
            </a:r>
          </a:p>
        </p:txBody>
      </p:sp>
      <p:sp>
        <p:nvSpPr>
          <p:cNvPr id="720898" name="Text Box 3"/>
          <p:cNvSpPr txBox="1">
            <a:spLocks noChangeArrowheads="1"/>
          </p:cNvSpPr>
          <p:nvPr/>
        </p:nvSpPr>
        <p:spPr bwMode="auto">
          <a:xfrm>
            <a:off x="838200" y="1219200"/>
            <a:ext cx="7086600" cy="1311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000">
                <a:latin typeface="Arial" charset="0"/>
              </a:rPr>
              <a:t>The definition of mitochondrial metabolic state in 1955, by Chance and Williams, opened up a new era in spectroscopic measurements of respiratory chain enzyme’s redox state In Vitro as well as In Vivo.</a:t>
            </a:r>
          </a:p>
        </p:txBody>
      </p:sp>
      <p:pic>
        <p:nvPicPr>
          <p:cNvPr id="5304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74975" y="73025"/>
            <a:ext cx="3194050" cy="853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30437" name="Oval 5"/>
          <p:cNvSpPr>
            <a:spLocks noChangeArrowheads="1"/>
          </p:cNvSpPr>
          <p:nvPr/>
        </p:nvSpPr>
        <p:spPr bwMode="auto">
          <a:xfrm>
            <a:off x="7924800" y="3505200"/>
            <a:ext cx="838200" cy="1981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530438" name="Oval 6"/>
          <p:cNvSpPr>
            <a:spLocks noChangeArrowheads="1"/>
          </p:cNvSpPr>
          <p:nvPr/>
        </p:nvSpPr>
        <p:spPr bwMode="auto">
          <a:xfrm>
            <a:off x="228600" y="3581400"/>
            <a:ext cx="685800" cy="1828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530439" name="Oval 7"/>
          <p:cNvSpPr>
            <a:spLocks noChangeArrowheads="1"/>
          </p:cNvSpPr>
          <p:nvPr/>
        </p:nvSpPr>
        <p:spPr bwMode="auto">
          <a:xfrm>
            <a:off x="2819400" y="3429000"/>
            <a:ext cx="1371600" cy="1981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0437" grpId="0" animBg="1"/>
      <p:bldP spid="530438" grpId="0" animBg="1"/>
      <p:bldP spid="5304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Text Box 2"/>
          <p:cNvSpPr txBox="1">
            <a:spLocks noChangeArrowheads="1"/>
          </p:cNvSpPr>
          <p:nvPr/>
        </p:nvSpPr>
        <p:spPr bwMode="auto">
          <a:xfrm>
            <a:off x="457200" y="1203325"/>
            <a:ext cx="3505200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  <a:defRPr/>
            </a:pPr>
            <a:r>
              <a:rPr lang="en-US" sz="20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NADH Oxidation-Reduction State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is the best parameter for evaluating Mitochondrial Function In Vivo</a:t>
            </a:r>
            <a:r>
              <a:rPr lang="en-US">
                <a:cs typeface="Arial" pitchFamily="34" charset="0"/>
              </a:rPr>
              <a:t> </a:t>
            </a:r>
          </a:p>
        </p:txBody>
      </p:sp>
      <p:grpSp>
        <p:nvGrpSpPr>
          <p:cNvPr id="256012" name="Group 12"/>
          <p:cNvGrpSpPr>
            <a:grpSpLocks/>
          </p:cNvGrpSpPr>
          <p:nvPr/>
        </p:nvGrpSpPr>
        <p:grpSpPr bwMode="auto">
          <a:xfrm>
            <a:off x="457200" y="4191000"/>
            <a:ext cx="8305800" cy="2514600"/>
            <a:chOff x="288" y="864"/>
            <a:chExt cx="5232" cy="1584"/>
          </a:xfrm>
        </p:grpSpPr>
        <p:sp>
          <p:nvSpPr>
            <p:cNvPr id="721925" name="Rectangle 8"/>
            <p:cNvSpPr>
              <a:spLocks noChangeArrowheads="1"/>
            </p:cNvSpPr>
            <p:nvPr/>
          </p:nvSpPr>
          <p:spPr bwMode="auto">
            <a:xfrm>
              <a:off x="384" y="864"/>
              <a:ext cx="4896" cy="8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rtl="1"/>
              <a:r>
                <a:rPr lang="en-US" sz="2400"/>
                <a:t>Chance et al in 1973</a:t>
              </a:r>
              <a:r>
                <a:rPr lang="en-US"/>
                <a:t> concluded that </a:t>
              </a:r>
              <a:r>
                <a:rPr lang="en-US">
                  <a:solidFill>
                    <a:srgbClr val="FFFF66"/>
                  </a:solidFill>
                  <a:latin typeface="Arial" charset="0"/>
                </a:rPr>
                <a:t>“</a:t>
              </a:r>
              <a:r>
                <a:rPr lang="en-US">
                  <a:solidFill>
                    <a:srgbClr val="FFFF66"/>
                  </a:solidFill>
                </a:rPr>
                <a:t>For a system in a steady state, NADH is at the extreme low potential end of the chain, and this may be the oxygen indicator of choice in isolated mitochondria and tissues as well.</a:t>
              </a:r>
              <a:r>
                <a:rPr lang="en-US">
                  <a:solidFill>
                    <a:srgbClr val="FFFF66"/>
                  </a:solidFill>
                  <a:latin typeface="Arial" charset="0"/>
                </a:rPr>
                <a:t>”</a:t>
              </a:r>
              <a:r>
                <a:rPr lang="en-US"/>
                <a:t> </a:t>
              </a:r>
            </a:p>
          </p:txBody>
        </p:sp>
        <p:sp>
          <p:nvSpPr>
            <p:cNvPr id="721926" name="Text Box 9"/>
            <p:cNvSpPr txBox="1">
              <a:spLocks noChangeArrowheads="1"/>
            </p:cNvSpPr>
            <p:nvPr/>
          </p:nvSpPr>
          <p:spPr bwMode="auto">
            <a:xfrm>
              <a:off x="816" y="1767"/>
              <a:ext cx="4704" cy="6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1400"/>
                <a:t>Chance, B., Oshino, N., Sugano, T., Mayevsky, A., 1973. Basic principles of tissue oxygen determination from mitochondrial signals. In: Internat. Symposium on Oxygen Transport to Tissue, Adv. Exp. Med. Biol. Vol.37A, pp.277-292</a:t>
              </a:r>
              <a:r>
                <a:rPr lang="en-US"/>
                <a:t>.</a:t>
              </a:r>
              <a:r>
                <a:rPr lang="en-US" sz="1400"/>
                <a:t> Plenum Pub Corp, New York, </a:t>
              </a:r>
            </a:p>
          </p:txBody>
        </p:sp>
        <p:sp>
          <p:nvSpPr>
            <p:cNvPr id="721927" name="Rectangle 10"/>
            <p:cNvSpPr>
              <a:spLocks noChangeArrowheads="1"/>
            </p:cNvSpPr>
            <p:nvPr/>
          </p:nvSpPr>
          <p:spPr bwMode="auto">
            <a:xfrm>
              <a:off x="288" y="864"/>
              <a:ext cx="5232" cy="1584"/>
            </a:xfrm>
            <a:prstGeom prst="rect">
              <a:avLst/>
            </a:prstGeom>
            <a:noFill/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</p:grpSp>
      <p:sp>
        <p:nvSpPr>
          <p:cNvPr id="256011" name="Rectangle 11"/>
          <p:cNvSpPr>
            <a:spLocks noChangeArrowheads="1"/>
          </p:cNvSpPr>
          <p:nvPr/>
        </p:nvSpPr>
        <p:spPr bwMode="auto">
          <a:xfrm>
            <a:off x="193675" y="25400"/>
            <a:ext cx="2852738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</a:rPr>
              <a:t>Why NADH ???</a:t>
            </a:r>
          </a:p>
        </p:txBody>
      </p:sp>
      <p:pic>
        <p:nvPicPr>
          <p:cNvPr id="256017" name="Picture 17" descr="seminar faculty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3351213" cy="38100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/>
      <p:bldP spid="2560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ChangeArrowheads="1"/>
          </p:cNvSpPr>
          <p:nvPr/>
        </p:nvSpPr>
        <p:spPr bwMode="auto">
          <a:xfrm>
            <a:off x="381000" y="152400"/>
            <a:ext cx="8229600" cy="946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Scientific background underlying NADH fluorescence measurements</a:t>
            </a:r>
          </a:p>
        </p:txBody>
      </p:sp>
      <p:grpSp>
        <p:nvGrpSpPr>
          <p:cNvPr id="722946" name="Group 3"/>
          <p:cNvGrpSpPr>
            <a:grpSpLocks/>
          </p:cNvGrpSpPr>
          <p:nvPr/>
        </p:nvGrpSpPr>
        <p:grpSpPr bwMode="auto">
          <a:xfrm>
            <a:off x="1295400" y="1828800"/>
            <a:ext cx="6629400" cy="4724400"/>
            <a:chOff x="567" y="391"/>
            <a:chExt cx="4496" cy="3538"/>
          </a:xfrm>
        </p:grpSpPr>
        <p:sp>
          <p:nvSpPr>
            <p:cNvPr id="722948" name="Rectangle 4"/>
            <p:cNvSpPr>
              <a:spLocks noChangeArrowheads="1"/>
            </p:cNvSpPr>
            <p:nvPr/>
          </p:nvSpPr>
          <p:spPr bwMode="auto">
            <a:xfrm>
              <a:off x="567" y="391"/>
              <a:ext cx="4490" cy="3538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pic>
          <p:nvPicPr>
            <p:cNvPr id="72294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6" y="458"/>
              <a:ext cx="4367" cy="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0102" name="Text Box 6"/>
          <p:cNvSpPr txBox="1">
            <a:spLocks noChangeArrowheads="1"/>
          </p:cNvSpPr>
          <p:nvPr/>
        </p:nvSpPr>
        <p:spPr bwMode="auto">
          <a:xfrm>
            <a:off x="990600" y="1219200"/>
            <a:ext cx="6781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Principles of Tissue Energy Metabolism In Normal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396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613" y="2251075"/>
            <a:ext cx="78898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0" name="Text Box 4"/>
          <p:cNvSpPr txBox="1">
            <a:spLocks noChangeArrowheads="1"/>
          </p:cNvSpPr>
          <p:nvPr/>
        </p:nvSpPr>
        <p:spPr bwMode="auto">
          <a:xfrm>
            <a:off x="2286000" y="25908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100</a:t>
            </a:r>
          </a:p>
        </p:txBody>
      </p:sp>
      <p:grpSp>
        <p:nvGrpSpPr>
          <p:cNvPr id="723971" name="Group 5"/>
          <p:cNvGrpSpPr>
            <a:grpSpLocks/>
          </p:cNvGrpSpPr>
          <p:nvPr/>
        </p:nvGrpSpPr>
        <p:grpSpPr bwMode="auto">
          <a:xfrm>
            <a:off x="4940300" y="5070475"/>
            <a:ext cx="1612900" cy="782638"/>
            <a:chOff x="3000" y="2880"/>
            <a:chExt cx="1016" cy="493"/>
          </a:xfrm>
        </p:grpSpPr>
        <p:pic>
          <p:nvPicPr>
            <p:cNvPr id="7240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8" y="2880"/>
              <a:ext cx="528" cy="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028" name="Text Box 7"/>
            <p:cNvSpPr txBox="1">
              <a:spLocks noChangeArrowheads="1"/>
            </p:cNvSpPr>
            <p:nvPr/>
          </p:nvSpPr>
          <p:spPr bwMode="auto">
            <a:xfrm>
              <a:off x="3000" y="2896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20-30</a:t>
              </a:r>
            </a:p>
          </p:txBody>
        </p:sp>
      </p:grpSp>
      <p:grpSp>
        <p:nvGrpSpPr>
          <p:cNvPr id="723972" name="Group 8"/>
          <p:cNvGrpSpPr>
            <a:grpSpLocks/>
          </p:cNvGrpSpPr>
          <p:nvPr/>
        </p:nvGrpSpPr>
        <p:grpSpPr bwMode="auto">
          <a:xfrm>
            <a:off x="7366000" y="5832475"/>
            <a:ext cx="1174750" cy="447675"/>
            <a:chOff x="4528" y="3360"/>
            <a:chExt cx="740" cy="282"/>
          </a:xfrm>
        </p:grpSpPr>
        <p:pic>
          <p:nvPicPr>
            <p:cNvPr id="72402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04" y="3360"/>
              <a:ext cx="564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026" name="Text Box 10"/>
            <p:cNvSpPr txBox="1">
              <a:spLocks noChangeArrowheads="1"/>
            </p:cNvSpPr>
            <p:nvPr/>
          </p:nvSpPr>
          <p:spPr bwMode="auto">
            <a:xfrm>
              <a:off x="4528" y="3392"/>
              <a:ext cx="1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72397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7875" y="2708275"/>
            <a:ext cx="6191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3974" name="Text Box 13"/>
          <p:cNvSpPr txBox="1">
            <a:spLocks noChangeArrowheads="1"/>
          </p:cNvSpPr>
          <p:nvPr/>
        </p:nvSpPr>
        <p:spPr bwMode="auto">
          <a:xfrm>
            <a:off x="4162425" y="2743200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rtl="1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  <a:cs typeface="Times New Roman" pitchFamily="18" charset="0"/>
              </a:rPr>
              <a:t>95</a:t>
            </a:r>
          </a:p>
        </p:txBody>
      </p:sp>
      <p:grpSp>
        <p:nvGrpSpPr>
          <p:cNvPr id="723975" name="Group 14"/>
          <p:cNvGrpSpPr>
            <a:grpSpLocks/>
          </p:cNvGrpSpPr>
          <p:nvPr/>
        </p:nvGrpSpPr>
        <p:grpSpPr bwMode="auto">
          <a:xfrm>
            <a:off x="539750" y="1557338"/>
            <a:ext cx="8604250" cy="5313362"/>
            <a:chOff x="202" y="144"/>
            <a:chExt cx="5446" cy="3917"/>
          </a:xfrm>
        </p:grpSpPr>
        <p:sp>
          <p:nvSpPr>
            <p:cNvPr id="724000" name="Line 15"/>
            <p:cNvSpPr>
              <a:spLocks noChangeShapeType="1"/>
            </p:cNvSpPr>
            <p:nvPr/>
          </p:nvSpPr>
          <p:spPr bwMode="auto">
            <a:xfrm>
              <a:off x="624" y="3648"/>
              <a:ext cx="470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01" name="Line 16"/>
            <p:cNvSpPr>
              <a:spLocks noChangeShapeType="1"/>
            </p:cNvSpPr>
            <p:nvPr/>
          </p:nvSpPr>
          <p:spPr bwMode="auto">
            <a:xfrm>
              <a:off x="624" y="3112"/>
              <a:ext cx="288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02" name="Line 17"/>
            <p:cNvSpPr>
              <a:spLocks noChangeShapeType="1"/>
            </p:cNvSpPr>
            <p:nvPr/>
          </p:nvSpPr>
          <p:spPr bwMode="auto">
            <a:xfrm>
              <a:off x="624" y="1528"/>
              <a:ext cx="129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03" name="Line 18"/>
            <p:cNvSpPr>
              <a:spLocks noChangeShapeType="1"/>
            </p:cNvSpPr>
            <p:nvPr/>
          </p:nvSpPr>
          <p:spPr bwMode="auto">
            <a:xfrm>
              <a:off x="624" y="1632"/>
              <a:ext cx="216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4004" name="Line 19"/>
            <p:cNvSpPr>
              <a:spLocks noChangeShapeType="1"/>
            </p:cNvSpPr>
            <p:nvPr/>
          </p:nvSpPr>
          <p:spPr bwMode="auto">
            <a:xfrm>
              <a:off x="624" y="3600"/>
              <a:ext cx="4080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24005" name="Group 20"/>
            <p:cNvGrpSpPr>
              <a:grpSpLocks/>
            </p:cNvGrpSpPr>
            <p:nvPr/>
          </p:nvGrpSpPr>
          <p:grpSpPr bwMode="auto">
            <a:xfrm>
              <a:off x="202" y="144"/>
              <a:ext cx="5446" cy="3917"/>
              <a:chOff x="202" y="144"/>
              <a:chExt cx="5446" cy="3917"/>
            </a:xfrm>
          </p:grpSpPr>
          <p:sp>
            <p:nvSpPr>
              <p:cNvPr id="724006" name="Line 21"/>
              <p:cNvSpPr>
                <a:spLocks noChangeShapeType="1"/>
              </p:cNvSpPr>
              <p:nvPr/>
            </p:nvSpPr>
            <p:spPr bwMode="auto">
              <a:xfrm>
                <a:off x="624" y="144"/>
                <a:ext cx="0" cy="35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07" name="Text Box 22"/>
              <p:cNvSpPr txBox="1">
                <a:spLocks noChangeArrowheads="1"/>
              </p:cNvSpPr>
              <p:nvPr/>
            </p:nvSpPr>
            <p:spPr bwMode="auto">
              <a:xfrm>
                <a:off x="423" y="3495"/>
                <a:ext cx="197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0</a:t>
                </a:r>
              </a:p>
            </p:txBody>
          </p:sp>
          <p:sp>
            <p:nvSpPr>
              <p:cNvPr id="724008" name="Text Box 23"/>
              <p:cNvSpPr txBox="1">
                <a:spLocks noChangeArrowheads="1"/>
              </p:cNvSpPr>
              <p:nvPr/>
            </p:nvSpPr>
            <p:spPr bwMode="auto">
              <a:xfrm>
                <a:off x="294" y="2464"/>
                <a:ext cx="27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50</a:t>
                </a:r>
              </a:p>
            </p:txBody>
          </p:sp>
          <p:sp>
            <p:nvSpPr>
              <p:cNvPr id="724009" name="Text Box 24"/>
              <p:cNvSpPr txBox="1">
                <a:spLocks noChangeArrowheads="1"/>
              </p:cNvSpPr>
              <p:nvPr/>
            </p:nvSpPr>
            <p:spPr bwMode="auto">
              <a:xfrm>
                <a:off x="202" y="1400"/>
                <a:ext cx="358" cy="2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100</a:t>
                </a:r>
              </a:p>
            </p:txBody>
          </p:sp>
          <p:sp>
            <p:nvSpPr>
              <p:cNvPr id="724010" name="Text Box 25"/>
              <p:cNvSpPr txBox="1">
                <a:spLocks noChangeArrowheads="1"/>
              </p:cNvSpPr>
              <p:nvPr/>
            </p:nvSpPr>
            <p:spPr bwMode="auto">
              <a:xfrm>
                <a:off x="206" y="336"/>
                <a:ext cx="358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150</a:t>
                </a:r>
              </a:p>
            </p:txBody>
          </p:sp>
          <p:sp>
            <p:nvSpPr>
              <p:cNvPr id="724011" name="Line 26"/>
              <p:cNvSpPr>
                <a:spLocks noChangeShapeType="1"/>
              </p:cNvSpPr>
              <p:nvPr/>
            </p:nvSpPr>
            <p:spPr bwMode="auto">
              <a:xfrm flipH="1">
                <a:off x="552" y="260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12" name="Line 27"/>
              <p:cNvSpPr>
                <a:spLocks noChangeShapeType="1"/>
              </p:cNvSpPr>
              <p:nvPr/>
            </p:nvSpPr>
            <p:spPr bwMode="auto">
              <a:xfrm flipH="1">
                <a:off x="528" y="153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13" name="Line 28"/>
              <p:cNvSpPr>
                <a:spLocks noChangeShapeType="1"/>
              </p:cNvSpPr>
              <p:nvPr/>
            </p:nvSpPr>
            <p:spPr bwMode="auto">
              <a:xfrm flipH="1">
                <a:off x="544" y="480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24014" name="Group 29"/>
              <p:cNvGrpSpPr>
                <a:grpSpLocks/>
              </p:cNvGrpSpPr>
              <p:nvPr/>
            </p:nvGrpSpPr>
            <p:grpSpPr bwMode="auto">
              <a:xfrm>
                <a:off x="992" y="3568"/>
                <a:ext cx="4656" cy="493"/>
                <a:chOff x="992" y="3568"/>
                <a:chExt cx="4656" cy="493"/>
              </a:xfrm>
            </p:grpSpPr>
            <p:sp>
              <p:nvSpPr>
                <p:cNvPr id="724015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1680" y="3744"/>
                  <a:ext cx="480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Alveoli</a:t>
                  </a:r>
                </a:p>
              </p:txBody>
            </p:sp>
            <p:sp>
              <p:nvSpPr>
                <p:cNvPr id="724016" name="Line 31"/>
                <p:cNvSpPr>
                  <a:spLocks noChangeShapeType="1"/>
                </p:cNvSpPr>
                <p:nvPr/>
              </p:nvSpPr>
              <p:spPr bwMode="auto">
                <a:xfrm>
                  <a:off x="1920" y="356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17" name="Line 32"/>
                <p:cNvSpPr>
                  <a:spLocks noChangeShapeType="1"/>
                </p:cNvSpPr>
                <p:nvPr/>
              </p:nvSpPr>
              <p:spPr bwMode="auto">
                <a:xfrm>
                  <a:off x="2896" y="356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18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616" y="3680"/>
                  <a:ext cx="576" cy="3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Arterial Blood</a:t>
                  </a:r>
                </a:p>
              </p:txBody>
            </p:sp>
            <p:sp>
              <p:nvSpPr>
                <p:cNvPr id="724019" name="Line 34"/>
                <p:cNvSpPr>
                  <a:spLocks noChangeShapeType="1"/>
                </p:cNvSpPr>
                <p:nvPr/>
              </p:nvSpPr>
              <p:spPr bwMode="auto">
                <a:xfrm>
                  <a:off x="1152" y="357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20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992" y="3728"/>
                  <a:ext cx="480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AIR</a:t>
                  </a:r>
                </a:p>
              </p:txBody>
            </p:sp>
            <p:sp>
              <p:nvSpPr>
                <p:cNvPr id="724021" name="Line 36"/>
                <p:cNvSpPr>
                  <a:spLocks noChangeShapeType="1"/>
                </p:cNvSpPr>
                <p:nvPr/>
              </p:nvSpPr>
              <p:spPr bwMode="auto">
                <a:xfrm>
                  <a:off x="3744" y="357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22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552" y="3688"/>
                  <a:ext cx="447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Tissue</a:t>
                  </a:r>
                </a:p>
              </p:txBody>
            </p:sp>
            <p:sp>
              <p:nvSpPr>
                <p:cNvPr id="724023" name="Line 38"/>
                <p:cNvSpPr>
                  <a:spLocks noChangeShapeType="1"/>
                </p:cNvSpPr>
                <p:nvPr/>
              </p:nvSpPr>
              <p:spPr bwMode="auto">
                <a:xfrm>
                  <a:off x="4992" y="3568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024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496" y="3680"/>
                  <a:ext cx="1152" cy="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400" b="1">
                      <a:latin typeface="Times New Roman" pitchFamily="18" charset="0"/>
                      <a:cs typeface="Times New Roman" pitchFamily="18" charset="0"/>
                    </a:rPr>
                    <a:t>Intramitochondrial</a:t>
                  </a:r>
                </a:p>
              </p:txBody>
            </p:sp>
          </p:grpSp>
        </p:grpSp>
      </p:grpSp>
      <p:sp>
        <p:nvSpPr>
          <p:cNvPr id="723976" name="Text Box 40"/>
          <p:cNvSpPr txBox="1">
            <a:spLocks noChangeArrowheads="1"/>
          </p:cNvSpPr>
          <p:nvPr/>
        </p:nvSpPr>
        <p:spPr bwMode="auto">
          <a:xfrm rot="10839374" flipH="1">
            <a:off x="179388" y="1773238"/>
            <a:ext cx="4889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Oxygen Partial Pressure (mmHg)</a:t>
            </a:r>
          </a:p>
        </p:txBody>
      </p:sp>
      <p:sp>
        <p:nvSpPr>
          <p:cNvPr id="723977" name="WordArt 41"/>
          <p:cNvSpPr>
            <a:spLocks noChangeArrowheads="1" noChangeShapeType="1" noTextEdit="1"/>
          </p:cNvSpPr>
          <p:nvPr/>
        </p:nvSpPr>
        <p:spPr bwMode="auto">
          <a:xfrm>
            <a:off x="381000" y="260350"/>
            <a:ext cx="8305800" cy="577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200" kern="1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Oxygen Gradients from AIR to Mitochondria</a:t>
            </a:r>
          </a:p>
        </p:txBody>
      </p:sp>
      <p:grpSp>
        <p:nvGrpSpPr>
          <p:cNvPr id="723978" name="Group 42"/>
          <p:cNvGrpSpPr>
            <a:grpSpLocks/>
          </p:cNvGrpSpPr>
          <p:nvPr/>
        </p:nvGrpSpPr>
        <p:grpSpPr bwMode="auto">
          <a:xfrm>
            <a:off x="900113" y="1341438"/>
            <a:ext cx="1517650" cy="922337"/>
            <a:chOff x="720" y="315"/>
            <a:chExt cx="956" cy="581"/>
          </a:xfrm>
        </p:grpSpPr>
        <p:pic>
          <p:nvPicPr>
            <p:cNvPr id="723995" name="Picture 4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8" y="315"/>
              <a:ext cx="76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996" name="Text Box 44"/>
            <p:cNvSpPr txBox="1">
              <a:spLocks noChangeArrowheads="1"/>
            </p:cNvSpPr>
            <p:nvPr/>
          </p:nvSpPr>
          <p:spPr bwMode="auto">
            <a:xfrm>
              <a:off x="752" y="378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1">
                <a:spcBef>
                  <a:spcPct val="50000"/>
                </a:spcBef>
              </a:pPr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160</a:t>
              </a:r>
            </a:p>
          </p:txBody>
        </p:sp>
        <p:sp>
          <p:nvSpPr>
            <p:cNvPr id="723997" name="Text Box 45"/>
            <p:cNvSpPr txBox="1">
              <a:spLocks noChangeArrowheads="1"/>
            </p:cNvSpPr>
            <p:nvPr/>
          </p:nvSpPr>
          <p:spPr bwMode="auto">
            <a:xfrm>
              <a:off x="1176" y="570"/>
              <a:ext cx="28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16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3998" name="Text Box 46"/>
            <p:cNvSpPr txBox="1">
              <a:spLocks noChangeArrowheads="1"/>
            </p:cNvSpPr>
            <p:nvPr/>
          </p:nvSpPr>
          <p:spPr bwMode="auto">
            <a:xfrm>
              <a:off x="1096" y="410"/>
              <a:ext cx="28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300" b="1"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1300" b="1" baseline="-2500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723999" name="Line 47"/>
            <p:cNvSpPr>
              <a:spLocks noChangeShapeType="1"/>
            </p:cNvSpPr>
            <p:nvPr/>
          </p:nvSpPr>
          <p:spPr bwMode="auto">
            <a:xfrm>
              <a:off x="720" y="576"/>
              <a:ext cx="384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3979" name="Line 48"/>
          <p:cNvSpPr>
            <a:spLocks noChangeShapeType="1"/>
          </p:cNvSpPr>
          <p:nvPr/>
        </p:nvSpPr>
        <p:spPr bwMode="auto">
          <a:xfrm>
            <a:off x="1908175" y="1628775"/>
            <a:ext cx="1089025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0" name="Line 49"/>
          <p:cNvSpPr>
            <a:spLocks noChangeShapeType="1"/>
          </p:cNvSpPr>
          <p:nvPr/>
        </p:nvSpPr>
        <p:spPr bwMode="auto">
          <a:xfrm>
            <a:off x="3657600" y="2895600"/>
            <a:ext cx="914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1" name="Line 50"/>
          <p:cNvSpPr>
            <a:spLocks noChangeShapeType="1"/>
          </p:cNvSpPr>
          <p:nvPr/>
        </p:nvSpPr>
        <p:spPr bwMode="auto">
          <a:xfrm>
            <a:off x="5105400" y="3505200"/>
            <a:ext cx="9906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2" name="Line 51"/>
          <p:cNvSpPr>
            <a:spLocks noChangeShapeType="1"/>
          </p:cNvSpPr>
          <p:nvPr/>
        </p:nvSpPr>
        <p:spPr bwMode="auto">
          <a:xfrm>
            <a:off x="6578600" y="5410200"/>
            <a:ext cx="990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3" name="Line 52"/>
          <p:cNvSpPr>
            <a:spLocks noChangeShapeType="1"/>
          </p:cNvSpPr>
          <p:nvPr/>
        </p:nvSpPr>
        <p:spPr bwMode="auto">
          <a:xfrm flipV="1">
            <a:off x="1993900" y="1295400"/>
            <a:ext cx="0" cy="48768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4" name="Line 53"/>
          <p:cNvSpPr>
            <a:spLocks noChangeShapeType="1"/>
          </p:cNvSpPr>
          <p:nvPr/>
        </p:nvSpPr>
        <p:spPr bwMode="auto">
          <a:xfrm flipV="1">
            <a:off x="3225800" y="32639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5" name="Line 54"/>
          <p:cNvSpPr>
            <a:spLocks noChangeShapeType="1"/>
          </p:cNvSpPr>
          <p:nvPr/>
        </p:nvSpPr>
        <p:spPr bwMode="auto">
          <a:xfrm flipV="1">
            <a:off x="4762500" y="35941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3986" name="Line 55"/>
          <p:cNvSpPr>
            <a:spLocks noChangeShapeType="1"/>
          </p:cNvSpPr>
          <p:nvPr/>
        </p:nvSpPr>
        <p:spPr bwMode="auto">
          <a:xfrm flipV="1">
            <a:off x="6108700" y="5892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3992" name="AutoShape 56"/>
          <p:cNvSpPr>
            <a:spLocks noChangeArrowheads="1"/>
          </p:cNvSpPr>
          <p:nvPr/>
        </p:nvSpPr>
        <p:spPr bwMode="auto">
          <a:xfrm>
            <a:off x="3492500" y="1628775"/>
            <a:ext cx="1008063" cy="576263"/>
          </a:xfrm>
          <a:prstGeom prst="wedgeRoundRectCallout">
            <a:avLst>
              <a:gd name="adj1" fmla="val -57560"/>
              <a:gd name="adj2" fmla="val 112810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End Tidal</a:t>
            </a:r>
          </a:p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n-US" sz="1400" baseline="-25000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 sz="2000">
                <a:solidFill>
                  <a:srgbClr val="000000"/>
                </a:solidFill>
                <a:latin typeface="Lucida Sans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23993" name="AutoShape 57"/>
          <p:cNvSpPr>
            <a:spLocks noChangeArrowheads="1"/>
          </p:cNvSpPr>
          <p:nvPr/>
        </p:nvSpPr>
        <p:spPr bwMode="auto">
          <a:xfrm>
            <a:off x="4643438" y="1916113"/>
            <a:ext cx="1079500" cy="433387"/>
          </a:xfrm>
          <a:prstGeom prst="wedgeRoundRectCallout">
            <a:avLst>
              <a:gd name="adj1" fmla="val -23528"/>
              <a:gd name="adj2" fmla="val 206042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Heart Rate</a:t>
            </a:r>
            <a:r>
              <a:rPr lang="en-US" sz="1200">
                <a:solidFill>
                  <a:srgbClr val="000000"/>
                </a:solidFill>
                <a:latin typeface="Lucida Sans" pitchFamily="34" charset="0"/>
                <a:cs typeface="Times New Roman" pitchFamily="18" charset="0"/>
              </a:rPr>
              <a:t> &amp;ECG</a:t>
            </a:r>
          </a:p>
        </p:txBody>
      </p:sp>
      <p:sp>
        <p:nvSpPr>
          <p:cNvPr id="423994" name="AutoShape 58"/>
          <p:cNvSpPr>
            <a:spLocks noChangeArrowheads="1"/>
          </p:cNvSpPr>
          <p:nvPr/>
        </p:nvSpPr>
        <p:spPr bwMode="auto">
          <a:xfrm>
            <a:off x="5795963" y="2420938"/>
            <a:ext cx="1441450" cy="288925"/>
          </a:xfrm>
          <a:prstGeom prst="wedgeRoundRectCallout">
            <a:avLst>
              <a:gd name="adj1" fmla="val -88657"/>
              <a:gd name="adj2" fmla="val 181870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Cardiac Output</a:t>
            </a:r>
          </a:p>
        </p:txBody>
      </p:sp>
      <p:sp>
        <p:nvSpPr>
          <p:cNvPr id="423995" name="AutoShape 59"/>
          <p:cNvSpPr>
            <a:spLocks noChangeArrowheads="1"/>
          </p:cNvSpPr>
          <p:nvPr/>
        </p:nvSpPr>
        <p:spPr bwMode="auto">
          <a:xfrm>
            <a:off x="5940425" y="2924175"/>
            <a:ext cx="1439863" cy="504825"/>
          </a:xfrm>
          <a:prstGeom prst="wedgeRoundRectCallout">
            <a:avLst>
              <a:gd name="adj1" fmla="val -111079"/>
              <a:gd name="adj2" fmla="val 48741"/>
              <a:gd name="adj3" fmla="val 16667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Systemic Blood Pressure</a:t>
            </a:r>
          </a:p>
        </p:txBody>
      </p:sp>
      <p:sp>
        <p:nvSpPr>
          <p:cNvPr id="423996" name="AutoShape 60"/>
          <p:cNvSpPr>
            <a:spLocks noChangeArrowheads="1"/>
          </p:cNvSpPr>
          <p:nvPr/>
        </p:nvSpPr>
        <p:spPr bwMode="auto">
          <a:xfrm>
            <a:off x="5795963" y="3500438"/>
            <a:ext cx="2232025" cy="577850"/>
          </a:xfrm>
          <a:prstGeom prst="wedgeEllipseCallout">
            <a:avLst>
              <a:gd name="adj1" fmla="val -62801"/>
              <a:gd name="adj2" fmla="val 50000"/>
            </a:avLst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Systemic Saturation</a:t>
            </a:r>
          </a:p>
          <a:p>
            <a:pPr algn="ctr" rtl="1" eaLnBrk="0" hangingPunct="0"/>
            <a:r>
              <a:rPr lang="en-US" sz="1200">
                <a:solidFill>
                  <a:srgbClr val="000000"/>
                </a:solidFill>
                <a:latin typeface="Arial" charset="0"/>
              </a:rPr>
              <a:t>(Pulse Oximetry)</a:t>
            </a:r>
          </a:p>
        </p:txBody>
      </p:sp>
      <p:sp>
        <p:nvSpPr>
          <p:cNvPr id="423997" name="AutoShape 61"/>
          <p:cNvSpPr>
            <a:spLocks noChangeArrowheads="1"/>
          </p:cNvSpPr>
          <p:nvPr/>
        </p:nvSpPr>
        <p:spPr bwMode="auto">
          <a:xfrm>
            <a:off x="6948488" y="4221163"/>
            <a:ext cx="1944687" cy="1295400"/>
          </a:xfrm>
          <a:prstGeom prst="wedgeRoundRectCallout">
            <a:avLst>
              <a:gd name="adj1" fmla="val 44449"/>
              <a:gd name="adj2" fmla="val 6250"/>
              <a:gd name="adj3" fmla="val 16667"/>
            </a:avLst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0" hangingPunct="0"/>
            <a:r>
              <a:rPr lang="en-US" sz="1600" b="1">
                <a:solidFill>
                  <a:srgbClr val="800080"/>
                </a:solidFill>
                <a:latin typeface="Arial" charset="0"/>
              </a:rPr>
              <a:t>CritiView</a:t>
            </a:r>
          </a:p>
          <a:p>
            <a:pPr algn="ctr" rtl="1"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Microcirculation blood flow and oxygenation</a:t>
            </a:r>
          </a:p>
          <a:p>
            <a:pPr algn="ctr" rtl="1" eaLnBrk="0" hangingPunct="0"/>
            <a:r>
              <a:rPr lang="en-US" sz="1200" b="1">
                <a:solidFill>
                  <a:srgbClr val="A50021"/>
                </a:solidFill>
                <a:latin typeface="Arial" charset="0"/>
              </a:rPr>
              <a:t>NADH redox state</a:t>
            </a:r>
          </a:p>
        </p:txBody>
      </p:sp>
      <p:sp>
        <p:nvSpPr>
          <p:cNvPr id="423998" name="AutoShape 62"/>
          <p:cNvSpPr>
            <a:spLocks noChangeArrowheads="1"/>
          </p:cNvSpPr>
          <p:nvPr/>
        </p:nvSpPr>
        <p:spPr bwMode="auto">
          <a:xfrm rot="-1033036">
            <a:off x="6462713" y="5040313"/>
            <a:ext cx="639762" cy="158750"/>
          </a:xfrm>
          <a:prstGeom prst="leftArrow">
            <a:avLst>
              <a:gd name="adj1" fmla="val 50000"/>
              <a:gd name="adj2" fmla="val 10075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423999" name="AutoShape 63"/>
          <p:cNvSpPr>
            <a:spLocks noChangeArrowheads="1"/>
          </p:cNvSpPr>
          <p:nvPr/>
        </p:nvSpPr>
        <p:spPr bwMode="auto">
          <a:xfrm>
            <a:off x="8140700" y="5445125"/>
            <a:ext cx="176213" cy="577850"/>
          </a:xfrm>
          <a:prstGeom prst="downArrow">
            <a:avLst>
              <a:gd name="adj1" fmla="val 50000"/>
              <a:gd name="adj2" fmla="val 81982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23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2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92" grpId="0" animBg="1"/>
      <p:bldP spid="423993" grpId="0" animBg="1"/>
      <p:bldP spid="423994" grpId="0" animBg="1"/>
      <p:bldP spid="423995" grpId="0" animBg="1"/>
      <p:bldP spid="423996" grpId="0" animBg="1"/>
      <p:bldP spid="423997" grpId="0" animBg="1"/>
      <p:bldP spid="423998" grpId="0" animBg="1"/>
      <p:bldP spid="4239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ChangeArrowheads="1"/>
          </p:cNvSpPr>
          <p:nvPr/>
        </p:nvSpPr>
        <p:spPr bwMode="auto">
          <a:xfrm>
            <a:off x="2286000" y="228600"/>
            <a:ext cx="449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rtl="1">
              <a:defRPr/>
            </a:pPr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Mitochondrion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533400" y="1752600"/>
            <a:ext cx="38385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2508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NADH molecule is a control marker in the energy generation chain in the mitochondria</a:t>
            </a:r>
          </a:p>
          <a:p>
            <a:pPr marL="342900" indent="-2508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 increase in the NADH levels indicates that metabolic imbalance unfolds</a:t>
            </a:r>
          </a:p>
          <a:p>
            <a:pPr marL="342900" indent="-25082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8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724995" name="Picture 4" descr="mitochondria 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91000" cy="3163888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017" name="Picture 2" descr="3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425" y="1989138"/>
            <a:ext cx="2616200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6018" name="Group 3"/>
          <p:cNvGrpSpPr>
            <a:grpSpLocks/>
          </p:cNvGrpSpPr>
          <p:nvPr/>
        </p:nvGrpSpPr>
        <p:grpSpPr bwMode="auto">
          <a:xfrm>
            <a:off x="228600" y="457200"/>
            <a:ext cx="4443413" cy="2743200"/>
            <a:chOff x="1429" y="0"/>
            <a:chExt cx="3039" cy="1888"/>
          </a:xfrm>
        </p:grpSpPr>
        <p:sp>
          <p:nvSpPr>
            <p:cNvPr id="726026" name="Rectangle 4"/>
            <p:cNvSpPr>
              <a:spLocks noChangeArrowheads="1"/>
            </p:cNvSpPr>
            <p:nvPr/>
          </p:nvSpPr>
          <p:spPr bwMode="auto">
            <a:xfrm>
              <a:off x="1429" y="0"/>
              <a:ext cx="3039" cy="188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pic>
          <p:nvPicPr>
            <p:cNvPr id="72602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41304" t="26866" b="24776"/>
            <a:stretch>
              <a:fillRect/>
            </a:stretch>
          </p:blipFill>
          <p:spPr bwMode="auto">
            <a:xfrm>
              <a:off x="2925" y="482"/>
              <a:ext cx="1535" cy="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602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r="58696"/>
            <a:stretch>
              <a:fillRect/>
            </a:stretch>
          </p:blipFill>
          <p:spPr bwMode="auto">
            <a:xfrm>
              <a:off x="1429" y="0"/>
              <a:ext cx="1521" cy="1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6019" name="Text Box 9"/>
          <p:cNvSpPr txBox="1">
            <a:spLocks noChangeArrowheads="1"/>
          </p:cNvSpPr>
          <p:nvPr/>
        </p:nvSpPr>
        <p:spPr bwMode="auto">
          <a:xfrm>
            <a:off x="4138613" y="6521450"/>
            <a:ext cx="50053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en-US" sz="1600" i="1">
                <a:latin typeface="Arial" charset="0"/>
              </a:rPr>
              <a:t>Am. J. Physiol</a:t>
            </a:r>
            <a:r>
              <a:rPr lang="en-US" sz="1600">
                <a:latin typeface="Arial" charset="0"/>
              </a:rPr>
              <a:t>. </a:t>
            </a:r>
            <a:r>
              <a:rPr lang="en-US" sz="1600" i="1">
                <a:latin typeface="Arial" charset="0"/>
              </a:rPr>
              <a:t>Cell Physiol.</a:t>
            </a:r>
            <a:r>
              <a:rPr lang="en-US" sz="1600">
                <a:latin typeface="Arial" charset="0"/>
              </a:rPr>
              <a:t> 292: C615-C640 (2007). </a:t>
            </a:r>
          </a:p>
        </p:txBody>
      </p:sp>
      <p:sp>
        <p:nvSpPr>
          <p:cNvPr id="726020" name="Text Box 10"/>
          <p:cNvSpPr txBox="1">
            <a:spLocks noChangeArrowheads="1"/>
          </p:cNvSpPr>
          <p:nvPr/>
        </p:nvSpPr>
        <p:spPr bwMode="auto">
          <a:xfrm>
            <a:off x="152400" y="76200"/>
            <a:ext cx="38877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A. NADH - The Mitochondrion </a:t>
            </a:r>
            <a:r>
              <a:rPr lang="en-US" sz="1600">
                <a:latin typeface="Arial" charset="0"/>
              </a:rPr>
              <a:t>“</a:t>
            </a:r>
            <a:r>
              <a:rPr lang="en-US" sz="1600"/>
              <a:t>Flag</a:t>
            </a:r>
            <a:r>
              <a:rPr lang="en-US" sz="1600">
                <a:latin typeface="Arial" charset="0"/>
              </a:rPr>
              <a:t>”</a:t>
            </a:r>
            <a:endParaRPr lang="en-US" sz="1600"/>
          </a:p>
        </p:txBody>
      </p:sp>
      <p:sp>
        <p:nvSpPr>
          <p:cNvPr id="726021" name="Text Box 11"/>
          <p:cNvSpPr txBox="1">
            <a:spLocks noChangeArrowheads="1"/>
          </p:cNvSpPr>
          <p:nvPr/>
        </p:nvSpPr>
        <p:spPr bwMode="auto">
          <a:xfrm>
            <a:off x="114300" y="3397250"/>
            <a:ext cx="468630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B. Absorption Spectra of NAD</a:t>
            </a:r>
            <a:r>
              <a:rPr lang="en-US" sz="1600" baseline="30000"/>
              <a:t>+</a:t>
            </a:r>
            <a:r>
              <a:rPr lang="en-US" sz="1600"/>
              <a:t> and NADH </a:t>
            </a:r>
          </a:p>
        </p:txBody>
      </p:sp>
      <p:sp>
        <p:nvSpPr>
          <p:cNvPr id="726022" name="Text Box 12"/>
          <p:cNvSpPr txBox="1">
            <a:spLocks noChangeArrowheads="1"/>
          </p:cNvSpPr>
          <p:nvPr/>
        </p:nvSpPr>
        <p:spPr bwMode="auto">
          <a:xfrm>
            <a:off x="5651500" y="1628775"/>
            <a:ext cx="334803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C. NADH Fluorescence spectra</a:t>
            </a:r>
          </a:p>
        </p:txBody>
      </p:sp>
      <p:grpSp>
        <p:nvGrpSpPr>
          <p:cNvPr id="726023" name="Group 14"/>
          <p:cNvGrpSpPr>
            <a:grpSpLocks/>
          </p:cNvGrpSpPr>
          <p:nvPr/>
        </p:nvGrpSpPr>
        <p:grpSpPr bwMode="auto">
          <a:xfrm>
            <a:off x="192088" y="3733800"/>
            <a:ext cx="4608512" cy="2801938"/>
            <a:chOff x="121" y="2352"/>
            <a:chExt cx="2903" cy="1765"/>
          </a:xfrm>
        </p:grpSpPr>
        <p:pic>
          <p:nvPicPr>
            <p:cNvPr id="726024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1" y="2352"/>
              <a:ext cx="2903" cy="1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6025" name="Text Box 13"/>
            <p:cNvSpPr txBox="1">
              <a:spLocks noChangeArrowheads="1"/>
            </p:cNvSpPr>
            <p:nvPr/>
          </p:nvSpPr>
          <p:spPr bwMode="auto">
            <a:xfrm>
              <a:off x="1392" y="3888"/>
              <a:ext cx="32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nm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341438"/>
            <a:ext cx="6840537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3" name="Rectangle 3"/>
          <p:cNvSpPr>
            <a:spLocks noChangeArrowheads="1"/>
          </p:cNvSpPr>
          <p:nvPr/>
        </p:nvSpPr>
        <p:spPr bwMode="auto">
          <a:xfrm>
            <a:off x="1619250" y="523875"/>
            <a:ext cx="5400675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NADH Calibration in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381000" y="304800"/>
            <a:ext cx="35052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Book of Genesis</a:t>
            </a:r>
          </a:p>
        </p:txBody>
      </p:sp>
      <p:sp>
        <p:nvSpPr>
          <p:cNvPr id="490501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2286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Chapter 1,3</a:t>
            </a:r>
          </a:p>
        </p:txBody>
      </p:sp>
      <p:sp>
        <p:nvSpPr>
          <p:cNvPr id="490502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7467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“And God said, Let there be light: and there was light.</a:t>
            </a:r>
            <a:r>
              <a:rPr lang="he-IL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"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490504" name="Text Box 8"/>
          <p:cNvSpPr txBox="1">
            <a:spLocks noChangeArrowheads="1"/>
          </p:cNvSpPr>
          <p:nvPr/>
        </p:nvSpPr>
        <p:spPr bwMode="auto">
          <a:xfrm>
            <a:off x="457200" y="5181600"/>
            <a:ext cx="24384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Chapter 1,4</a:t>
            </a:r>
          </a:p>
        </p:txBody>
      </p:sp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0" y="5638800"/>
            <a:ext cx="75438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“And God saw the light, that it was good: and God divided the light from the darkness.”</a:t>
            </a:r>
          </a:p>
        </p:txBody>
      </p:sp>
      <p:pic>
        <p:nvPicPr>
          <p:cNvPr id="28678" name="Picture 11" descr="2723284090_b1fa3a85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9" name="Text Box 15"/>
          <p:cNvSpPr txBox="1">
            <a:spLocks noChangeArrowheads="1"/>
          </p:cNvSpPr>
          <p:nvPr/>
        </p:nvSpPr>
        <p:spPr bwMode="auto">
          <a:xfrm>
            <a:off x="3581400" y="304800"/>
            <a:ext cx="4114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/>
              <a:t>( Bible-Old Testament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381000" y="1447800"/>
            <a:ext cx="8077200" cy="237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Methods and Technology used</a:t>
            </a: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in the past and current state of art</a:t>
            </a:r>
          </a:p>
          <a:p>
            <a:pPr algn="ctr">
              <a:defRPr/>
            </a:pPr>
            <a:endParaRPr lang="en-US" sz="3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 Single parameter to multiparametric monitoring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8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38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113" name="Picture 3"/>
          <p:cNvPicPr>
            <a:picLocks noChangeAspect="1" noChangeArrowheads="1"/>
          </p:cNvPicPr>
          <p:nvPr/>
        </p:nvPicPr>
        <p:blipFill>
          <a:blip r:embed="rId2" cstate="print"/>
          <a:srcRect t="49358" b="25964"/>
          <a:stretch>
            <a:fillRect/>
          </a:stretch>
        </p:blipFill>
        <p:spPr bwMode="auto">
          <a:xfrm>
            <a:off x="1127125" y="762000"/>
            <a:ext cx="664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828800"/>
            <a:ext cx="45862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5" name="Picture 3"/>
          <p:cNvPicPr>
            <a:picLocks noChangeAspect="1" noChangeArrowheads="1"/>
          </p:cNvPicPr>
          <p:nvPr/>
        </p:nvPicPr>
        <p:blipFill>
          <a:blip r:embed="rId2" cstate="print"/>
          <a:srcRect t="82262"/>
          <a:stretch>
            <a:fillRect/>
          </a:stretch>
        </p:blipFill>
        <p:spPr bwMode="auto">
          <a:xfrm>
            <a:off x="1119188" y="1208088"/>
            <a:ext cx="6646862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0116" name="Picture 3"/>
          <p:cNvPicPr>
            <a:picLocks noChangeAspect="1" noChangeArrowheads="1"/>
          </p:cNvPicPr>
          <p:nvPr/>
        </p:nvPicPr>
        <p:blipFill>
          <a:blip r:embed="rId2" cstate="print"/>
          <a:srcRect l="19489" b="58868"/>
          <a:stretch>
            <a:fillRect/>
          </a:stretch>
        </p:blipFill>
        <p:spPr bwMode="auto">
          <a:xfrm>
            <a:off x="1881188" y="0"/>
            <a:ext cx="5351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0117" name="Text Box 10"/>
          <p:cNvSpPr txBox="1">
            <a:spLocks noChangeArrowheads="1"/>
          </p:cNvSpPr>
          <p:nvPr/>
        </p:nvSpPr>
        <p:spPr bwMode="auto">
          <a:xfrm>
            <a:off x="6148388" y="6324600"/>
            <a:ext cx="2781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Arial" charset="0"/>
              </a:rPr>
              <a:t>Science, 137:499-508, 1962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137" name="Picture 2"/>
          <p:cNvPicPr>
            <a:picLocks noChangeAspect="1" noChangeArrowheads="1"/>
          </p:cNvPicPr>
          <p:nvPr/>
        </p:nvPicPr>
        <p:blipFill>
          <a:blip r:embed="rId2" cstate="print"/>
          <a:srcRect l="4118" r="7336" b="11559"/>
          <a:stretch>
            <a:fillRect/>
          </a:stretch>
        </p:blipFill>
        <p:spPr bwMode="auto">
          <a:xfrm>
            <a:off x="0" y="3992563"/>
            <a:ext cx="3733800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8" name="Picture 2"/>
          <p:cNvPicPr>
            <a:picLocks noChangeAspect="1" noChangeArrowheads="1"/>
          </p:cNvPicPr>
          <p:nvPr/>
        </p:nvPicPr>
        <p:blipFill>
          <a:blip r:embed="rId3" cstate="print">
            <a:lum contrast="-6000"/>
          </a:blip>
          <a:srcRect l="2338" r="4187" b="10304"/>
          <a:stretch>
            <a:fillRect/>
          </a:stretch>
        </p:blipFill>
        <p:spPr bwMode="auto">
          <a:xfrm>
            <a:off x="3048000" y="1524000"/>
            <a:ext cx="3429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39" name="Picture 2"/>
          <p:cNvPicPr>
            <a:picLocks noChangeAspect="1" noChangeArrowheads="1"/>
          </p:cNvPicPr>
          <p:nvPr/>
        </p:nvPicPr>
        <p:blipFill>
          <a:blip r:embed="rId4" cstate="print"/>
          <a:srcRect l="2548" b="13139"/>
          <a:stretch>
            <a:fillRect/>
          </a:stretch>
        </p:blipFill>
        <p:spPr bwMode="auto">
          <a:xfrm>
            <a:off x="5010150" y="4343400"/>
            <a:ext cx="4057650" cy="243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114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152400"/>
            <a:ext cx="22780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31141" name="Group 6"/>
          <p:cNvGrpSpPr>
            <a:grpSpLocks/>
          </p:cNvGrpSpPr>
          <p:nvPr/>
        </p:nvGrpSpPr>
        <p:grpSpPr bwMode="auto">
          <a:xfrm>
            <a:off x="0" y="152400"/>
            <a:ext cx="4932363" cy="1355725"/>
            <a:chOff x="1981" y="48"/>
            <a:chExt cx="3107" cy="854"/>
          </a:xfrm>
        </p:grpSpPr>
        <p:pic>
          <p:nvPicPr>
            <p:cNvPr id="731142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 l="20155" t="64264" r="59071" b="33702"/>
            <a:stretch>
              <a:fillRect/>
            </a:stretch>
          </p:blipFill>
          <p:spPr bwMode="auto">
            <a:xfrm>
              <a:off x="2029" y="758"/>
              <a:ext cx="235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1143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 l="20155" t="49728" r="52713" b="48917"/>
            <a:stretch>
              <a:fillRect/>
            </a:stretch>
          </p:blipFill>
          <p:spPr bwMode="auto">
            <a:xfrm>
              <a:off x="2016" y="48"/>
              <a:ext cx="3072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1144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20155" t="60873" r="52713" b="37093"/>
            <a:stretch>
              <a:fillRect/>
            </a:stretch>
          </p:blipFill>
          <p:spPr bwMode="auto">
            <a:xfrm>
              <a:off x="1981" y="619"/>
              <a:ext cx="307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1145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 l="20155" t="53119" r="52713" b="40779"/>
            <a:stretch>
              <a:fillRect/>
            </a:stretch>
          </p:blipFill>
          <p:spPr bwMode="auto">
            <a:xfrm>
              <a:off x="2014" y="174"/>
              <a:ext cx="307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1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685800"/>
            <a:ext cx="33147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216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827338"/>
            <a:ext cx="4357688" cy="39544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3216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0"/>
            <a:ext cx="3810000" cy="1831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2164" name="Text Box 5"/>
          <p:cNvSpPr txBox="1">
            <a:spLocks noChangeArrowheads="1"/>
          </p:cNvSpPr>
          <p:nvPr/>
        </p:nvSpPr>
        <p:spPr bwMode="auto">
          <a:xfrm>
            <a:off x="457200" y="2376488"/>
            <a:ext cx="4343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latin typeface="Arial" charset="0"/>
              </a:rPr>
              <a:t>F.F. Jobsis Group Fluorometer 1970th</a:t>
            </a:r>
          </a:p>
        </p:txBody>
      </p:sp>
      <p:sp>
        <p:nvSpPr>
          <p:cNvPr id="732165" name="Text Box 6"/>
          <p:cNvSpPr txBox="1">
            <a:spLocks noChangeArrowheads="1"/>
          </p:cNvSpPr>
          <p:nvPr/>
        </p:nvSpPr>
        <p:spPr bwMode="auto">
          <a:xfrm>
            <a:off x="5181600" y="296863"/>
            <a:ext cx="35814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latin typeface="Arial" charset="0"/>
              </a:rPr>
              <a:t>B.Chance Fluorometer 1960th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1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152400"/>
            <a:ext cx="4057650" cy="6477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331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4953000" cy="1436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33187" name="Text Box 6"/>
          <p:cNvSpPr txBox="1">
            <a:spLocks noChangeArrowheads="1"/>
          </p:cNvSpPr>
          <p:nvPr/>
        </p:nvSpPr>
        <p:spPr bwMode="auto">
          <a:xfrm>
            <a:off x="152400" y="3352800"/>
            <a:ext cx="46482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Am. J. Physiol  243: H619-627 (1982)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1314" name="Object 2"/>
          <p:cNvGraphicFramePr>
            <a:graphicFrameLocks noChangeAspect="1"/>
          </p:cNvGraphicFramePr>
          <p:nvPr/>
        </p:nvGraphicFramePr>
        <p:xfrm>
          <a:off x="1447800" y="381000"/>
          <a:ext cx="6248400" cy="6172200"/>
        </p:xfrm>
        <a:graphic>
          <a:graphicData uri="http://schemas.openxmlformats.org/presentationml/2006/ole">
            <p:oleObj spid="_x0000_s781314" name="Photo Editor Photo" r:id="rId3" imgW="13219048" imgH="13146335" progId="">
              <p:embed/>
            </p:oleObj>
          </a:graphicData>
        </a:graphic>
      </p:graphicFrame>
      <p:sp>
        <p:nvSpPr>
          <p:cNvPr id="781315" name="Text Box 4"/>
          <p:cNvSpPr txBox="1">
            <a:spLocks noChangeArrowheads="1"/>
          </p:cNvSpPr>
          <p:nvPr/>
        </p:nvSpPr>
        <p:spPr bwMode="auto">
          <a:xfrm>
            <a:off x="4648200" y="6553200"/>
            <a:ext cx="449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r" rtl="1"/>
            <a:r>
              <a:rPr lang="en-US" sz="1400"/>
              <a:t>Mayevsky A. </a:t>
            </a:r>
            <a:r>
              <a:rPr lang="en-US" sz="1400">
                <a:latin typeface="Arial" charset="0"/>
              </a:rPr>
              <a:t>Brain Res. Rev. 7: 49‑68, (1984). </a:t>
            </a: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28600" y="0"/>
            <a:ext cx="8686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Various Types of Fluorometers Developed During 1970-1980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7458" name="Object 2"/>
          <p:cNvGraphicFramePr>
            <a:graphicFrameLocks noChangeAspect="1"/>
          </p:cNvGraphicFramePr>
          <p:nvPr/>
        </p:nvGraphicFramePr>
        <p:xfrm>
          <a:off x="1584325" y="539750"/>
          <a:ext cx="5867400" cy="6273800"/>
        </p:xfrm>
        <a:graphic>
          <a:graphicData uri="http://schemas.openxmlformats.org/presentationml/2006/ole">
            <p:oleObj spid="_x0000_s787458" name="Photo Editor Photo" r:id="rId3" imgW="14114286" imgH="15085714" progId="">
              <p:embed/>
            </p:oleObj>
          </a:graphicData>
        </a:graphic>
      </p:graphicFrame>
      <p:sp>
        <p:nvSpPr>
          <p:cNvPr id="271363" name="Text Box 3"/>
          <p:cNvSpPr txBox="1">
            <a:spLocks noChangeArrowheads="1"/>
          </p:cNvSpPr>
          <p:nvPr/>
        </p:nvSpPr>
        <p:spPr bwMode="auto">
          <a:xfrm>
            <a:off x="1743075" y="47625"/>
            <a:ext cx="5537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Effects of Anoxia (100% Nitrogen) - Brain</a:t>
            </a:r>
          </a:p>
        </p:txBody>
      </p:sp>
      <p:sp>
        <p:nvSpPr>
          <p:cNvPr id="271364" name="Oval 4"/>
          <p:cNvSpPr>
            <a:spLocks noChangeArrowheads="1"/>
          </p:cNvSpPr>
          <p:nvPr/>
        </p:nvSpPr>
        <p:spPr bwMode="auto">
          <a:xfrm>
            <a:off x="3059113" y="620713"/>
            <a:ext cx="2017712" cy="12954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81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2397" name="Group 13"/>
          <p:cNvGrpSpPr>
            <a:grpSpLocks/>
          </p:cNvGrpSpPr>
          <p:nvPr/>
        </p:nvGrpSpPr>
        <p:grpSpPr bwMode="auto">
          <a:xfrm>
            <a:off x="4038600" y="2971800"/>
            <a:ext cx="2362200" cy="2384425"/>
            <a:chOff x="2544" y="1104"/>
            <a:chExt cx="1488" cy="1502"/>
          </a:xfrm>
        </p:grpSpPr>
        <p:sp>
          <p:nvSpPr>
            <p:cNvPr id="788484" name="Oval 4"/>
            <p:cNvSpPr>
              <a:spLocks noChangeArrowheads="1"/>
            </p:cNvSpPr>
            <p:nvPr/>
          </p:nvSpPr>
          <p:spPr bwMode="auto">
            <a:xfrm>
              <a:off x="2544" y="1104"/>
              <a:ext cx="864" cy="43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sp>
          <p:nvSpPr>
            <p:cNvPr id="788485" name="Rectangle 7"/>
            <p:cNvSpPr>
              <a:spLocks noChangeArrowheads="1"/>
            </p:cNvSpPr>
            <p:nvPr/>
          </p:nvSpPr>
          <p:spPr bwMode="auto">
            <a:xfrm>
              <a:off x="2544" y="2352"/>
              <a:ext cx="1488" cy="240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sp>
          <p:nvSpPr>
            <p:cNvPr id="788486" name="Line 8"/>
            <p:cNvSpPr>
              <a:spLocks noChangeShapeType="1"/>
            </p:cNvSpPr>
            <p:nvPr/>
          </p:nvSpPr>
          <p:spPr bwMode="auto">
            <a:xfrm flipH="1" flipV="1">
              <a:off x="3024" y="1584"/>
              <a:ext cx="48" cy="7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487" name="Text Box 12"/>
            <p:cNvSpPr txBox="1">
              <a:spLocks noChangeArrowheads="1"/>
            </p:cNvSpPr>
            <p:nvPr/>
          </p:nvSpPr>
          <p:spPr bwMode="auto">
            <a:xfrm>
              <a:off x="2592" y="2356"/>
              <a:ext cx="1410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NADH Oxidation</a:t>
              </a:r>
            </a:p>
          </p:txBody>
        </p:sp>
      </p:grpSp>
      <p:sp>
        <p:nvSpPr>
          <p:cNvPr id="272398" name="Text Box 14"/>
          <p:cNvSpPr txBox="1">
            <a:spLocks noChangeArrowheads="1"/>
          </p:cNvSpPr>
          <p:nvPr/>
        </p:nvSpPr>
        <p:spPr bwMode="auto">
          <a:xfrm>
            <a:off x="228600" y="228600"/>
            <a:ext cx="87487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Effects of Cortical Spreading Depression on Brain NADH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2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9505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016000"/>
            <a:ext cx="80772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506" name="Text Box 3"/>
          <p:cNvSpPr txBox="1">
            <a:spLocks noChangeArrowheads="1"/>
          </p:cNvSpPr>
          <p:nvPr/>
        </p:nvSpPr>
        <p:spPr bwMode="auto">
          <a:xfrm>
            <a:off x="228600" y="4724400"/>
            <a:ext cx="86868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endParaRPr lang="en-US" sz="1200">
              <a:latin typeface="Times New Roman" pitchFamily="18" charset="0"/>
            </a:endParaRPr>
          </a:p>
        </p:txBody>
      </p:sp>
      <p:sp>
        <p:nvSpPr>
          <p:cNvPr id="789507" name="Text Box 4"/>
          <p:cNvSpPr txBox="1">
            <a:spLocks noChangeArrowheads="1"/>
          </p:cNvSpPr>
          <p:nvPr/>
        </p:nvSpPr>
        <p:spPr bwMode="auto">
          <a:xfrm>
            <a:off x="3505200" y="6400800"/>
            <a:ext cx="548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200">
                <a:latin typeface="Arial" charset="0"/>
              </a:rPr>
              <a:t>A. Mayevsky, D. Jamieson and B. Chance, </a:t>
            </a:r>
            <a:r>
              <a:rPr lang="en-US" sz="1200" i="1">
                <a:latin typeface="Arial" charset="0"/>
              </a:rPr>
              <a:t>Brain Res.</a:t>
            </a:r>
            <a:r>
              <a:rPr lang="en-US" sz="1200">
                <a:latin typeface="Arial" charset="0"/>
              </a:rPr>
              <a:t> 76, 481-491 (1974). </a:t>
            </a:r>
          </a:p>
        </p:txBody>
      </p:sp>
      <p:sp>
        <p:nvSpPr>
          <p:cNvPr id="789508" name="Text Box 5"/>
          <p:cNvSpPr txBox="1">
            <a:spLocks noChangeArrowheads="1"/>
          </p:cNvSpPr>
          <p:nvPr/>
        </p:nvSpPr>
        <p:spPr bwMode="auto">
          <a:xfrm>
            <a:off x="0" y="220663"/>
            <a:ext cx="944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Effects of Hyperbaric Oxygenation on brain NADH and EEG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529" name="Picture 2" descr="CHANCE2"/>
          <p:cNvPicPr>
            <a:picLocks noChangeAspect="1" noChangeArrowheads="1"/>
          </p:cNvPicPr>
          <p:nvPr/>
        </p:nvPicPr>
        <p:blipFill>
          <a:blip r:embed="rId2" cstate="print"/>
          <a:srcRect l="15205" t="3664" r="7602" b="9811"/>
          <a:stretch>
            <a:fillRect/>
          </a:stretch>
        </p:blipFill>
        <p:spPr bwMode="auto">
          <a:xfrm>
            <a:off x="762000" y="685800"/>
            <a:ext cx="7620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0" y="144463"/>
            <a:ext cx="914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Mitochondrial Redox state In Vitro and Brain NADH Responses In Vivo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534400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 sz="2400"/>
              <a:t>The created light is helping us to shed new light into the darkness of Mitochondrial Functions</a:t>
            </a:r>
          </a:p>
        </p:txBody>
      </p:sp>
      <p:pic>
        <p:nvPicPr>
          <p:cNvPr id="29698" name="Picture 5" descr="Light spectrum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50292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2532063" cy="25908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</p:spPr>
      </p:pic>
      <p:sp>
        <p:nvSpPr>
          <p:cNvPr id="29700" name="Oval 7"/>
          <p:cNvSpPr>
            <a:spLocks noChangeArrowheads="1"/>
          </p:cNvSpPr>
          <p:nvPr/>
        </p:nvSpPr>
        <p:spPr bwMode="auto">
          <a:xfrm>
            <a:off x="3810000" y="4572000"/>
            <a:ext cx="1447800" cy="1447800"/>
          </a:xfrm>
          <a:prstGeom prst="ellipse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29701" name="Line 8"/>
          <p:cNvSpPr>
            <a:spLocks noChangeShapeType="1"/>
          </p:cNvSpPr>
          <p:nvPr/>
        </p:nvSpPr>
        <p:spPr bwMode="auto">
          <a:xfrm flipV="1">
            <a:off x="3810000" y="4038600"/>
            <a:ext cx="2438400" cy="762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716" name="Group 2"/>
          <p:cNvGrpSpPr>
            <a:grpSpLocks/>
          </p:cNvGrpSpPr>
          <p:nvPr/>
        </p:nvGrpSpPr>
        <p:grpSpPr bwMode="auto">
          <a:xfrm>
            <a:off x="1371600" y="228600"/>
            <a:ext cx="6248400" cy="5562600"/>
            <a:chOff x="864" y="144"/>
            <a:chExt cx="3936" cy="3504"/>
          </a:xfrm>
        </p:grpSpPr>
        <p:graphicFrame>
          <p:nvGraphicFramePr>
            <p:cNvPr id="627715" name="Object 3"/>
            <p:cNvGraphicFramePr>
              <a:graphicFrameLocks noChangeAspect="1"/>
            </p:cNvGraphicFramePr>
            <p:nvPr/>
          </p:nvGraphicFramePr>
          <p:xfrm>
            <a:off x="960" y="192"/>
            <a:ext cx="3840" cy="1536"/>
          </p:xfrm>
          <a:graphic>
            <a:graphicData uri="http://schemas.openxmlformats.org/presentationml/2006/ole">
              <p:oleObj spid="_x0000_s627715" name="Photo Editor Photo" r:id="rId3" imgW="13295238" imgH="5952381" progId="">
                <p:embed/>
              </p:oleObj>
            </a:graphicData>
          </a:graphic>
        </p:graphicFrame>
        <p:pic>
          <p:nvPicPr>
            <p:cNvPr id="627718" name="Picture 4" descr="auto0"/>
            <p:cNvPicPr>
              <a:picLocks noChangeAspect="1" noChangeArrowheads="1"/>
            </p:cNvPicPr>
            <p:nvPr/>
          </p:nvPicPr>
          <p:blipFill>
            <a:blip r:embed="rId4" cstate="print"/>
            <a:srcRect b="2777"/>
            <a:stretch>
              <a:fillRect/>
            </a:stretch>
          </p:blipFill>
          <p:spPr bwMode="auto">
            <a:xfrm>
              <a:off x="1440" y="1968"/>
              <a:ext cx="2736" cy="1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7719" name="Text Box 5"/>
            <p:cNvSpPr txBox="1">
              <a:spLocks noChangeArrowheads="1"/>
            </p:cNvSpPr>
            <p:nvPr/>
          </p:nvSpPr>
          <p:spPr bwMode="auto">
            <a:xfrm>
              <a:off x="864" y="14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b="1">
                  <a:latin typeface="Arial" charset="0"/>
                </a:rPr>
                <a:t>A</a:t>
              </a:r>
            </a:p>
          </p:txBody>
        </p:sp>
        <p:sp>
          <p:nvSpPr>
            <p:cNvPr id="627720" name="Text Box 6"/>
            <p:cNvSpPr txBox="1">
              <a:spLocks noChangeArrowheads="1"/>
            </p:cNvSpPr>
            <p:nvPr/>
          </p:nvSpPr>
          <p:spPr bwMode="auto">
            <a:xfrm>
              <a:off x="1008" y="1920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b="1">
                  <a:latin typeface="Arial" charset="0"/>
                </a:rPr>
                <a:t>B</a:t>
              </a:r>
            </a:p>
          </p:txBody>
        </p:sp>
      </p:grpSp>
      <p:sp>
        <p:nvSpPr>
          <p:cNvPr id="627717" name="Text Box 7"/>
          <p:cNvSpPr txBox="1">
            <a:spLocks noChangeArrowheads="1"/>
          </p:cNvSpPr>
          <p:nvPr/>
        </p:nvSpPr>
        <p:spPr bwMode="auto">
          <a:xfrm>
            <a:off x="4267200" y="6172200"/>
            <a:ext cx="4724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1400">
                <a:latin typeface="Arial" charset="0"/>
              </a:rPr>
              <a:t>B. Chance, A. Mayevsky, C. Goodwin and L. Mela, </a:t>
            </a:r>
            <a:r>
              <a:rPr lang="en-US" sz="1400" i="1">
                <a:latin typeface="Arial" charset="0"/>
              </a:rPr>
              <a:t>Microvasc. Res.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8</a:t>
            </a:r>
            <a:r>
              <a:rPr lang="en-US" sz="1400">
                <a:latin typeface="Arial" charset="0"/>
              </a:rPr>
              <a:t>, 276-282 (1974).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7" name="Rectangle 2"/>
          <p:cNvSpPr>
            <a:spLocks noChangeArrowheads="1"/>
          </p:cNvSpPr>
          <p:nvPr/>
        </p:nvSpPr>
        <p:spPr bwMode="auto">
          <a:xfrm>
            <a:off x="250825" y="5624513"/>
            <a:ext cx="4132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000">
                <a:latin typeface="Arial" charset="0"/>
              </a:rPr>
              <a:t>M Osbakken et al</a:t>
            </a:r>
          </a:p>
          <a:p>
            <a:r>
              <a:rPr lang="en-US" sz="2000">
                <a:latin typeface="Arial" charset="0"/>
              </a:rPr>
              <a:t>J. Appl. Cardiol. </a:t>
            </a:r>
            <a:r>
              <a:rPr lang="en-US" sz="2000" b="1">
                <a:latin typeface="Arial" charset="0"/>
              </a:rPr>
              <a:t>4</a:t>
            </a:r>
            <a:r>
              <a:rPr lang="en-US" sz="2000">
                <a:latin typeface="Arial" charset="0"/>
              </a:rPr>
              <a:t>: 305‑313 (1989).</a:t>
            </a:r>
          </a:p>
        </p:txBody>
      </p:sp>
      <p:pic>
        <p:nvPicPr>
          <p:cNvPr id="792578" name="Picture 3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288" y="990600"/>
            <a:ext cx="417671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79" name="Text Box 4"/>
          <p:cNvSpPr txBox="1">
            <a:spLocks noChangeArrowheads="1"/>
          </p:cNvSpPr>
          <p:nvPr/>
        </p:nvSpPr>
        <p:spPr bwMode="auto">
          <a:xfrm>
            <a:off x="228600" y="1166813"/>
            <a:ext cx="45720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 sz="2400">
                <a:latin typeface="Times New Roman" pitchFamily="18" charset="0"/>
              </a:rPr>
              <a:t>Diagram of the light guide, used in conjunction with a fluorometer built in our laboratory, and the surface coil on heart. HV = high voltage, PM = photomultiplier tubes. 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457200" y="144463"/>
            <a:ext cx="6705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Monitoring the Beating Heart In Vivo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1" name="Rectangle 2"/>
          <p:cNvSpPr>
            <a:spLocks noChangeArrowheads="1"/>
          </p:cNvSpPr>
          <p:nvPr/>
        </p:nvSpPr>
        <p:spPr bwMode="auto">
          <a:xfrm>
            <a:off x="6594475" y="6583363"/>
            <a:ext cx="25495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 i="1">
                <a:latin typeface="Arial" charset="0"/>
              </a:rPr>
              <a:t>J. Appl. </a:t>
            </a:r>
            <a:r>
              <a:rPr lang="en-US" sz="1200">
                <a:latin typeface="Arial" charset="0"/>
              </a:rPr>
              <a:t>Cardiol</a:t>
            </a:r>
            <a:r>
              <a:rPr lang="en-US" sz="1200" i="1">
                <a:latin typeface="Arial" charset="0"/>
              </a:rPr>
              <a:t>.</a:t>
            </a:r>
            <a:r>
              <a:rPr lang="en-US" sz="1200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4</a:t>
            </a:r>
            <a:r>
              <a:rPr lang="en-US" sz="1200">
                <a:latin typeface="Arial" charset="0"/>
              </a:rPr>
              <a:t>: 305‑313 (1989).</a:t>
            </a:r>
          </a:p>
        </p:txBody>
      </p:sp>
      <p:pic>
        <p:nvPicPr>
          <p:cNvPr id="793602" name="Picture 3" descr="auto0"/>
          <p:cNvPicPr>
            <a:picLocks noChangeAspect="1" noChangeArrowheads="1"/>
          </p:cNvPicPr>
          <p:nvPr/>
        </p:nvPicPr>
        <p:blipFill>
          <a:blip r:embed="rId2" cstate="print"/>
          <a:srcRect t="51535"/>
          <a:stretch>
            <a:fillRect/>
          </a:stretch>
        </p:blipFill>
        <p:spPr bwMode="auto">
          <a:xfrm>
            <a:off x="1295400" y="304800"/>
            <a:ext cx="655161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3603" name="Text Box 4"/>
          <p:cNvSpPr txBox="1">
            <a:spLocks noChangeArrowheads="1"/>
          </p:cNvSpPr>
          <p:nvPr/>
        </p:nvSpPr>
        <p:spPr bwMode="auto">
          <a:xfrm>
            <a:off x="611188" y="5651500"/>
            <a:ext cx="81534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Typical NADH responses of dog myocardium during (A) hypoxia and (8) pressure loading. AOP = aortic pressure, CF = corrected fluorescence. F = fluorescence, PAP = pulmo- nary artery pressure, R = reflectance, VP = ventricular pressure. Note that the NADH response to norepinephrine was related to maximal NADH response to hypoxia (in this case, anoxia produced by using 100% inspired N2. </a:t>
            </a:r>
          </a:p>
        </p:txBody>
      </p:sp>
      <p:sp>
        <p:nvSpPr>
          <p:cNvPr id="346117" name="Oval 5"/>
          <p:cNvSpPr>
            <a:spLocks noChangeArrowheads="1"/>
          </p:cNvSpPr>
          <p:nvPr/>
        </p:nvSpPr>
        <p:spPr bwMode="auto">
          <a:xfrm>
            <a:off x="2667000" y="228600"/>
            <a:ext cx="36576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62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0"/>
            <a:ext cx="7010400" cy="5621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52265" name="Text Box 9"/>
          <p:cNvSpPr txBox="1">
            <a:spLocks noChangeArrowheads="1"/>
          </p:cNvSpPr>
          <p:nvPr/>
        </p:nvSpPr>
        <p:spPr bwMode="auto">
          <a:xfrm>
            <a:off x="533400" y="76200"/>
            <a:ext cx="8305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Low Temperature Scanning of NADH and Fp in Frozen Tissues</a:t>
            </a:r>
          </a:p>
        </p:txBody>
      </p:sp>
      <p:sp>
        <p:nvSpPr>
          <p:cNvPr id="352266" name="Text Box 10"/>
          <p:cNvSpPr txBox="1">
            <a:spLocks noChangeArrowheads="1"/>
          </p:cNvSpPr>
          <p:nvPr/>
        </p:nvSpPr>
        <p:spPr bwMode="auto">
          <a:xfrm>
            <a:off x="6400800" y="6400800"/>
            <a:ext cx="31242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Chance et al 1978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7" name="Rectangle 2"/>
          <p:cNvSpPr>
            <a:spLocks noChangeArrowheads="1"/>
          </p:cNvSpPr>
          <p:nvPr/>
        </p:nvSpPr>
        <p:spPr bwMode="auto">
          <a:xfrm>
            <a:off x="6958013" y="6583363"/>
            <a:ext cx="21859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latin typeface="Arial" charset="0"/>
              </a:rPr>
              <a:t>Brain Res. </a:t>
            </a:r>
            <a:r>
              <a:rPr lang="en-US" sz="1200" b="1">
                <a:latin typeface="Arial" charset="0"/>
              </a:rPr>
              <a:t>367</a:t>
            </a:r>
            <a:r>
              <a:rPr lang="en-US" sz="1200">
                <a:latin typeface="Arial" charset="0"/>
              </a:rPr>
              <a:t>: 63-72 (1986).</a:t>
            </a:r>
          </a:p>
        </p:txBody>
      </p:sp>
      <p:pic>
        <p:nvPicPr>
          <p:cNvPr id="797698" name="Picture 3" descr="auto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371600" y="701675"/>
            <a:ext cx="6477000" cy="539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7699" name="Text Box 4"/>
          <p:cNvSpPr txBox="1">
            <a:spLocks noChangeArrowheads="1"/>
          </p:cNvSpPr>
          <p:nvPr/>
        </p:nvSpPr>
        <p:spPr bwMode="auto">
          <a:xfrm>
            <a:off x="685800" y="6151563"/>
            <a:ext cx="7924800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>
                <a:latin typeface="Times New Roman" pitchFamily="18" charset="0"/>
              </a:rPr>
              <a:t>Effects of right carotid occlusion on the redox states measured in two brain depths. </a:t>
            </a: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685800" y="304800"/>
            <a:ext cx="7467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93222" name="Rectangle 6"/>
          <p:cNvSpPr>
            <a:spLocks noChangeArrowheads="1"/>
          </p:cNvSpPr>
          <p:nvPr/>
        </p:nvSpPr>
        <p:spPr bwMode="auto">
          <a:xfrm>
            <a:off x="917575" y="152400"/>
            <a:ext cx="7159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Scanning of NADH and Fp in the Partial Ischemic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5650" name="Object 2"/>
          <p:cNvGraphicFramePr>
            <a:graphicFrameLocks noChangeAspect="1"/>
          </p:cNvGraphicFramePr>
          <p:nvPr/>
        </p:nvGraphicFramePr>
        <p:xfrm>
          <a:off x="1219200" y="685800"/>
          <a:ext cx="7010400" cy="5410200"/>
        </p:xfrm>
        <a:graphic>
          <a:graphicData uri="http://schemas.openxmlformats.org/presentationml/2006/ole">
            <p:oleObj spid="_x0000_s795650" name="Photo Editor Photo" r:id="rId3" imgW="17490341" imgH="14752381" progId="">
              <p:embed/>
            </p:oleObj>
          </a:graphicData>
        </a:graphic>
      </p:graphicFrame>
      <p:sp>
        <p:nvSpPr>
          <p:cNvPr id="795651" name="Text Box 3"/>
          <p:cNvSpPr txBox="1">
            <a:spLocks noChangeArrowheads="1"/>
          </p:cNvSpPr>
          <p:nvPr/>
        </p:nvSpPr>
        <p:spPr bwMode="auto">
          <a:xfrm>
            <a:off x="422275" y="6229350"/>
            <a:ext cx="8382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 sz="1400">
                <a:latin typeface="Times New Roman" pitchFamily="18" charset="0"/>
              </a:rPr>
              <a:t>Fig. 3. Four-channel DC fluorometer/reflectometer connected to the gerbil brain using a flexible fiber optic bundle (for details see text). </a:t>
            </a:r>
          </a:p>
        </p:txBody>
      </p:sp>
      <p:sp>
        <p:nvSpPr>
          <p:cNvPr id="795652" name="Text Box 4"/>
          <p:cNvSpPr txBox="1">
            <a:spLocks noChangeArrowheads="1"/>
          </p:cNvSpPr>
          <p:nvPr/>
        </p:nvSpPr>
        <p:spPr bwMode="auto">
          <a:xfrm>
            <a:off x="6727825" y="6583363"/>
            <a:ext cx="24161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 rtl="1"/>
            <a:r>
              <a:rPr lang="en-US" sz="1200">
                <a:latin typeface="Arial" charset="0"/>
              </a:rPr>
              <a:t>Brain Res. Rev. 7: 49‑68, (1984).</a:t>
            </a:r>
          </a:p>
        </p:txBody>
      </p:sp>
      <p:sp>
        <p:nvSpPr>
          <p:cNvPr id="337925" name="Text Box 5"/>
          <p:cNvSpPr txBox="1">
            <a:spLocks noChangeArrowheads="1"/>
          </p:cNvSpPr>
          <p:nvPr/>
        </p:nvSpPr>
        <p:spPr bwMode="auto">
          <a:xfrm>
            <a:off x="247650" y="9525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Multichannel Monitoring of NADH Redox State In Vivo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21" name="Picture 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28600" y="798513"/>
            <a:ext cx="8763000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22" name="Text Box 4"/>
          <p:cNvSpPr txBox="1">
            <a:spLocks noChangeArrowheads="1"/>
          </p:cNvSpPr>
          <p:nvPr/>
        </p:nvSpPr>
        <p:spPr bwMode="auto">
          <a:xfrm>
            <a:off x="381000" y="5676900"/>
            <a:ext cx="876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 sz="1600">
                <a:latin typeface="Times New Roman" pitchFamily="18" charset="0"/>
              </a:rPr>
              <a:t>(A) Effects of graded hypoxia and anoxia on the NADH redox state in an artificially,--- ventilated rat. Four organs were monitored simultaneously, and for each organ we recorded the reflectance (R) and the corrected fluorescence (CF). Subscripts: B, brain; L, liver; K, kidney; and T, testis. (B) Effects of asphyxia. </a:t>
            </a:r>
          </a:p>
        </p:txBody>
      </p:sp>
      <p:sp>
        <p:nvSpPr>
          <p:cNvPr id="334853" name="Oval 5"/>
          <p:cNvSpPr>
            <a:spLocks noChangeArrowheads="1"/>
          </p:cNvSpPr>
          <p:nvPr/>
        </p:nvSpPr>
        <p:spPr bwMode="auto">
          <a:xfrm>
            <a:off x="838200" y="1524000"/>
            <a:ext cx="9144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Brain</a:t>
            </a:r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838200" y="2514600"/>
            <a:ext cx="9144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Liver</a:t>
            </a:r>
          </a:p>
        </p:txBody>
      </p:sp>
      <p:sp>
        <p:nvSpPr>
          <p:cNvPr id="334855" name="Oval 7"/>
          <p:cNvSpPr>
            <a:spLocks noChangeArrowheads="1"/>
          </p:cNvSpPr>
          <p:nvPr/>
        </p:nvSpPr>
        <p:spPr bwMode="auto">
          <a:xfrm>
            <a:off x="838200" y="3505200"/>
            <a:ext cx="9144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Kidney</a:t>
            </a:r>
          </a:p>
        </p:txBody>
      </p:sp>
      <p:sp>
        <p:nvSpPr>
          <p:cNvPr id="334856" name="Oval 8"/>
          <p:cNvSpPr>
            <a:spLocks noChangeArrowheads="1"/>
          </p:cNvSpPr>
          <p:nvPr/>
        </p:nvSpPr>
        <p:spPr bwMode="auto">
          <a:xfrm>
            <a:off x="838200" y="4495800"/>
            <a:ext cx="914400" cy="3810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Testis</a:t>
            </a:r>
          </a:p>
        </p:txBody>
      </p:sp>
      <p:sp>
        <p:nvSpPr>
          <p:cNvPr id="798727" name="Text Box 9"/>
          <p:cNvSpPr txBox="1">
            <a:spLocks noChangeArrowheads="1"/>
          </p:cNvSpPr>
          <p:nvPr/>
        </p:nvSpPr>
        <p:spPr bwMode="auto">
          <a:xfrm>
            <a:off x="6643688" y="6553200"/>
            <a:ext cx="2500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 rtl="1"/>
            <a:r>
              <a:rPr lang="en-US" sz="1400">
                <a:latin typeface="Arial" charset="0"/>
              </a:rPr>
              <a:t>Science 217, 6 August ,1982.</a:t>
            </a:r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304800" y="228600"/>
            <a:ext cx="8686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Multiorgan Monitoring of NADH Redox State in the Rat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  <p:bldP spid="334854" grpId="0" animBg="1"/>
      <p:bldP spid="334855" grpId="0" animBg="1"/>
      <p:bldP spid="3348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0788" name="Group 2"/>
          <p:cNvGrpSpPr>
            <a:grpSpLocks/>
          </p:cNvGrpSpPr>
          <p:nvPr/>
        </p:nvGrpSpPr>
        <p:grpSpPr bwMode="auto">
          <a:xfrm>
            <a:off x="228600" y="304800"/>
            <a:ext cx="8732838" cy="4064000"/>
            <a:chOff x="144" y="192"/>
            <a:chExt cx="5501" cy="2560"/>
          </a:xfrm>
        </p:grpSpPr>
        <p:graphicFrame>
          <p:nvGraphicFramePr>
            <p:cNvPr id="630787" name="Object 3"/>
            <p:cNvGraphicFramePr>
              <a:graphicFrameLocks noChangeAspect="1"/>
            </p:cNvGraphicFramePr>
            <p:nvPr/>
          </p:nvGraphicFramePr>
          <p:xfrm>
            <a:off x="2112" y="192"/>
            <a:ext cx="3533" cy="2560"/>
          </p:xfrm>
          <a:graphic>
            <a:graphicData uri="http://schemas.openxmlformats.org/presentationml/2006/ole">
              <p:oleObj spid="_x0000_s630787" name="Photo Editor Photo" r:id="rId3" imgW="15419048" imgH="11174385" progId="">
                <p:embed/>
              </p:oleObj>
            </a:graphicData>
          </a:graphic>
        </p:graphicFrame>
        <p:pic>
          <p:nvPicPr>
            <p:cNvPr id="630790" name="Picture 4" descr="auto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336"/>
              <a:ext cx="1959" cy="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0789" name="Text Box 5"/>
          <p:cNvSpPr txBox="1">
            <a:spLocks noChangeArrowheads="1"/>
          </p:cNvSpPr>
          <p:nvPr/>
        </p:nvSpPr>
        <p:spPr bwMode="auto">
          <a:xfrm>
            <a:off x="3733800" y="6019800"/>
            <a:ext cx="5181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Arial" charset="0"/>
              </a:rPr>
              <a:t>A. Mayevsky, S. Lebourdais and B. Chance, </a:t>
            </a:r>
            <a:r>
              <a:rPr lang="en-US" sz="1400" i="1">
                <a:latin typeface="Arial" charset="0"/>
              </a:rPr>
              <a:t>J. Neurosci. Res.</a:t>
            </a:r>
            <a:r>
              <a:rPr lang="en-US" sz="1400">
                <a:latin typeface="Arial" charset="0"/>
              </a:rPr>
              <a:t> </a:t>
            </a:r>
            <a:r>
              <a:rPr lang="en-US" sz="1400" b="1">
                <a:latin typeface="Arial" charset="0"/>
              </a:rPr>
              <a:t>5</a:t>
            </a:r>
            <a:r>
              <a:rPr lang="en-US" sz="1400">
                <a:latin typeface="Arial" charset="0"/>
              </a:rPr>
              <a:t>, 173-182 (1980).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769" name="Group 2"/>
          <p:cNvGrpSpPr>
            <a:grpSpLocks/>
          </p:cNvGrpSpPr>
          <p:nvPr/>
        </p:nvGrpSpPr>
        <p:grpSpPr bwMode="auto">
          <a:xfrm>
            <a:off x="304800" y="152400"/>
            <a:ext cx="8704263" cy="5181600"/>
            <a:chOff x="192" y="96"/>
            <a:chExt cx="5483" cy="3264"/>
          </a:xfrm>
        </p:grpSpPr>
        <p:pic>
          <p:nvPicPr>
            <p:cNvPr id="800774" name="Picture 3" descr="auto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2" y="192"/>
              <a:ext cx="2843" cy="3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0775" name="Picture 4" descr="auto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2" y="288"/>
              <a:ext cx="2496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0776" name="Text Box 5"/>
            <p:cNvSpPr txBox="1">
              <a:spLocks noChangeArrowheads="1"/>
            </p:cNvSpPr>
            <p:nvPr/>
          </p:nvSpPr>
          <p:spPr bwMode="auto">
            <a:xfrm>
              <a:off x="1296" y="144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b="1">
                  <a:latin typeface="Arial" charset="0"/>
                </a:rPr>
                <a:t>A</a:t>
              </a:r>
            </a:p>
          </p:txBody>
        </p:sp>
        <p:sp>
          <p:nvSpPr>
            <p:cNvPr id="800777" name="Text Box 6"/>
            <p:cNvSpPr txBox="1">
              <a:spLocks noChangeArrowheads="1"/>
            </p:cNvSpPr>
            <p:nvPr/>
          </p:nvSpPr>
          <p:spPr bwMode="auto">
            <a:xfrm>
              <a:off x="4032" y="96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rtl="1"/>
              <a:r>
                <a:rPr lang="en-US" b="1">
                  <a:latin typeface="Arial" charset="0"/>
                </a:rPr>
                <a:t>B</a:t>
              </a:r>
            </a:p>
          </p:txBody>
        </p:sp>
      </p:grpSp>
      <p:sp>
        <p:nvSpPr>
          <p:cNvPr id="800770" name="Text Box 7"/>
          <p:cNvSpPr txBox="1">
            <a:spLocks noChangeArrowheads="1"/>
          </p:cNvSpPr>
          <p:nvPr/>
        </p:nvSpPr>
        <p:spPr bwMode="auto">
          <a:xfrm>
            <a:off x="228600" y="3810000"/>
            <a:ext cx="381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sp>
        <p:nvSpPr>
          <p:cNvPr id="800771" name="Text Box 8"/>
          <p:cNvSpPr txBox="1">
            <a:spLocks noChangeArrowheads="1"/>
          </p:cNvSpPr>
          <p:nvPr/>
        </p:nvSpPr>
        <p:spPr bwMode="auto">
          <a:xfrm>
            <a:off x="4648200" y="5715000"/>
            <a:ext cx="3810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200" b="1">
              <a:latin typeface="Arial" charset="0"/>
            </a:endParaRPr>
          </a:p>
        </p:txBody>
      </p:sp>
      <p:sp>
        <p:nvSpPr>
          <p:cNvPr id="800772" name="Text Box 9"/>
          <p:cNvSpPr txBox="1">
            <a:spLocks noChangeArrowheads="1"/>
          </p:cNvSpPr>
          <p:nvPr/>
        </p:nvSpPr>
        <p:spPr bwMode="auto">
          <a:xfrm>
            <a:off x="152400" y="3657600"/>
            <a:ext cx="41433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A. Mayevsky, K. H. Frank, S. Nioka, M. Kessler and B. Chance, in </a:t>
            </a:r>
            <a:r>
              <a:rPr lang="en-US" sz="1200" i="1">
                <a:latin typeface="Arial" charset="0"/>
              </a:rPr>
              <a:t>Oxygen Transport to Tissue XII</a:t>
            </a:r>
            <a:r>
              <a:rPr lang="en-US" sz="1200">
                <a:latin typeface="Arial" charset="0"/>
              </a:rPr>
              <a:t>, J. Piiper, T. K. Goldstick, M. Meyer, Eds., pp. 303-313, Plenum Press, (1990).</a:t>
            </a:r>
          </a:p>
        </p:txBody>
      </p:sp>
      <p:sp>
        <p:nvSpPr>
          <p:cNvPr id="800773" name="Text Box 10"/>
          <p:cNvSpPr txBox="1">
            <a:spLocks noChangeArrowheads="1"/>
          </p:cNvSpPr>
          <p:nvPr/>
        </p:nvSpPr>
        <p:spPr bwMode="auto">
          <a:xfrm>
            <a:off x="4724400" y="5410200"/>
            <a:ext cx="4143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A. Mayevsky, D. Jamieson and B. Chance, </a:t>
            </a:r>
            <a:r>
              <a:rPr lang="en-US" sz="1200" i="1">
                <a:latin typeface="Arial" charset="0"/>
              </a:rPr>
              <a:t>Brain Res.</a:t>
            </a:r>
            <a:r>
              <a:rPr lang="en-US" sz="1200">
                <a:latin typeface="Arial" charset="0"/>
              </a:rPr>
              <a:t> </a:t>
            </a:r>
            <a:r>
              <a:rPr lang="en-US" sz="1200" b="1">
                <a:latin typeface="Arial" charset="0"/>
              </a:rPr>
              <a:t>76</a:t>
            </a:r>
            <a:r>
              <a:rPr lang="en-US" sz="1200">
                <a:latin typeface="Arial" charset="0"/>
              </a:rPr>
              <a:t>, 481-491 (1974).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1793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85800"/>
            <a:ext cx="5826125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1794" name="Text Box 3"/>
          <p:cNvSpPr txBox="1">
            <a:spLocks noChangeArrowheads="1"/>
          </p:cNvSpPr>
          <p:nvPr/>
        </p:nvSpPr>
        <p:spPr bwMode="auto">
          <a:xfrm>
            <a:off x="3733800" y="6019800"/>
            <a:ext cx="518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A. Mayevsky, S. Nioka, D. J. Wang and B. Chance, in </a:t>
            </a:r>
            <a:r>
              <a:rPr lang="en-US" sz="1200" i="1">
                <a:latin typeface="Arial" charset="0"/>
              </a:rPr>
              <a:t>Oxygen Transport to Tissue XVIII</a:t>
            </a:r>
            <a:r>
              <a:rPr lang="en-US" sz="1200">
                <a:latin typeface="Arial" charset="0"/>
              </a:rPr>
              <a:t>, E. M. Nemoto and J. C. LaManna, Eds., pp. 41-53, Plenum Press, (1997).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ChangeArrowheads="1"/>
          </p:cNvSpPr>
          <p:nvPr/>
        </p:nvSpPr>
        <p:spPr bwMode="auto">
          <a:xfrm>
            <a:off x="0" y="715963"/>
            <a:ext cx="9144000" cy="1570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2400"/>
              <a:t>The use of light in studying mitochondrial function in vivo was introduced by my Post-Doc Mentor  and teacher</a:t>
            </a:r>
          </a:p>
          <a:p>
            <a:pPr algn="ctr" rtl="1"/>
            <a:r>
              <a:rPr lang="en-US" sz="2400"/>
              <a:t> </a:t>
            </a:r>
            <a:r>
              <a:rPr lang="en-US" sz="2400" i="1">
                <a:solidFill>
                  <a:schemeClr val="folHlink"/>
                </a:solidFill>
              </a:rPr>
              <a:t>Prof. Britton Chance</a:t>
            </a:r>
            <a:r>
              <a:rPr lang="en-US" sz="2400"/>
              <a:t>  more than 50 years ago </a:t>
            </a:r>
          </a:p>
          <a:p>
            <a:pPr algn="ctr" rtl="1"/>
            <a:endParaRPr lang="en-US" sz="2400"/>
          </a:p>
        </p:txBody>
      </p:sp>
      <p:pic>
        <p:nvPicPr>
          <p:cNvPr id="30722" name="Picture 5" descr="ch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124200"/>
            <a:ext cx="26289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 descr="cha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2711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IMG_029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3810000"/>
            <a:ext cx="3260725" cy="24463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17" name="Picture 2" descr="auto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7696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2818" name="Text Box 3"/>
          <p:cNvSpPr txBox="1">
            <a:spLocks noChangeArrowheads="1"/>
          </p:cNvSpPr>
          <p:nvPr/>
        </p:nvSpPr>
        <p:spPr bwMode="auto">
          <a:xfrm>
            <a:off x="2667000" y="6248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A. Mayevsky, S. Nioka, D. J. Wang and B. Chance, in </a:t>
            </a:r>
            <a:r>
              <a:rPr lang="en-US" sz="1200" i="1">
                <a:latin typeface="Arial" charset="0"/>
              </a:rPr>
              <a:t>Oxygen Transport to Tissue XVIII</a:t>
            </a:r>
            <a:r>
              <a:rPr lang="en-US" sz="1200">
                <a:latin typeface="Arial" charset="0"/>
              </a:rPr>
              <a:t>, E. M. Nemoto and J. C. LaManna, Eds., pp. 41-53, Plenum Press, (1997).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84" name="Group 2"/>
          <p:cNvGrpSpPr>
            <a:grpSpLocks/>
          </p:cNvGrpSpPr>
          <p:nvPr/>
        </p:nvGrpSpPr>
        <p:grpSpPr bwMode="auto">
          <a:xfrm>
            <a:off x="304800" y="0"/>
            <a:ext cx="8839200" cy="6553200"/>
            <a:chOff x="192" y="0"/>
            <a:chExt cx="5568" cy="4128"/>
          </a:xfrm>
        </p:grpSpPr>
        <p:graphicFrame>
          <p:nvGraphicFramePr>
            <p:cNvPr id="634883" name="Object 3"/>
            <p:cNvGraphicFramePr>
              <a:graphicFrameLocks noChangeAspect="1"/>
            </p:cNvGraphicFramePr>
            <p:nvPr/>
          </p:nvGraphicFramePr>
          <p:xfrm>
            <a:off x="192" y="2736"/>
            <a:ext cx="1728" cy="1392"/>
          </p:xfrm>
          <a:graphic>
            <a:graphicData uri="http://schemas.openxmlformats.org/presentationml/2006/ole">
              <p:oleObj spid="_x0000_s634883" name="Photo Editor Photo" r:id="rId3" imgW="4877481" imgH="3657143" progId="">
                <p:embed/>
              </p:oleObj>
            </a:graphicData>
          </a:graphic>
        </p:graphicFrame>
        <p:pic>
          <p:nvPicPr>
            <p:cNvPr id="63488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17899"/>
            <a:stretch>
              <a:fillRect/>
            </a:stretch>
          </p:blipFill>
          <p:spPr bwMode="auto">
            <a:xfrm>
              <a:off x="1440" y="0"/>
              <a:ext cx="4320" cy="2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885" name="Text Box 5"/>
          <p:cNvSpPr txBox="1">
            <a:spLocks noChangeArrowheads="1"/>
          </p:cNvSpPr>
          <p:nvPr/>
        </p:nvSpPr>
        <p:spPr bwMode="auto">
          <a:xfrm>
            <a:off x="3657600" y="5943600"/>
            <a:ext cx="518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</a:rPr>
              <a:t>A. Mayevsky, E. S. Flamm, W. Pennie and B. Chance, "A fiber optic based multiprobe system for intraoperative monitoring of brain functions," </a:t>
            </a:r>
            <a:r>
              <a:rPr lang="en-US" sz="1200" i="1">
                <a:latin typeface="Arial" charset="0"/>
              </a:rPr>
              <a:t>SPIE Proc.</a:t>
            </a:r>
            <a:r>
              <a:rPr lang="en-US" sz="1200">
                <a:latin typeface="Arial" charset="0"/>
              </a:rPr>
              <a:t> 1431, 303-313 (1991)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8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23913"/>
            <a:ext cx="88392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228600"/>
            <a:ext cx="8610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The CritiView Device, Probes and Clinical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smtClean="0">
                <a:solidFill>
                  <a:srgbClr val="FFFF00"/>
                </a:solidFill>
              </a:rPr>
              <a:t>Open Chest Heart Surgery</a:t>
            </a:r>
          </a:p>
        </p:txBody>
      </p:sp>
      <p:pic>
        <p:nvPicPr>
          <p:cNvPr id="805890" name="Picture 3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765175"/>
            <a:ext cx="5891213" cy="3816350"/>
          </a:xfrm>
        </p:spPr>
      </p:pic>
      <p:grpSp>
        <p:nvGrpSpPr>
          <p:cNvPr id="805891" name="Group 4"/>
          <p:cNvGrpSpPr>
            <a:grpSpLocks/>
          </p:cNvGrpSpPr>
          <p:nvPr/>
        </p:nvGrpSpPr>
        <p:grpSpPr bwMode="auto">
          <a:xfrm>
            <a:off x="3984625" y="2733675"/>
            <a:ext cx="1016000" cy="271463"/>
            <a:chOff x="1854" y="1242"/>
            <a:chExt cx="801" cy="167"/>
          </a:xfrm>
        </p:grpSpPr>
        <p:sp>
          <p:nvSpPr>
            <p:cNvPr id="805903" name="Line 5"/>
            <p:cNvSpPr>
              <a:spLocks noChangeShapeType="1"/>
            </p:cNvSpPr>
            <p:nvPr/>
          </p:nvSpPr>
          <p:spPr bwMode="auto">
            <a:xfrm>
              <a:off x="1855" y="1318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04" name="Line 6"/>
            <p:cNvSpPr>
              <a:spLocks noChangeShapeType="1"/>
            </p:cNvSpPr>
            <p:nvPr/>
          </p:nvSpPr>
          <p:spPr bwMode="auto">
            <a:xfrm>
              <a:off x="1854" y="1242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5905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5892" name="Text Box 8"/>
          <p:cNvSpPr txBox="1">
            <a:spLocks noChangeArrowheads="1"/>
          </p:cNvSpPr>
          <p:nvPr/>
        </p:nvSpPr>
        <p:spPr bwMode="auto">
          <a:xfrm>
            <a:off x="4135438" y="2582863"/>
            <a:ext cx="10080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38min</a:t>
            </a:r>
          </a:p>
        </p:txBody>
      </p:sp>
      <p:sp>
        <p:nvSpPr>
          <p:cNvPr id="805893" name="Text Box 9"/>
          <p:cNvSpPr txBox="1">
            <a:spLocks noChangeArrowheads="1"/>
          </p:cNvSpPr>
          <p:nvPr/>
        </p:nvSpPr>
        <p:spPr bwMode="auto">
          <a:xfrm>
            <a:off x="19050" y="55563"/>
            <a:ext cx="720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r>
              <a:rPr lang="en-US" sz="1000">
                <a:latin typeface="Arial" charset="0"/>
              </a:rPr>
              <a:t>CABG</a:t>
            </a: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805894" name="Text Box 10"/>
          <p:cNvSpPr txBox="1">
            <a:spLocks noChangeArrowheads="1"/>
          </p:cNvSpPr>
          <p:nvPr/>
        </p:nvSpPr>
        <p:spPr bwMode="auto">
          <a:xfrm>
            <a:off x="1619250" y="5300663"/>
            <a:ext cx="6048375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In this patient the hemodynamic and mitochondrial responses started very early in the operation procedure.</a:t>
            </a:r>
          </a:p>
        </p:txBody>
      </p:sp>
      <p:sp>
        <p:nvSpPr>
          <p:cNvPr id="805895" name="Line 11"/>
          <p:cNvSpPr>
            <a:spLocks noChangeShapeType="1"/>
          </p:cNvSpPr>
          <p:nvPr/>
        </p:nvSpPr>
        <p:spPr bwMode="auto">
          <a:xfrm flipV="1">
            <a:off x="2536825" y="43386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5896" name="Line 12"/>
          <p:cNvSpPr>
            <a:spLocks noChangeShapeType="1"/>
          </p:cNvSpPr>
          <p:nvPr/>
        </p:nvSpPr>
        <p:spPr bwMode="auto">
          <a:xfrm flipV="1">
            <a:off x="3017838" y="43338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5897" name="Text Box 13"/>
          <p:cNvSpPr txBox="1">
            <a:spLocks noChangeArrowheads="1"/>
          </p:cNvSpPr>
          <p:nvPr/>
        </p:nvSpPr>
        <p:spPr bwMode="auto">
          <a:xfrm>
            <a:off x="2236788" y="4635500"/>
            <a:ext cx="706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Chest open</a:t>
            </a:r>
          </a:p>
        </p:txBody>
      </p:sp>
      <p:sp>
        <p:nvSpPr>
          <p:cNvPr id="805898" name="Text Box 14"/>
          <p:cNvSpPr txBox="1">
            <a:spLocks noChangeArrowheads="1"/>
          </p:cNvSpPr>
          <p:nvPr/>
        </p:nvSpPr>
        <p:spPr bwMode="auto">
          <a:xfrm>
            <a:off x="2765425" y="4645025"/>
            <a:ext cx="63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Pump </a:t>
            </a:r>
          </a:p>
          <a:p>
            <a:pPr eaLnBrk="0" hangingPunct="0"/>
            <a:r>
              <a:rPr lang="en-US" sz="1200">
                <a:latin typeface="Arial" charset="0"/>
              </a:rPr>
              <a:t>on</a:t>
            </a:r>
          </a:p>
        </p:txBody>
      </p:sp>
      <p:sp>
        <p:nvSpPr>
          <p:cNvPr id="805899" name="Line 15"/>
          <p:cNvSpPr>
            <a:spLocks noChangeShapeType="1"/>
          </p:cNvSpPr>
          <p:nvPr/>
        </p:nvSpPr>
        <p:spPr bwMode="auto">
          <a:xfrm flipV="1">
            <a:off x="5667375" y="43418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5900" name="Text Box 16"/>
          <p:cNvSpPr txBox="1">
            <a:spLocks noChangeArrowheads="1"/>
          </p:cNvSpPr>
          <p:nvPr/>
        </p:nvSpPr>
        <p:spPr bwMode="auto">
          <a:xfrm>
            <a:off x="54102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>
                <a:latin typeface="Arial" charset="0"/>
              </a:rPr>
              <a:t>Chest </a:t>
            </a:r>
          </a:p>
          <a:p>
            <a:pPr eaLnBrk="0" hangingPunct="0"/>
            <a:r>
              <a:rPr lang="en-US" sz="1200">
                <a:latin typeface="Arial" charset="0"/>
              </a:rPr>
              <a:t>closure</a:t>
            </a:r>
          </a:p>
        </p:txBody>
      </p:sp>
      <p:sp>
        <p:nvSpPr>
          <p:cNvPr id="805901" name="Line 17"/>
          <p:cNvSpPr>
            <a:spLocks noChangeShapeType="1"/>
          </p:cNvSpPr>
          <p:nvPr/>
        </p:nvSpPr>
        <p:spPr bwMode="auto">
          <a:xfrm flipV="1">
            <a:off x="4979988" y="433387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05902" name="Text Box 18"/>
          <p:cNvSpPr txBox="1">
            <a:spLocks noChangeArrowheads="1"/>
          </p:cNvSpPr>
          <p:nvPr/>
        </p:nvSpPr>
        <p:spPr bwMode="auto">
          <a:xfrm>
            <a:off x="4719638" y="4635500"/>
            <a:ext cx="63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>
                <a:latin typeface="Arial" charset="0"/>
              </a:rPr>
              <a:t>Pump 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>
                <a:solidFill>
                  <a:srgbClr val="FFFF00"/>
                </a:solidFill>
              </a:rPr>
              <a:t>GS942 22 JAN 2007- 15H40M</a:t>
            </a:r>
          </a:p>
        </p:txBody>
      </p:sp>
      <p:pic>
        <p:nvPicPr>
          <p:cNvPr id="806914" name="Picture 3"/>
          <p:cNvPicPr>
            <a:picLocks noGrp="1" noChangeArrowheads="1"/>
          </p:cNvPicPr>
          <p:nvPr>
            <p:ph sz="half" idx="4294967295"/>
          </p:nvPr>
        </p:nvPicPr>
        <p:blipFill>
          <a:blip r:embed="rId2" cstate="print"/>
          <a:srcRect l="7407" t="11751" r="8345" b="7376"/>
          <a:stretch>
            <a:fillRect/>
          </a:stretch>
        </p:blipFill>
        <p:spPr>
          <a:xfrm>
            <a:off x="1066800" y="990600"/>
            <a:ext cx="7010400" cy="4724400"/>
          </a:xfrm>
        </p:spPr>
      </p:pic>
      <p:grpSp>
        <p:nvGrpSpPr>
          <p:cNvPr id="806915" name="Group 4"/>
          <p:cNvGrpSpPr>
            <a:grpSpLocks/>
          </p:cNvGrpSpPr>
          <p:nvPr/>
        </p:nvGrpSpPr>
        <p:grpSpPr bwMode="auto">
          <a:xfrm>
            <a:off x="5153025" y="3033713"/>
            <a:ext cx="1049338" cy="192087"/>
            <a:chOff x="1854" y="1242"/>
            <a:chExt cx="801" cy="167"/>
          </a:xfrm>
        </p:grpSpPr>
        <p:sp>
          <p:nvSpPr>
            <p:cNvPr id="806919" name="Line 5"/>
            <p:cNvSpPr>
              <a:spLocks noChangeShapeType="1"/>
            </p:cNvSpPr>
            <p:nvPr/>
          </p:nvSpPr>
          <p:spPr bwMode="auto">
            <a:xfrm>
              <a:off x="1855" y="1318"/>
              <a:ext cx="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920" name="Line 6"/>
            <p:cNvSpPr>
              <a:spLocks noChangeShapeType="1"/>
            </p:cNvSpPr>
            <p:nvPr/>
          </p:nvSpPr>
          <p:spPr bwMode="auto">
            <a:xfrm>
              <a:off x="1854" y="1242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6921" name="Line 7"/>
            <p:cNvSpPr>
              <a:spLocks noChangeShapeType="1"/>
            </p:cNvSpPr>
            <p:nvPr/>
          </p:nvSpPr>
          <p:spPr bwMode="auto">
            <a:xfrm>
              <a:off x="2653" y="1253"/>
              <a:ext cx="0" cy="1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06916" name="Text Box 8"/>
          <p:cNvSpPr txBox="1">
            <a:spLocks noChangeArrowheads="1"/>
          </p:cNvSpPr>
          <p:nvPr/>
        </p:nvSpPr>
        <p:spPr bwMode="auto">
          <a:xfrm>
            <a:off x="5324475" y="287020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22min</a:t>
            </a:r>
          </a:p>
        </p:txBody>
      </p:sp>
      <p:sp>
        <p:nvSpPr>
          <p:cNvPr id="806917" name="Text Box 9"/>
          <p:cNvSpPr txBox="1">
            <a:spLocks noChangeArrowheads="1"/>
          </p:cNvSpPr>
          <p:nvPr/>
        </p:nvSpPr>
        <p:spPr bwMode="auto">
          <a:xfrm>
            <a:off x="0" y="0"/>
            <a:ext cx="7207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  <a:p>
            <a:pPr eaLnBrk="0" hangingPunct="0">
              <a:lnSpc>
                <a:spcPct val="50000"/>
              </a:lnSpc>
              <a:spcBef>
                <a:spcPct val="50000"/>
              </a:spcBef>
            </a:pPr>
            <a:endParaRPr lang="en-US" sz="1000">
              <a:latin typeface="Arial" charset="0"/>
            </a:endParaRPr>
          </a:p>
        </p:txBody>
      </p:sp>
      <p:sp>
        <p:nvSpPr>
          <p:cNvPr id="806918" name="Text Box 10"/>
          <p:cNvSpPr txBox="1">
            <a:spLocks noChangeArrowheads="1"/>
          </p:cNvSpPr>
          <p:nvPr/>
        </p:nvSpPr>
        <p:spPr bwMode="auto">
          <a:xfrm>
            <a:off x="1476375" y="5838825"/>
            <a:ext cx="6553200" cy="942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Arial" charset="0"/>
              </a:rPr>
              <a:t>In this patient clear responses to the procedure were recorded. At 16:49, the pump ON condition led to a large decrease in TBF as well as a large increase in NADH. The signals returned toward the initial values although base line was not reached (monitoring period ends at 18:14)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Text Box 2"/>
          <p:cNvSpPr txBox="1">
            <a:spLocks noChangeArrowheads="1"/>
          </p:cNvSpPr>
          <p:nvPr/>
        </p:nvSpPr>
        <p:spPr bwMode="auto">
          <a:xfrm>
            <a:off x="2587625" y="4719638"/>
            <a:ext cx="719138" cy="30003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kidney</a:t>
            </a:r>
          </a:p>
        </p:txBody>
      </p:sp>
      <p:sp>
        <p:nvSpPr>
          <p:cNvPr id="717827" name="Text Box 3"/>
          <p:cNvSpPr txBox="1">
            <a:spLocks noChangeArrowheads="1"/>
          </p:cNvSpPr>
          <p:nvPr/>
        </p:nvSpPr>
        <p:spPr bwMode="auto">
          <a:xfrm>
            <a:off x="3868738" y="5000625"/>
            <a:ext cx="673100" cy="3000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Testis</a:t>
            </a:r>
          </a:p>
        </p:txBody>
      </p:sp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1539875" y="3933825"/>
            <a:ext cx="876300" cy="498475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300" b="1">
                <a:solidFill>
                  <a:schemeClr val="bg1"/>
                </a:solidFill>
                <a:latin typeface="Arial" charset="0"/>
              </a:rPr>
              <a:t>Small </a:t>
            </a:r>
          </a:p>
          <a:p>
            <a:pPr algn="ctr"/>
            <a:r>
              <a:rPr lang="en-US" sz="1300" b="1">
                <a:solidFill>
                  <a:schemeClr val="bg1"/>
                </a:solidFill>
                <a:latin typeface="Arial" charset="0"/>
              </a:rPr>
              <a:t>Intestine</a:t>
            </a:r>
          </a:p>
        </p:txBody>
      </p:sp>
      <p:sp>
        <p:nvSpPr>
          <p:cNvPr id="717829" name="Text Box 5"/>
          <p:cNvSpPr txBox="1">
            <a:spLocks noChangeArrowheads="1"/>
          </p:cNvSpPr>
          <p:nvPr/>
        </p:nvSpPr>
        <p:spPr bwMode="auto">
          <a:xfrm>
            <a:off x="1331913" y="3141663"/>
            <a:ext cx="588962" cy="30003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Liver</a:t>
            </a:r>
          </a:p>
        </p:txBody>
      </p:sp>
      <p:sp>
        <p:nvSpPr>
          <p:cNvPr id="717830" name="Text Box 6"/>
          <p:cNvSpPr txBox="1">
            <a:spLocks noChangeArrowheads="1"/>
          </p:cNvSpPr>
          <p:nvPr/>
        </p:nvSpPr>
        <p:spPr bwMode="auto">
          <a:xfrm>
            <a:off x="6356350" y="4365625"/>
            <a:ext cx="615950" cy="3000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Heart</a:t>
            </a:r>
          </a:p>
        </p:txBody>
      </p:sp>
      <p:sp>
        <p:nvSpPr>
          <p:cNvPr id="717831" name="Text Box 7"/>
          <p:cNvSpPr txBox="1">
            <a:spLocks noChangeArrowheads="1"/>
          </p:cNvSpPr>
          <p:nvPr/>
        </p:nvSpPr>
        <p:spPr bwMode="auto">
          <a:xfrm>
            <a:off x="5376863" y="4868863"/>
            <a:ext cx="781050" cy="30003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Urethra</a:t>
            </a:r>
          </a:p>
        </p:txBody>
      </p:sp>
      <p:sp>
        <p:nvSpPr>
          <p:cNvPr id="717832" name="Text Box 8"/>
          <p:cNvSpPr txBox="1">
            <a:spLocks noChangeArrowheads="1"/>
          </p:cNvSpPr>
          <p:nvPr/>
        </p:nvSpPr>
        <p:spPr bwMode="auto">
          <a:xfrm>
            <a:off x="6276975" y="3781425"/>
            <a:ext cx="1095375" cy="3000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Spinal cord</a:t>
            </a:r>
          </a:p>
        </p:txBody>
      </p:sp>
      <p:grpSp>
        <p:nvGrpSpPr>
          <p:cNvPr id="807944" name="Group 9"/>
          <p:cNvGrpSpPr>
            <a:grpSpLocks/>
          </p:cNvGrpSpPr>
          <p:nvPr/>
        </p:nvGrpSpPr>
        <p:grpSpPr bwMode="auto">
          <a:xfrm>
            <a:off x="3492500" y="3213100"/>
            <a:ext cx="1944688" cy="1584325"/>
            <a:chOff x="2336" y="73"/>
            <a:chExt cx="817" cy="695"/>
          </a:xfrm>
        </p:grpSpPr>
        <p:pic>
          <p:nvPicPr>
            <p:cNvPr id="808046" name="Picture 10" descr="Mitochondria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6" y="73"/>
              <a:ext cx="817" cy="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8047" name="WordArt 11"/>
            <p:cNvSpPr>
              <a:spLocks noChangeArrowheads="1" noChangeShapeType="1" noTextEdit="1"/>
            </p:cNvSpPr>
            <p:nvPr/>
          </p:nvSpPr>
          <p:spPr bwMode="auto">
            <a:xfrm rot="-1687881">
              <a:off x="2426" y="346"/>
              <a:ext cx="499" cy="1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NADH</a:t>
              </a:r>
            </a:p>
          </p:txBody>
        </p:sp>
      </p:grpSp>
      <p:sp>
        <p:nvSpPr>
          <p:cNvPr id="717836" name="Text Box 12"/>
          <p:cNvSpPr txBox="1">
            <a:spLocks noChangeArrowheads="1"/>
          </p:cNvSpPr>
          <p:nvPr/>
        </p:nvSpPr>
        <p:spPr bwMode="auto">
          <a:xfrm>
            <a:off x="1363663" y="5197475"/>
            <a:ext cx="744537" cy="3000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Animal</a:t>
            </a:r>
          </a:p>
        </p:txBody>
      </p:sp>
      <p:sp>
        <p:nvSpPr>
          <p:cNvPr id="717837" name="Text Box 13"/>
          <p:cNvSpPr txBox="1">
            <a:spLocks noChangeArrowheads="1"/>
          </p:cNvSpPr>
          <p:nvPr/>
        </p:nvSpPr>
        <p:spPr bwMode="auto">
          <a:xfrm>
            <a:off x="2587625" y="5511800"/>
            <a:ext cx="782638" cy="300038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Clinical</a:t>
            </a:r>
          </a:p>
        </p:txBody>
      </p:sp>
      <p:sp>
        <p:nvSpPr>
          <p:cNvPr id="717838" name="Text Box 14"/>
          <p:cNvSpPr txBox="1">
            <a:spLocks noChangeArrowheads="1"/>
          </p:cNvSpPr>
          <p:nvPr/>
        </p:nvSpPr>
        <p:spPr bwMode="auto">
          <a:xfrm>
            <a:off x="6156325" y="5300663"/>
            <a:ext cx="782638" cy="30003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Clinical</a:t>
            </a:r>
          </a:p>
        </p:txBody>
      </p:sp>
      <p:sp>
        <p:nvSpPr>
          <p:cNvPr id="717839" name="Text Box 15"/>
          <p:cNvSpPr txBox="1">
            <a:spLocks noChangeArrowheads="1"/>
          </p:cNvSpPr>
          <p:nvPr/>
        </p:nvSpPr>
        <p:spPr bwMode="auto">
          <a:xfrm>
            <a:off x="5199063" y="5373688"/>
            <a:ext cx="542925" cy="300037"/>
          </a:xfrm>
          <a:prstGeom prst="rect">
            <a:avLst/>
          </a:prstGeom>
          <a:gradFill rotWithShape="1">
            <a:gsLst>
              <a:gs pos="0">
                <a:srgbClr val="CC99FF"/>
              </a:gs>
              <a:gs pos="100000">
                <a:srgbClr val="9900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300" b="1">
                <a:solidFill>
                  <a:schemeClr val="bg1"/>
                </a:solidFill>
                <a:latin typeface="Arial" charset="0"/>
              </a:rPr>
              <a:t>Pigs</a:t>
            </a:r>
          </a:p>
        </p:txBody>
      </p:sp>
      <p:sp>
        <p:nvSpPr>
          <p:cNvPr id="717840" name="Line 16"/>
          <p:cNvSpPr>
            <a:spLocks noChangeShapeType="1"/>
          </p:cNvSpPr>
          <p:nvPr/>
        </p:nvSpPr>
        <p:spPr bwMode="auto">
          <a:xfrm flipH="1">
            <a:off x="2116138" y="4868863"/>
            <a:ext cx="463550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41" name="Line 17"/>
          <p:cNvSpPr>
            <a:spLocks noChangeShapeType="1"/>
          </p:cNvSpPr>
          <p:nvPr/>
        </p:nvSpPr>
        <p:spPr bwMode="auto">
          <a:xfrm flipH="1">
            <a:off x="2947988" y="5008563"/>
            <a:ext cx="0" cy="503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42" name="Line 18"/>
          <p:cNvSpPr>
            <a:spLocks noChangeShapeType="1"/>
          </p:cNvSpPr>
          <p:nvPr/>
        </p:nvSpPr>
        <p:spPr bwMode="auto">
          <a:xfrm>
            <a:off x="6170613" y="5013325"/>
            <a:ext cx="130175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43" name="Line 19"/>
          <p:cNvSpPr>
            <a:spLocks noChangeShapeType="1"/>
          </p:cNvSpPr>
          <p:nvPr/>
        </p:nvSpPr>
        <p:spPr bwMode="auto">
          <a:xfrm flipH="1">
            <a:off x="5449888" y="5157788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844" name="Group 20"/>
          <p:cNvGrpSpPr>
            <a:grpSpLocks/>
          </p:cNvGrpSpPr>
          <p:nvPr/>
        </p:nvGrpSpPr>
        <p:grpSpPr bwMode="auto">
          <a:xfrm>
            <a:off x="107950" y="3500438"/>
            <a:ext cx="1008063" cy="576262"/>
            <a:chOff x="113" y="2432"/>
            <a:chExt cx="635" cy="363"/>
          </a:xfrm>
        </p:grpSpPr>
        <p:sp>
          <p:nvSpPr>
            <p:cNvPr id="808044" name="AutoShape 21"/>
            <p:cNvSpPr>
              <a:spLocks noChangeArrowheads="1"/>
            </p:cNvSpPr>
            <p:nvPr/>
          </p:nvSpPr>
          <p:spPr bwMode="auto">
            <a:xfrm>
              <a:off x="113" y="2432"/>
              <a:ext cx="635" cy="363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45" name="Text Box 22"/>
            <p:cNvSpPr txBox="1">
              <a:spLocks noChangeArrowheads="1"/>
            </p:cNvSpPr>
            <p:nvPr/>
          </p:nvSpPr>
          <p:spPr bwMode="auto">
            <a:xfrm>
              <a:off x="154" y="2478"/>
              <a:ext cx="526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Ischemia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NE</a:t>
              </a:r>
            </a:p>
          </p:txBody>
        </p:sp>
      </p:grpSp>
      <p:grpSp>
        <p:nvGrpSpPr>
          <p:cNvPr id="717847" name="Group 23"/>
          <p:cNvGrpSpPr>
            <a:grpSpLocks/>
          </p:cNvGrpSpPr>
          <p:nvPr/>
        </p:nvGrpSpPr>
        <p:grpSpPr bwMode="auto">
          <a:xfrm>
            <a:off x="900113" y="4508500"/>
            <a:ext cx="576262" cy="360363"/>
            <a:chOff x="476" y="2795"/>
            <a:chExt cx="499" cy="227"/>
          </a:xfrm>
        </p:grpSpPr>
        <p:sp>
          <p:nvSpPr>
            <p:cNvPr id="808042" name="AutoShape 24"/>
            <p:cNvSpPr>
              <a:spLocks noChangeArrowheads="1"/>
            </p:cNvSpPr>
            <p:nvPr/>
          </p:nvSpPr>
          <p:spPr bwMode="auto">
            <a:xfrm>
              <a:off x="476" y="2795"/>
              <a:ext cx="499" cy="227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43" name="Text Box 25"/>
            <p:cNvSpPr txBox="1">
              <a:spLocks noChangeArrowheads="1"/>
            </p:cNvSpPr>
            <p:nvPr/>
          </p:nvSpPr>
          <p:spPr bwMode="auto">
            <a:xfrm>
              <a:off x="567" y="2840"/>
              <a:ext cx="34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NE</a:t>
              </a:r>
            </a:p>
          </p:txBody>
        </p:sp>
      </p:grpSp>
      <p:grpSp>
        <p:nvGrpSpPr>
          <p:cNvPr id="717850" name="Group 26"/>
          <p:cNvGrpSpPr>
            <a:grpSpLocks/>
          </p:cNvGrpSpPr>
          <p:nvPr/>
        </p:nvGrpSpPr>
        <p:grpSpPr bwMode="auto">
          <a:xfrm>
            <a:off x="971550" y="5732463"/>
            <a:ext cx="1223963" cy="792162"/>
            <a:chOff x="794" y="3611"/>
            <a:chExt cx="771" cy="499"/>
          </a:xfrm>
        </p:grpSpPr>
        <p:sp>
          <p:nvSpPr>
            <p:cNvPr id="808040" name="AutoShape 27"/>
            <p:cNvSpPr>
              <a:spLocks noChangeArrowheads="1"/>
            </p:cNvSpPr>
            <p:nvPr/>
          </p:nvSpPr>
          <p:spPr bwMode="auto">
            <a:xfrm>
              <a:off x="794" y="3611"/>
              <a:ext cx="771" cy="499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41" name="Text Box 28"/>
            <p:cNvSpPr txBox="1">
              <a:spLocks noChangeArrowheads="1"/>
            </p:cNvSpPr>
            <p:nvPr/>
          </p:nvSpPr>
          <p:spPr bwMode="auto">
            <a:xfrm>
              <a:off x="839" y="3657"/>
              <a:ext cx="691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Ischemia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NE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Hypercapnia</a:t>
              </a:r>
            </a:p>
          </p:txBody>
        </p:sp>
      </p:grpSp>
      <p:grpSp>
        <p:nvGrpSpPr>
          <p:cNvPr id="717853" name="Group 29"/>
          <p:cNvGrpSpPr>
            <a:grpSpLocks/>
          </p:cNvGrpSpPr>
          <p:nvPr/>
        </p:nvGrpSpPr>
        <p:grpSpPr bwMode="auto">
          <a:xfrm>
            <a:off x="2411413" y="6021388"/>
            <a:ext cx="1081087" cy="576262"/>
            <a:chOff x="1544" y="3813"/>
            <a:chExt cx="681" cy="363"/>
          </a:xfrm>
        </p:grpSpPr>
        <p:sp>
          <p:nvSpPr>
            <p:cNvPr id="808038" name="AutoShape 30"/>
            <p:cNvSpPr>
              <a:spLocks noChangeArrowheads="1"/>
            </p:cNvSpPr>
            <p:nvPr/>
          </p:nvSpPr>
          <p:spPr bwMode="auto">
            <a:xfrm>
              <a:off x="1544" y="3813"/>
              <a:ext cx="681" cy="363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39" name="Text Box 31"/>
            <p:cNvSpPr txBox="1">
              <a:spLocks noChangeArrowheads="1"/>
            </p:cNvSpPr>
            <p:nvPr/>
          </p:nvSpPr>
          <p:spPr bwMode="auto">
            <a:xfrm>
              <a:off x="1590" y="3858"/>
              <a:ext cx="62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Papaverine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Ischemia</a:t>
              </a:r>
            </a:p>
          </p:txBody>
        </p:sp>
      </p:grpSp>
      <p:grpSp>
        <p:nvGrpSpPr>
          <p:cNvPr id="717856" name="Group 32"/>
          <p:cNvGrpSpPr>
            <a:grpSpLocks/>
          </p:cNvGrpSpPr>
          <p:nvPr/>
        </p:nvGrpSpPr>
        <p:grpSpPr bwMode="auto">
          <a:xfrm>
            <a:off x="3851275" y="5516563"/>
            <a:ext cx="647700" cy="576262"/>
            <a:chOff x="2472" y="3385"/>
            <a:chExt cx="408" cy="363"/>
          </a:xfrm>
        </p:grpSpPr>
        <p:sp>
          <p:nvSpPr>
            <p:cNvPr id="808036" name="AutoShape 33"/>
            <p:cNvSpPr>
              <a:spLocks noChangeArrowheads="1"/>
            </p:cNvSpPr>
            <p:nvPr/>
          </p:nvSpPr>
          <p:spPr bwMode="auto">
            <a:xfrm>
              <a:off x="2472" y="3385"/>
              <a:ext cx="408" cy="363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37" name="Text Box 34"/>
            <p:cNvSpPr txBox="1">
              <a:spLocks noChangeArrowheads="1"/>
            </p:cNvSpPr>
            <p:nvPr/>
          </p:nvSpPr>
          <p:spPr bwMode="auto">
            <a:xfrm>
              <a:off x="2562" y="3431"/>
              <a:ext cx="24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</a:t>
              </a:r>
              <a:r>
                <a:rPr lang="en-US" sz="1200" b="1" baseline="-25000">
                  <a:latin typeface="Arial" charset="0"/>
                </a:rPr>
                <a:t>2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NE</a:t>
              </a:r>
            </a:p>
          </p:txBody>
        </p:sp>
      </p:grpSp>
      <p:grpSp>
        <p:nvGrpSpPr>
          <p:cNvPr id="717859" name="Group 35"/>
          <p:cNvGrpSpPr>
            <a:grpSpLocks/>
          </p:cNvGrpSpPr>
          <p:nvPr/>
        </p:nvGrpSpPr>
        <p:grpSpPr bwMode="auto">
          <a:xfrm>
            <a:off x="4787900" y="5876925"/>
            <a:ext cx="1150938" cy="360363"/>
            <a:chOff x="1701" y="1253"/>
            <a:chExt cx="725" cy="227"/>
          </a:xfrm>
        </p:grpSpPr>
        <p:sp>
          <p:nvSpPr>
            <p:cNvPr id="808034" name="AutoShape 36"/>
            <p:cNvSpPr>
              <a:spLocks noChangeArrowheads="1"/>
            </p:cNvSpPr>
            <p:nvPr/>
          </p:nvSpPr>
          <p:spPr bwMode="auto">
            <a:xfrm>
              <a:off x="1701" y="1253"/>
              <a:ext cx="725" cy="227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35" name="Text Box 37"/>
            <p:cNvSpPr txBox="1">
              <a:spLocks noChangeArrowheads="1"/>
            </p:cNvSpPr>
            <p:nvPr/>
          </p:nvSpPr>
          <p:spPr bwMode="auto">
            <a:xfrm>
              <a:off x="1721" y="1288"/>
              <a:ext cx="68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latin typeface="Arial" charset="0"/>
                </a:rPr>
                <a:t>Hemorrhage</a:t>
              </a:r>
            </a:p>
          </p:txBody>
        </p:sp>
      </p:grpSp>
      <p:grpSp>
        <p:nvGrpSpPr>
          <p:cNvPr id="717862" name="Group 38"/>
          <p:cNvGrpSpPr>
            <a:grpSpLocks/>
          </p:cNvGrpSpPr>
          <p:nvPr/>
        </p:nvGrpSpPr>
        <p:grpSpPr bwMode="auto">
          <a:xfrm>
            <a:off x="6084888" y="5805488"/>
            <a:ext cx="936625" cy="792162"/>
            <a:chOff x="4195" y="3702"/>
            <a:chExt cx="590" cy="499"/>
          </a:xfrm>
        </p:grpSpPr>
        <p:sp>
          <p:nvSpPr>
            <p:cNvPr id="808032" name="AutoShape 39"/>
            <p:cNvSpPr>
              <a:spLocks noChangeArrowheads="1"/>
            </p:cNvSpPr>
            <p:nvPr/>
          </p:nvSpPr>
          <p:spPr bwMode="auto">
            <a:xfrm>
              <a:off x="4195" y="3702"/>
              <a:ext cx="590" cy="499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33" name="Text Box 40"/>
            <p:cNvSpPr txBox="1">
              <a:spLocks noChangeArrowheads="1"/>
            </p:cNvSpPr>
            <p:nvPr/>
          </p:nvSpPr>
          <p:spPr bwMode="auto">
            <a:xfrm>
              <a:off x="4256" y="3748"/>
              <a:ext cx="456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AAA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ICU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Bypass</a:t>
              </a:r>
            </a:p>
          </p:txBody>
        </p:sp>
      </p:grpSp>
      <p:grpSp>
        <p:nvGrpSpPr>
          <p:cNvPr id="717865" name="Group 41"/>
          <p:cNvGrpSpPr>
            <a:grpSpLocks/>
          </p:cNvGrpSpPr>
          <p:nvPr/>
        </p:nvGrpSpPr>
        <p:grpSpPr bwMode="auto">
          <a:xfrm>
            <a:off x="7164388" y="4724400"/>
            <a:ext cx="1584325" cy="1309688"/>
            <a:chOff x="2336" y="346"/>
            <a:chExt cx="998" cy="825"/>
          </a:xfrm>
        </p:grpSpPr>
        <p:sp>
          <p:nvSpPr>
            <p:cNvPr id="808030" name="AutoShape 42"/>
            <p:cNvSpPr>
              <a:spLocks noChangeArrowheads="1"/>
            </p:cNvSpPr>
            <p:nvPr/>
          </p:nvSpPr>
          <p:spPr bwMode="auto">
            <a:xfrm>
              <a:off x="2336" y="346"/>
              <a:ext cx="998" cy="816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31" name="Text Box 43"/>
            <p:cNvSpPr txBox="1">
              <a:spLocks noChangeArrowheads="1"/>
            </p:cNvSpPr>
            <p:nvPr/>
          </p:nvSpPr>
          <p:spPr bwMode="auto">
            <a:xfrm>
              <a:off x="2406" y="442"/>
              <a:ext cx="874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Pacing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Hypopnea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Ischemia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Drugs</a:t>
              </a:r>
              <a:r>
                <a:rPr lang="en-US" sz="1200">
                  <a:latin typeface="Arial" charset="0"/>
                </a:rPr>
                <a:t> </a:t>
              </a:r>
              <a:r>
                <a:rPr lang="en-US" sz="1200" b="1">
                  <a:latin typeface="Arial" charset="0"/>
                </a:rPr>
                <a:t>(Ach, NE, 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vasoactive)</a:t>
              </a:r>
            </a:p>
          </p:txBody>
        </p:sp>
      </p:grpSp>
      <p:grpSp>
        <p:nvGrpSpPr>
          <p:cNvPr id="717868" name="Group 44"/>
          <p:cNvGrpSpPr>
            <a:grpSpLocks/>
          </p:cNvGrpSpPr>
          <p:nvPr/>
        </p:nvGrpSpPr>
        <p:grpSpPr bwMode="auto">
          <a:xfrm>
            <a:off x="7524750" y="3789363"/>
            <a:ext cx="1296988" cy="647700"/>
            <a:chOff x="3288" y="1026"/>
            <a:chExt cx="817" cy="408"/>
          </a:xfrm>
        </p:grpSpPr>
        <p:sp>
          <p:nvSpPr>
            <p:cNvPr id="808028" name="AutoShape 45"/>
            <p:cNvSpPr>
              <a:spLocks noChangeArrowheads="1"/>
            </p:cNvSpPr>
            <p:nvPr/>
          </p:nvSpPr>
          <p:spPr bwMode="auto">
            <a:xfrm>
              <a:off x="3288" y="1026"/>
              <a:ext cx="817" cy="408"/>
            </a:xfrm>
            <a:prstGeom prst="verticalScroll">
              <a:avLst>
                <a:gd name="adj" fmla="val 12500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808029" name="Text Box 46"/>
            <p:cNvSpPr txBox="1">
              <a:spLocks noChangeArrowheads="1"/>
            </p:cNvSpPr>
            <p:nvPr/>
          </p:nvSpPr>
          <p:spPr bwMode="auto">
            <a:xfrm>
              <a:off x="3334" y="1071"/>
              <a:ext cx="729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Compression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Ischemia</a:t>
              </a:r>
            </a:p>
          </p:txBody>
        </p:sp>
      </p:grpSp>
      <p:sp>
        <p:nvSpPr>
          <p:cNvPr id="717871" name="Line 47"/>
          <p:cNvSpPr>
            <a:spLocks noChangeShapeType="1"/>
          </p:cNvSpPr>
          <p:nvPr/>
        </p:nvSpPr>
        <p:spPr bwMode="auto">
          <a:xfrm flipH="1">
            <a:off x="1203325" y="4205288"/>
            <a:ext cx="320675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2" name="Line 48"/>
          <p:cNvSpPr>
            <a:spLocks noChangeShapeType="1"/>
          </p:cNvSpPr>
          <p:nvPr/>
        </p:nvSpPr>
        <p:spPr bwMode="auto">
          <a:xfrm flipH="1">
            <a:off x="971550" y="3284538"/>
            <a:ext cx="360363" cy="2174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3" name="Line 49"/>
          <p:cNvSpPr>
            <a:spLocks noChangeShapeType="1"/>
          </p:cNvSpPr>
          <p:nvPr/>
        </p:nvSpPr>
        <p:spPr bwMode="auto">
          <a:xfrm>
            <a:off x="4211638" y="53006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4" name="Line 50"/>
          <p:cNvSpPr>
            <a:spLocks noChangeShapeType="1"/>
          </p:cNvSpPr>
          <p:nvPr/>
        </p:nvSpPr>
        <p:spPr bwMode="auto">
          <a:xfrm>
            <a:off x="5445125" y="5661025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5" name="Line 51"/>
          <p:cNvSpPr>
            <a:spLocks noChangeShapeType="1"/>
          </p:cNvSpPr>
          <p:nvPr/>
        </p:nvSpPr>
        <p:spPr bwMode="auto">
          <a:xfrm>
            <a:off x="6588125" y="558958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6" name="Line 52"/>
          <p:cNvSpPr>
            <a:spLocks noChangeShapeType="1"/>
          </p:cNvSpPr>
          <p:nvPr/>
        </p:nvSpPr>
        <p:spPr bwMode="auto">
          <a:xfrm>
            <a:off x="2987675" y="580548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7" name="Line 53"/>
          <p:cNvSpPr>
            <a:spLocks noChangeShapeType="1"/>
          </p:cNvSpPr>
          <p:nvPr/>
        </p:nvSpPr>
        <p:spPr bwMode="auto">
          <a:xfrm>
            <a:off x="1692275" y="5516563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78" name="Line 54"/>
          <p:cNvSpPr>
            <a:spLocks noChangeShapeType="1"/>
          </p:cNvSpPr>
          <p:nvPr/>
        </p:nvSpPr>
        <p:spPr bwMode="auto">
          <a:xfrm>
            <a:off x="6948488" y="4652963"/>
            <a:ext cx="360362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879" name="Group 55"/>
          <p:cNvGrpSpPr>
            <a:grpSpLocks/>
          </p:cNvGrpSpPr>
          <p:nvPr/>
        </p:nvGrpSpPr>
        <p:grpSpPr bwMode="auto">
          <a:xfrm>
            <a:off x="3924300" y="1989138"/>
            <a:ext cx="863600" cy="719137"/>
            <a:chOff x="2608" y="1026"/>
            <a:chExt cx="544" cy="453"/>
          </a:xfrm>
        </p:grpSpPr>
        <p:pic>
          <p:nvPicPr>
            <p:cNvPr id="808026" name="Picture 56" descr="Whole Brain Functioni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08" y="1026"/>
              <a:ext cx="544" cy="4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881" name="Text Box 57"/>
            <p:cNvSpPr txBox="1">
              <a:spLocks noChangeArrowheads="1"/>
            </p:cNvSpPr>
            <p:nvPr/>
          </p:nvSpPr>
          <p:spPr bwMode="auto">
            <a:xfrm>
              <a:off x="2653" y="1152"/>
              <a:ext cx="45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18900000" algn="ctr" rotWithShape="0">
                <a:schemeClr val="tx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Brain</a:t>
              </a:r>
            </a:p>
          </p:txBody>
        </p:sp>
      </p:grpSp>
      <p:sp>
        <p:nvSpPr>
          <p:cNvPr id="717882" name="Text Box 58"/>
          <p:cNvSpPr txBox="1">
            <a:spLocks noChangeArrowheads="1"/>
          </p:cNvSpPr>
          <p:nvPr/>
        </p:nvSpPr>
        <p:spPr bwMode="auto">
          <a:xfrm>
            <a:off x="1835150" y="981075"/>
            <a:ext cx="1757363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Oxygen deficiency</a:t>
            </a:r>
          </a:p>
        </p:txBody>
      </p:sp>
      <p:sp>
        <p:nvSpPr>
          <p:cNvPr id="717883" name="Text Box 59"/>
          <p:cNvSpPr txBox="1">
            <a:spLocks noChangeArrowheads="1"/>
          </p:cNvSpPr>
          <p:nvPr/>
        </p:nvSpPr>
        <p:spPr bwMode="auto">
          <a:xfrm>
            <a:off x="436563" y="1052513"/>
            <a:ext cx="952500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Ischemia</a:t>
            </a:r>
          </a:p>
        </p:txBody>
      </p:sp>
      <p:sp>
        <p:nvSpPr>
          <p:cNvPr id="717884" name="Text Box 60"/>
          <p:cNvSpPr txBox="1">
            <a:spLocks noChangeArrowheads="1"/>
          </p:cNvSpPr>
          <p:nvPr/>
        </p:nvSpPr>
        <p:spPr bwMode="auto">
          <a:xfrm>
            <a:off x="5300663" y="252413"/>
            <a:ext cx="460375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NO</a:t>
            </a:r>
          </a:p>
        </p:txBody>
      </p:sp>
      <p:sp>
        <p:nvSpPr>
          <p:cNvPr id="717885" name="Text Box 61"/>
          <p:cNvSpPr txBox="1">
            <a:spLocks noChangeArrowheads="1"/>
          </p:cNvSpPr>
          <p:nvPr/>
        </p:nvSpPr>
        <p:spPr bwMode="auto">
          <a:xfrm>
            <a:off x="4140200" y="1317625"/>
            <a:ext cx="706438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Drugs</a:t>
            </a:r>
          </a:p>
        </p:txBody>
      </p:sp>
      <p:sp>
        <p:nvSpPr>
          <p:cNvPr id="717886" name="Text Box 62"/>
          <p:cNvSpPr txBox="1">
            <a:spLocks noChangeArrowheads="1"/>
          </p:cNvSpPr>
          <p:nvPr/>
        </p:nvSpPr>
        <p:spPr bwMode="auto">
          <a:xfrm>
            <a:off x="2051050" y="2133600"/>
            <a:ext cx="479425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TBI</a:t>
            </a:r>
          </a:p>
        </p:txBody>
      </p:sp>
      <p:sp>
        <p:nvSpPr>
          <p:cNvPr id="717887" name="Text Box 63"/>
          <p:cNvSpPr txBox="1">
            <a:spLocks noChangeArrowheads="1"/>
          </p:cNvSpPr>
          <p:nvPr/>
        </p:nvSpPr>
        <p:spPr bwMode="auto">
          <a:xfrm>
            <a:off x="7235825" y="1700213"/>
            <a:ext cx="1120775" cy="52705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Hyperbaria</a:t>
            </a:r>
          </a:p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HBO</a:t>
            </a:r>
          </a:p>
        </p:txBody>
      </p:sp>
      <p:sp>
        <p:nvSpPr>
          <p:cNvPr id="717888" name="Text Box 64"/>
          <p:cNvSpPr txBox="1">
            <a:spLocks noChangeArrowheads="1"/>
          </p:cNvSpPr>
          <p:nvPr/>
        </p:nvSpPr>
        <p:spPr bwMode="auto">
          <a:xfrm>
            <a:off x="6084888" y="1484313"/>
            <a:ext cx="823912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Clinical</a:t>
            </a:r>
          </a:p>
        </p:txBody>
      </p:sp>
      <p:sp>
        <p:nvSpPr>
          <p:cNvPr id="717889" name="Text Box 65"/>
          <p:cNvSpPr txBox="1">
            <a:spLocks noChangeArrowheads="1"/>
          </p:cNvSpPr>
          <p:nvPr/>
        </p:nvSpPr>
        <p:spPr bwMode="auto">
          <a:xfrm>
            <a:off x="5292725" y="2781300"/>
            <a:ext cx="1049338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Activation</a:t>
            </a:r>
          </a:p>
        </p:txBody>
      </p:sp>
      <p:sp>
        <p:nvSpPr>
          <p:cNvPr id="717890" name="Text Box 66"/>
          <p:cNvSpPr txBox="1">
            <a:spLocks noChangeArrowheads="1"/>
          </p:cNvSpPr>
          <p:nvPr/>
        </p:nvSpPr>
        <p:spPr bwMode="auto">
          <a:xfrm>
            <a:off x="5411788" y="884238"/>
            <a:ext cx="460375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CO</a:t>
            </a:r>
          </a:p>
        </p:txBody>
      </p:sp>
      <p:sp>
        <p:nvSpPr>
          <p:cNvPr id="717891" name="Text Box 67"/>
          <p:cNvSpPr txBox="1">
            <a:spLocks noChangeArrowheads="1"/>
          </p:cNvSpPr>
          <p:nvPr/>
        </p:nvSpPr>
        <p:spPr bwMode="auto">
          <a:xfrm>
            <a:off x="468313" y="1484313"/>
            <a:ext cx="1239837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Hemorrhage</a:t>
            </a:r>
          </a:p>
        </p:txBody>
      </p:sp>
      <p:sp>
        <p:nvSpPr>
          <p:cNvPr id="717892" name="Text Box 68"/>
          <p:cNvSpPr txBox="1">
            <a:spLocks noChangeArrowheads="1"/>
          </p:cNvSpPr>
          <p:nvPr/>
        </p:nvSpPr>
        <p:spPr bwMode="auto">
          <a:xfrm>
            <a:off x="2051050" y="2636838"/>
            <a:ext cx="1277938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Hypothermia</a:t>
            </a:r>
          </a:p>
        </p:txBody>
      </p:sp>
      <p:sp>
        <p:nvSpPr>
          <p:cNvPr id="717893" name="Text Box 69"/>
          <p:cNvSpPr txBox="1">
            <a:spLocks noChangeArrowheads="1"/>
          </p:cNvSpPr>
          <p:nvPr/>
        </p:nvSpPr>
        <p:spPr bwMode="auto">
          <a:xfrm>
            <a:off x="6659563" y="2349500"/>
            <a:ext cx="695325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Aging</a:t>
            </a:r>
          </a:p>
        </p:txBody>
      </p:sp>
      <p:sp>
        <p:nvSpPr>
          <p:cNvPr id="717894" name="Text Box 70"/>
          <p:cNvSpPr txBox="1">
            <a:spLocks noChangeArrowheads="1"/>
          </p:cNvSpPr>
          <p:nvPr/>
        </p:nvSpPr>
        <p:spPr bwMode="auto">
          <a:xfrm>
            <a:off x="6084888" y="812800"/>
            <a:ext cx="765175" cy="314325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99CCFF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chemeClr val="bg1"/>
                </a:solidFill>
                <a:latin typeface="Arial" charset="0"/>
              </a:rPr>
              <a:t>Sepsis</a:t>
            </a:r>
          </a:p>
        </p:txBody>
      </p:sp>
      <p:grpSp>
        <p:nvGrpSpPr>
          <p:cNvPr id="717895" name="Group 71"/>
          <p:cNvGrpSpPr>
            <a:grpSpLocks/>
          </p:cNvGrpSpPr>
          <p:nvPr/>
        </p:nvGrpSpPr>
        <p:grpSpPr bwMode="auto">
          <a:xfrm>
            <a:off x="6869113" y="2708275"/>
            <a:ext cx="936625" cy="720725"/>
            <a:chOff x="1610" y="1797"/>
            <a:chExt cx="590" cy="454"/>
          </a:xfrm>
        </p:grpSpPr>
        <p:sp>
          <p:nvSpPr>
            <p:cNvPr id="808024" name="AutoShape 72"/>
            <p:cNvSpPr>
              <a:spLocks noChangeArrowheads="1"/>
            </p:cNvSpPr>
            <p:nvPr/>
          </p:nvSpPr>
          <p:spPr bwMode="auto">
            <a:xfrm>
              <a:off x="1610" y="1797"/>
              <a:ext cx="590" cy="454"/>
            </a:xfrm>
            <a:prstGeom prst="horizontalScroll">
              <a:avLst>
                <a:gd name="adj" fmla="val 12500"/>
              </a:avLst>
            </a:prstGeom>
            <a:solidFill>
              <a:srgbClr val="3399FF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25" name="Text Box 73"/>
            <p:cNvSpPr txBox="1">
              <a:spLocks noChangeArrowheads="1"/>
            </p:cNvSpPr>
            <p:nvPr/>
          </p:nvSpPr>
          <p:spPr bwMode="auto">
            <a:xfrm>
              <a:off x="1671" y="1888"/>
              <a:ext cx="51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Epilepsy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SD</a:t>
              </a:r>
            </a:p>
          </p:txBody>
        </p:sp>
      </p:grpSp>
      <p:sp>
        <p:nvSpPr>
          <p:cNvPr id="717898" name="Line 74"/>
          <p:cNvSpPr>
            <a:spLocks noChangeShapeType="1"/>
          </p:cNvSpPr>
          <p:nvPr/>
        </p:nvSpPr>
        <p:spPr bwMode="auto">
          <a:xfrm flipH="1">
            <a:off x="3348038" y="2492375"/>
            <a:ext cx="576262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899" name="Line 75"/>
          <p:cNvSpPr>
            <a:spLocks noChangeShapeType="1"/>
          </p:cNvSpPr>
          <p:nvPr/>
        </p:nvSpPr>
        <p:spPr bwMode="auto">
          <a:xfrm flipH="1" flipV="1">
            <a:off x="2555875" y="2276475"/>
            <a:ext cx="1368425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0" name="Line 76"/>
          <p:cNvSpPr>
            <a:spLocks noChangeShapeType="1"/>
          </p:cNvSpPr>
          <p:nvPr/>
        </p:nvSpPr>
        <p:spPr bwMode="auto">
          <a:xfrm flipH="1" flipV="1">
            <a:off x="1692275" y="1700213"/>
            <a:ext cx="2232025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1" name="Line 77"/>
          <p:cNvSpPr>
            <a:spLocks noChangeShapeType="1"/>
          </p:cNvSpPr>
          <p:nvPr/>
        </p:nvSpPr>
        <p:spPr bwMode="auto">
          <a:xfrm flipH="1" flipV="1">
            <a:off x="1403350" y="1268413"/>
            <a:ext cx="2592388" cy="8651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2" name="Line 78"/>
          <p:cNvSpPr>
            <a:spLocks noChangeShapeType="1"/>
          </p:cNvSpPr>
          <p:nvPr/>
        </p:nvSpPr>
        <p:spPr bwMode="auto">
          <a:xfrm flipH="1" flipV="1">
            <a:off x="2843213" y="1268413"/>
            <a:ext cx="1296987" cy="720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3" name="Line 79"/>
          <p:cNvSpPr>
            <a:spLocks noChangeShapeType="1"/>
          </p:cNvSpPr>
          <p:nvPr/>
        </p:nvSpPr>
        <p:spPr bwMode="auto">
          <a:xfrm flipV="1">
            <a:off x="4500563" y="1628775"/>
            <a:ext cx="0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4" name="Line 80"/>
          <p:cNvSpPr>
            <a:spLocks noChangeShapeType="1"/>
          </p:cNvSpPr>
          <p:nvPr/>
        </p:nvSpPr>
        <p:spPr bwMode="auto">
          <a:xfrm flipV="1">
            <a:off x="4668838" y="549275"/>
            <a:ext cx="863600" cy="14398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5" name="Line 81"/>
          <p:cNvSpPr>
            <a:spLocks noChangeShapeType="1"/>
          </p:cNvSpPr>
          <p:nvPr/>
        </p:nvSpPr>
        <p:spPr bwMode="auto">
          <a:xfrm flipH="1">
            <a:off x="4787900" y="1196975"/>
            <a:ext cx="720725" cy="86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6" name="Line 82"/>
          <p:cNvSpPr>
            <a:spLocks noChangeShapeType="1"/>
          </p:cNvSpPr>
          <p:nvPr/>
        </p:nvSpPr>
        <p:spPr bwMode="auto">
          <a:xfrm flipH="1">
            <a:off x="4772025" y="1628775"/>
            <a:ext cx="1312863" cy="6969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7" name="Line 83"/>
          <p:cNvSpPr>
            <a:spLocks noChangeShapeType="1"/>
          </p:cNvSpPr>
          <p:nvPr/>
        </p:nvSpPr>
        <p:spPr bwMode="auto">
          <a:xfrm flipH="1" flipV="1">
            <a:off x="4787900" y="2565400"/>
            <a:ext cx="50482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8" name="Line 84"/>
          <p:cNvSpPr>
            <a:spLocks noChangeShapeType="1"/>
          </p:cNvSpPr>
          <p:nvPr/>
        </p:nvSpPr>
        <p:spPr bwMode="auto">
          <a:xfrm flipV="1">
            <a:off x="4787900" y="2420938"/>
            <a:ext cx="1871663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09" name="Line 85"/>
          <p:cNvSpPr>
            <a:spLocks noChangeShapeType="1"/>
          </p:cNvSpPr>
          <p:nvPr/>
        </p:nvSpPr>
        <p:spPr bwMode="auto">
          <a:xfrm flipV="1">
            <a:off x="4787900" y="1989138"/>
            <a:ext cx="2447925" cy="44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910" name="Group 86"/>
          <p:cNvGrpSpPr>
            <a:grpSpLocks/>
          </p:cNvGrpSpPr>
          <p:nvPr/>
        </p:nvGrpSpPr>
        <p:grpSpPr bwMode="auto">
          <a:xfrm>
            <a:off x="468313" y="1916113"/>
            <a:ext cx="1296987" cy="865187"/>
            <a:chOff x="385" y="1207"/>
            <a:chExt cx="817" cy="545"/>
          </a:xfrm>
        </p:grpSpPr>
        <p:sp>
          <p:nvSpPr>
            <p:cNvPr id="808022" name="AutoShape 87"/>
            <p:cNvSpPr>
              <a:spLocks noChangeArrowheads="1"/>
            </p:cNvSpPr>
            <p:nvPr/>
          </p:nvSpPr>
          <p:spPr bwMode="auto">
            <a:xfrm>
              <a:off x="385" y="1207"/>
              <a:ext cx="817" cy="545"/>
            </a:xfrm>
            <a:prstGeom prst="horizontalScroll">
              <a:avLst>
                <a:gd name="adj" fmla="val 12500"/>
              </a:avLst>
            </a:prstGeom>
            <a:solidFill>
              <a:srgbClr val="3399FF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23" name="Text Box 88"/>
            <p:cNvSpPr txBox="1">
              <a:spLocks noChangeArrowheads="1"/>
            </p:cNvSpPr>
            <p:nvPr/>
          </p:nvSpPr>
          <p:spPr bwMode="auto">
            <a:xfrm>
              <a:off x="441" y="1253"/>
              <a:ext cx="719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Mannitol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ICP elevation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Retraction</a:t>
              </a:r>
            </a:p>
          </p:txBody>
        </p:sp>
      </p:grpSp>
      <p:sp>
        <p:nvSpPr>
          <p:cNvPr id="717913" name="Line 89"/>
          <p:cNvSpPr>
            <a:spLocks noChangeShapeType="1"/>
          </p:cNvSpPr>
          <p:nvPr/>
        </p:nvSpPr>
        <p:spPr bwMode="auto">
          <a:xfrm flipH="1">
            <a:off x="1763713" y="2309813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914" name="Group 90"/>
          <p:cNvGrpSpPr>
            <a:grpSpLocks/>
          </p:cNvGrpSpPr>
          <p:nvPr/>
        </p:nvGrpSpPr>
        <p:grpSpPr bwMode="auto">
          <a:xfrm>
            <a:off x="1979613" y="0"/>
            <a:ext cx="1152525" cy="865188"/>
            <a:chOff x="612" y="0"/>
            <a:chExt cx="726" cy="545"/>
          </a:xfrm>
        </p:grpSpPr>
        <p:sp>
          <p:nvSpPr>
            <p:cNvPr id="808020" name="AutoShape 91"/>
            <p:cNvSpPr>
              <a:spLocks noChangeArrowheads="1"/>
            </p:cNvSpPr>
            <p:nvPr/>
          </p:nvSpPr>
          <p:spPr bwMode="auto">
            <a:xfrm>
              <a:off x="612" y="0"/>
              <a:ext cx="726" cy="545"/>
            </a:xfrm>
            <a:prstGeom prst="horizontalScroll">
              <a:avLst>
                <a:gd name="adj" fmla="val 12500"/>
              </a:avLst>
            </a:prstGeom>
            <a:solidFill>
              <a:srgbClr val="3399FF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21" name="Text Box 92"/>
            <p:cNvSpPr txBox="1">
              <a:spLocks noChangeArrowheads="1"/>
            </p:cNvSpPr>
            <p:nvPr/>
          </p:nvSpPr>
          <p:spPr bwMode="auto">
            <a:xfrm>
              <a:off x="647" y="48"/>
              <a:ext cx="691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Anoxia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Hypoxia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Hypercapnia</a:t>
              </a:r>
            </a:p>
          </p:txBody>
        </p:sp>
      </p:grpSp>
      <p:grpSp>
        <p:nvGrpSpPr>
          <p:cNvPr id="717917" name="Group 93"/>
          <p:cNvGrpSpPr>
            <a:grpSpLocks/>
          </p:cNvGrpSpPr>
          <p:nvPr/>
        </p:nvGrpSpPr>
        <p:grpSpPr bwMode="auto">
          <a:xfrm>
            <a:off x="3924300" y="0"/>
            <a:ext cx="1152525" cy="1295400"/>
            <a:chOff x="1655" y="2024"/>
            <a:chExt cx="726" cy="816"/>
          </a:xfrm>
        </p:grpSpPr>
        <p:sp>
          <p:nvSpPr>
            <p:cNvPr id="808018" name="AutoShape 94"/>
            <p:cNvSpPr>
              <a:spLocks noChangeArrowheads="1"/>
            </p:cNvSpPr>
            <p:nvPr/>
          </p:nvSpPr>
          <p:spPr bwMode="auto">
            <a:xfrm>
              <a:off x="1655" y="2024"/>
              <a:ext cx="726" cy="816"/>
            </a:xfrm>
            <a:prstGeom prst="horizontalScroll">
              <a:avLst>
                <a:gd name="adj" fmla="val 12500"/>
              </a:avLst>
            </a:prstGeom>
            <a:solidFill>
              <a:srgbClr val="3399FF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19" name="Text Box 95"/>
            <p:cNvSpPr txBox="1">
              <a:spLocks noChangeArrowheads="1"/>
            </p:cNvSpPr>
            <p:nvPr/>
          </p:nvSpPr>
          <p:spPr bwMode="auto">
            <a:xfrm>
              <a:off x="1701" y="2115"/>
              <a:ext cx="659" cy="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Nimodipine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Ethanol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Anesthetics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Uncoupler</a:t>
              </a:r>
            </a:p>
          </p:txBody>
        </p:sp>
      </p:grpSp>
      <p:sp>
        <p:nvSpPr>
          <p:cNvPr id="717920" name="Line 96"/>
          <p:cNvSpPr>
            <a:spLocks noChangeShapeType="1"/>
          </p:cNvSpPr>
          <p:nvPr/>
        </p:nvSpPr>
        <p:spPr bwMode="auto">
          <a:xfrm flipH="1">
            <a:off x="4787900" y="1125538"/>
            <a:ext cx="1439863" cy="1079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21" name="Line 97"/>
          <p:cNvSpPr>
            <a:spLocks noChangeShapeType="1"/>
          </p:cNvSpPr>
          <p:nvPr/>
        </p:nvSpPr>
        <p:spPr bwMode="auto">
          <a:xfrm>
            <a:off x="2555875" y="765175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22" name="Line 98"/>
          <p:cNvSpPr>
            <a:spLocks noChangeShapeType="1"/>
          </p:cNvSpPr>
          <p:nvPr/>
        </p:nvSpPr>
        <p:spPr bwMode="auto">
          <a:xfrm>
            <a:off x="4500563" y="1125538"/>
            <a:ext cx="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17923" name="Group 99"/>
          <p:cNvGrpSpPr>
            <a:grpSpLocks/>
          </p:cNvGrpSpPr>
          <p:nvPr/>
        </p:nvGrpSpPr>
        <p:grpSpPr bwMode="auto">
          <a:xfrm>
            <a:off x="7116763" y="428625"/>
            <a:ext cx="1479550" cy="865188"/>
            <a:chOff x="4422" y="119"/>
            <a:chExt cx="932" cy="545"/>
          </a:xfrm>
        </p:grpSpPr>
        <p:sp>
          <p:nvSpPr>
            <p:cNvPr id="808016" name="AutoShape 100"/>
            <p:cNvSpPr>
              <a:spLocks noChangeArrowheads="1"/>
            </p:cNvSpPr>
            <p:nvPr/>
          </p:nvSpPr>
          <p:spPr bwMode="auto">
            <a:xfrm>
              <a:off x="4422" y="119"/>
              <a:ext cx="907" cy="545"/>
            </a:xfrm>
            <a:prstGeom prst="horizontalScroll">
              <a:avLst>
                <a:gd name="adj" fmla="val 12500"/>
              </a:avLst>
            </a:prstGeom>
            <a:solidFill>
              <a:srgbClr val="3399FF">
                <a:alpha val="6509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8017" name="Text Box 101"/>
            <p:cNvSpPr txBox="1">
              <a:spLocks noChangeArrowheads="1"/>
            </p:cNvSpPr>
            <p:nvPr/>
          </p:nvSpPr>
          <p:spPr bwMode="auto">
            <a:xfrm>
              <a:off x="4463" y="255"/>
              <a:ext cx="891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During operation</a:t>
              </a:r>
            </a:p>
            <a:p>
              <a:pPr algn="ctr">
                <a:spcBef>
                  <a:spcPct val="10000"/>
                </a:spcBef>
                <a:spcAft>
                  <a:spcPct val="10000"/>
                </a:spcAft>
              </a:pPr>
              <a:r>
                <a:rPr lang="en-US" sz="1200" b="1">
                  <a:latin typeface="Arial" charset="0"/>
                </a:rPr>
                <a:t>ICU</a:t>
              </a:r>
            </a:p>
          </p:txBody>
        </p:sp>
      </p:grpSp>
      <p:sp>
        <p:nvSpPr>
          <p:cNvPr id="717926" name="Line 102"/>
          <p:cNvSpPr>
            <a:spLocks noChangeShapeType="1"/>
          </p:cNvSpPr>
          <p:nvPr/>
        </p:nvSpPr>
        <p:spPr bwMode="auto">
          <a:xfrm flipV="1">
            <a:off x="6877050" y="1196975"/>
            <a:ext cx="719138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27" name="Line 103"/>
          <p:cNvSpPr>
            <a:spLocks noChangeShapeType="1"/>
          </p:cNvSpPr>
          <p:nvPr/>
        </p:nvSpPr>
        <p:spPr bwMode="auto">
          <a:xfrm>
            <a:off x="7380288" y="3860800"/>
            <a:ext cx="215900" cy="288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28" name="Line 104"/>
          <p:cNvSpPr>
            <a:spLocks noChangeShapeType="1"/>
          </p:cNvSpPr>
          <p:nvPr/>
        </p:nvSpPr>
        <p:spPr bwMode="auto">
          <a:xfrm>
            <a:off x="6356350" y="2924175"/>
            <a:ext cx="504825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29" name="Line 105"/>
          <p:cNvSpPr>
            <a:spLocks noChangeShapeType="1"/>
          </p:cNvSpPr>
          <p:nvPr/>
        </p:nvSpPr>
        <p:spPr bwMode="auto">
          <a:xfrm flipH="1">
            <a:off x="4356100" y="27162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0" name="Line 106"/>
          <p:cNvSpPr>
            <a:spLocks noChangeShapeType="1"/>
          </p:cNvSpPr>
          <p:nvPr/>
        </p:nvSpPr>
        <p:spPr bwMode="auto">
          <a:xfrm>
            <a:off x="1924050" y="3292475"/>
            <a:ext cx="1927225" cy="5683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1" name="Line 107"/>
          <p:cNvSpPr>
            <a:spLocks noChangeShapeType="1"/>
          </p:cNvSpPr>
          <p:nvPr/>
        </p:nvSpPr>
        <p:spPr bwMode="auto">
          <a:xfrm>
            <a:off x="2411413" y="414972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2" name="Line 108"/>
          <p:cNvSpPr>
            <a:spLocks noChangeShapeType="1"/>
          </p:cNvSpPr>
          <p:nvPr/>
        </p:nvSpPr>
        <p:spPr bwMode="auto">
          <a:xfrm>
            <a:off x="5419725" y="3789363"/>
            <a:ext cx="863600" cy="144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3" name="Line 109"/>
          <p:cNvSpPr>
            <a:spLocks noChangeShapeType="1"/>
          </p:cNvSpPr>
          <p:nvPr/>
        </p:nvSpPr>
        <p:spPr bwMode="auto">
          <a:xfrm flipH="1">
            <a:off x="3308350" y="4573588"/>
            <a:ext cx="287338" cy="247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4" name="Line 110"/>
          <p:cNvSpPr>
            <a:spLocks noChangeShapeType="1"/>
          </p:cNvSpPr>
          <p:nvPr/>
        </p:nvSpPr>
        <p:spPr bwMode="auto">
          <a:xfrm>
            <a:off x="4211638" y="4724400"/>
            <a:ext cx="17462" cy="2651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5" name="Line 111"/>
          <p:cNvSpPr>
            <a:spLocks noChangeShapeType="1"/>
          </p:cNvSpPr>
          <p:nvPr/>
        </p:nvSpPr>
        <p:spPr bwMode="auto">
          <a:xfrm>
            <a:off x="4859338" y="4365625"/>
            <a:ext cx="865187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7936" name="Line 112"/>
          <p:cNvSpPr>
            <a:spLocks noChangeShapeType="1"/>
          </p:cNvSpPr>
          <p:nvPr/>
        </p:nvSpPr>
        <p:spPr bwMode="auto">
          <a:xfrm>
            <a:off x="5203825" y="4149725"/>
            <a:ext cx="1152525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7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17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71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1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17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17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1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71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71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1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1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17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1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71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1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717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1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717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717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717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71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71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71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71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71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71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1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71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71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71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71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71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71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71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71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9" dur="500"/>
                                        <p:tgtEl>
                                          <p:spTgt spid="71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2" dur="500"/>
                                        <p:tgtEl>
                                          <p:spTgt spid="71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71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8" dur="500"/>
                                        <p:tgtEl>
                                          <p:spTgt spid="71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1" dur="500"/>
                                        <p:tgtEl>
                                          <p:spTgt spid="71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4" dur="500"/>
                                        <p:tgtEl>
                                          <p:spTgt spid="717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7" dur="500"/>
                                        <p:tgtEl>
                                          <p:spTgt spid="71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0" dur="500"/>
                                        <p:tgtEl>
                                          <p:spTgt spid="71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71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71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71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71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7" dur="500"/>
                                        <p:tgtEl>
                                          <p:spTgt spid="71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0" dur="500"/>
                                        <p:tgtEl>
                                          <p:spTgt spid="71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3" dur="500"/>
                                        <p:tgtEl>
                                          <p:spTgt spid="71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6" dur="500"/>
                                        <p:tgtEl>
                                          <p:spTgt spid="71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71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2" dur="500"/>
                                        <p:tgtEl>
                                          <p:spTgt spid="71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717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8" dur="500"/>
                                        <p:tgtEl>
                                          <p:spTgt spid="71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3" dur="500"/>
                                        <p:tgtEl>
                                          <p:spTgt spid="717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6" dur="500"/>
                                        <p:tgtEl>
                                          <p:spTgt spid="71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9" dur="500"/>
                                        <p:tgtEl>
                                          <p:spTgt spid="717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2" dur="500"/>
                                        <p:tgtEl>
                                          <p:spTgt spid="717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71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8" dur="500"/>
                                        <p:tgtEl>
                                          <p:spTgt spid="717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1" dur="500"/>
                                        <p:tgtEl>
                                          <p:spTgt spid="71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4" dur="500"/>
                                        <p:tgtEl>
                                          <p:spTgt spid="717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7" dur="500"/>
                                        <p:tgtEl>
                                          <p:spTgt spid="71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0" dur="500"/>
                                        <p:tgtEl>
                                          <p:spTgt spid="71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26" grpId="0" animBg="1"/>
      <p:bldP spid="717827" grpId="0" animBg="1"/>
      <p:bldP spid="717828" grpId="0" animBg="1"/>
      <p:bldP spid="717829" grpId="0" animBg="1"/>
      <p:bldP spid="717830" grpId="0" animBg="1"/>
      <p:bldP spid="717831" grpId="0" animBg="1"/>
      <p:bldP spid="717832" grpId="0" animBg="1"/>
      <p:bldP spid="717836" grpId="0" animBg="1"/>
      <p:bldP spid="717837" grpId="0" animBg="1"/>
      <p:bldP spid="717838" grpId="0" animBg="1"/>
      <p:bldP spid="717839" grpId="0" animBg="1"/>
      <p:bldP spid="717840" grpId="0" animBg="1"/>
      <p:bldP spid="717841" grpId="0" animBg="1"/>
      <p:bldP spid="717842" grpId="0" animBg="1"/>
      <p:bldP spid="717843" grpId="0" animBg="1"/>
      <p:bldP spid="717871" grpId="0" animBg="1"/>
      <p:bldP spid="717872" grpId="0" animBg="1"/>
      <p:bldP spid="717873" grpId="0" animBg="1"/>
      <p:bldP spid="717874" grpId="0" animBg="1"/>
      <p:bldP spid="717875" grpId="0" animBg="1"/>
      <p:bldP spid="717876" grpId="0" animBg="1"/>
      <p:bldP spid="717877" grpId="0" animBg="1"/>
      <p:bldP spid="717878" grpId="0" animBg="1"/>
      <p:bldP spid="717882" grpId="0" animBg="1"/>
      <p:bldP spid="717883" grpId="0" animBg="1"/>
      <p:bldP spid="717884" grpId="0" animBg="1"/>
      <p:bldP spid="717885" grpId="0" animBg="1"/>
      <p:bldP spid="717886" grpId="0" animBg="1"/>
      <p:bldP spid="717887" grpId="0" animBg="1"/>
      <p:bldP spid="717888" grpId="0" animBg="1"/>
      <p:bldP spid="717889" grpId="0" animBg="1"/>
      <p:bldP spid="717890" grpId="0" animBg="1"/>
      <p:bldP spid="717891" grpId="0" animBg="1"/>
      <p:bldP spid="717892" grpId="0" animBg="1"/>
      <p:bldP spid="717893" grpId="0" animBg="1"/>
      <p:bldP spid="717894" grpId="0" animBg="1"/>
      <p:bldP spid="717898" grpId="0" animBg="1"/>
      <p:bldP spid="717899" grpId="0" animBg="1"/>
      <p:bldP spid="717900" grpId="0" animBg="1"/>
      <p:bldP spid="717901" grpId="0" animBg="1"/>
      <p:bldP spid="717902" grpId="0" animBg="1"/>
      <p:bldP spid="717903" grpId="0" animBg="1"/>
      <p:bldP spid="717904" grpId="0" animBg="1"/>
      <p:bldP spid="717905" grpId="0" animBg="1"/>
      <p:bldP spid="717906" grpId="0" animBg="1"/>
      <p:bldP spid="717907" grpId="0" animBg="1"/>
      <p:bldP spid="717908" grpId="0" animBg="1"/>
      <p:bldP spid="717909" grpId="0" animBg="1"/>
      <p:bldP spid="717913" grpId="0" animBg="1"/>
      <p:bldP spid="717920" grpId="0" animBg="1"/>
      <p:bldP spid="717921" grpId="0" animBg="1"/>
      <p:bldP spid="717922" grpId="0" animBg="1"/>
      <p:bldP spid="717926" grpId="0" animBg="1"/>
      <p:bldP spid="717927" grpId="0" animBg="1"/>
      <p:bldP spid="717928" grpId="0" animBg="1"/>
      <p:bldP spid="717929" grpId="0" animBg="1"/>
      <p:bldP spid="717930" grpId="0" animBg="1"/>
      <p:bldP spid="717931" grpId="0" animBg="1"/>
      <p:bldP spid="717932" grpId="0" animBg="1"/>
      <p:bldP spid="717933" grpId="0" animBg="1"/>
      <p:bldP spid="717934" grpId="0" animBg="1"/>
      <p:bldP spid="717935" grpId="0" animBg="1"/>
      <p:bldP spid="71793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286000"/>
            <a:ext cx="6019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62" name="Rectangle 4"/>
          <p:cNvSpPr>
            <a:spLocks noChangeArrowheads="1"/>
          </p:cNvSpPr>
          <p:nvPr/>
        </p:nvSpPr>
        <p:spPr bwMode="auto">
          <a:xfrm>
            <a:off x="1447800" y="3700463"/>
            <a:ext cx="5867400" cy="6858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08963" name="Rectangle 5"/>
          <p:cNvSpPr>
            <a:spLocks noChangeArrowheads="1"/>
          </p:cNvSpPr>
          <p:nvPr/>
        </p:nvSpPr>
        <p:spPr bwMode="auto">
          <a:xfrm>
            <a:off x="1219200" y="0"/>
            <a:ext cx="525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rtl="1" eaLnBrk="0" fontAlgn="ctr" hangingPunct="0"/>
            <a:r>
              <a:rPr lang="en-US" b="1">
                <a:latin typeface="Arial" charset="0"/>
                <a:hlinkClick r:id="rId3"/>
              </a:rPr>
              <a:t>Mitochondrion</a:t>
            </a:r>
            <a:r>
              <a:rPr lang="he-IL">
                <a:latin typeface="Arial" charset="0"/>
              </a:rPr>
              <a:t/>
            </a:r>
            <a:br>
              <a:rPr lang="he-IL">
                <a:latin typeface="Arial" charset="0"/>
              </a:rPr>
            </a:br>
            <a:r>
              <a:rPr lang="en-US">
                <a:latin typeface="Arial" charset="0"/>
                <a:hlinkClick r:id="rId4"/>
              </a:rPr>
              <a:t>Volume 1, Issue 1</a:t>
            </a:r>
            <a:r>
              <a:rPr lang="he-IL">
                <a:latin typeface="Arial" charset="0"/>
              </a:rPr>
              <a:t>, </a:t>
            </a:r>
            <a:r>
              <a:rPr lang="en-US">
                <a:latin typeface="Arial" charset="0"/>
              </a:rPr>
              <a:t>June 2001, Pages 3-31</a:t>
            </a:r>
            <a:r>
              <a:rPr lang="he-IL">
                <a:latin typeface="Arial" charset="0"/>
              </a:rPr>
              <a:t> </a:t>
            </a:r>
          </a:p>
        </p:txBody>
      </p:sp>
      <p:pic>
        <p:nvPicPr>
          <p:cNvPr id="808964" name="Picture 6" descr="Corresponding Author Contact Inform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92513" y="33464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65" name="Picture 7" descr="E-mail The Corresponding Autho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79788" y="334645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66" name="Rectangle 8"/>
          <p:cNvSpPr>
            <a:spLocks noChangeArrowheads="1"/>
          </p:cNvSpPr>
          <p:nvPr/>
        </p:nvSpPr>
        <p:spPr bwMode="auto">
          <a:xfrm>
            <a:off x="1295400" y="779463"/>
            <a:ext cx="7772400" cy="83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rtl="1"/>
            <a:r>
              <a:rPr lang="en-US">
                <a:latin typeface="Arial" charset="0"/>
              </a:rPr>
              <a:t>Review article</a:t>
            </a:r>
            <a:endParaRPr lang="he-IL">
              <a:latin typeface="Arial" charset="0"/>
            </a:endParaRPr>
          </a:p>
          <a:p>
            <a:pPr rtl="1"/>
            <a:r>
              <a:rPr lang="en-US" b="1" i="1">
                <a:latin typeface="Arial" charset="0"/>
              </a:rPr>
              <a:t>A century of mitochondrial research: achievements and perspectives</a:t>
            </a:r>
            <a:r>
              <a:rPr lang="he-IL">
                <a:latin typeface="Arial" charset="0"/>
              </a:rPr>
              <a:t> </a:t>
            </a:r>
          </a:p>
          <a:p>
            <a:pPr rtl="1"/>
            <a:r>
              <a:rPr lang="en-US" b="1">
                <a:latin typeface="Arial" charset="0"/>
              </a:rPr>
              <a:t>Immo E. Scheffler</a:t>
            </a:r>
            <a:endParaRPr lang="he-IL" b="1">
              <a:latin typeface="Arial" charset="0"/>
            </a:endParaRPr>
          </a:p>
        </p:txBody>
      </p:sp>
      <p:sp>
        <p:nvSpPr>
          <p:cNvPr id="808967" name="Text Box 9"/>
          <p:cNvSpPr txBox="1">
            <a:spLocks noChangeArrowheads="1"/>
          </p:cNvSpPr>
          <p:nvPr/>
        </p:nvSpPr>
        <p:spPr bwMode="auto">
          <a:xfrm>
            <a:off x="990600" y="179863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u="sng">
                <a:latin typeface="Arial" charset="0"/>
              </a:rPr>
              <a:t>Out of 247 References  Only one  Reference By Chance was cited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985" name="Group 2"/>
          <p:cNvGrpSpPr>
            <a:grpSpLocks/>
          </p:cNvGrpSpPr>
          <p:nvPr/>
        </p:nvGrpSpPr>
        <p:grpSpPr bwMode="auto">
          <a:xfrm>
            <a:off x="228600" y="0"/>
            <a:ext cx="8724900" cy="6661150"/>
            <a:chOff x="144" y="0"/>
            <a:chExt cx="5496" cy="4196"/>
          </a:xfrm>
        </p:grpSpPr>
        <p:pic>
          <p:nvPicPr>
            <p:cNvPr id="80998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49358" b="25964"/>
            <a:stretch>
              <a:fillRect/>
            </a:stretch>
          </p:blipFill>
          <p:spPr bwMode="auto">
            <a:xfrm>
              <a:off x="725" y="480"/>
              <a:ext cx="41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98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1008"/>
              <a:ext cx="2889" cy="3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988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t="11290"/>
            <a:stretch>
              <a:fillRect/>
            </a:stretch>
          </p:blipFill>
          <p:spPr bwMode="auto">
            <a:xfrm>
              <a:off x="3072" y="1104"/>
              <a:ext cx="2463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9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t="82262"/>
            <a:stretch>
              <a:fillRect/>
            </a:stretch>
          </p:blipFill>
          <p:spPr bwMode="auto">
            <a:xfrm>
              <a:off x="720" y="761"/>
              <a:ext cx="4187" cy="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999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19489" b="58868"/>
            <a:stretch>
              <a:fillRect/>
            </a:stretch>
          </p:blipFill>
          <p:spPr bwMode="auto">
            <a:xfrm>
              <a:off x="1200" y="0"/>
              <a:ext cx="3371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991" name="Rectangle 8"/>
            <p:cNvSpPr>
              <a:spLocks noChangeArrowheads="1"/>
            </p:cNvSpPr>
            <p:nvPr/>
          </p:nvSpPr>
          <p:spPr bwMode="auto">
            <a:xfrm>
              <a:off x="4032" y="1569"/>
              <a:ext cx="1440" cy="192"/>
            </a:xfrm>
            <a:prstGeom prst="rect">
              <a:avLst/>
            </a:prstGeom>
            <a:solidFill>
              <a:srgbClr val="FFFF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2" name="Rectangle 9"/>
            <p:cNvSpPr>
              <a:spLocks noChangeArrowheads="1"/>
            </p:cNvSpPr>
            <p:nvPr/>
          </p:nvSpPr>
          <p:spPr bwMode="auto">
            <a:xfrm>
              <a:off x="3072" y="1773"/>
              <a:ext cx="2400" cy="624"/>
            </a:xfrm>
            <a:prstGeom prst="rect">
              <a:avLst/>
            </a:prstGeom>
            <a:solidFill>
              <a:srgbClr val="FFFF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3" name="Text Box 10"/>
            <p:cNvSpPr txBox="1">
              <a:spLocks noChangeArrowheads="1"/>
            </p:cNvSpPr>
            <p:nvPr/>
          </p:nvSpPr>
          <p:spPr bwMode="auto">
            <a:xfrm>
              <a:off x="3888" y="3984"/>
              <a:ext cx="175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Science, 137:499-508, 1962 </a:t>
              </a:r>
            </a:p>
          </p:txBody>
        </p:sp>
        <p:sp>
          <p:nvSpPr>
            <p:cNvPr id="809994" name="Rectangle 11"/>
            <p:cNvSpPr>
              <a:spLocks noChangeArrowheads="1"/>
            </p:cNvSpPr>
            <p:nvPr/>
          </p:nvSpPr>
          <p:spPr bwMode="auto">
            <a:xfrm>
              <a:off x="3087" y="2387"/>
              <a:ext cx="1824" cy="192"/>
            </a:xfrm>
            <a:prstGeom prst="rect">
              <a:avLst/>
            </a:prstGeom>
            <a:solidFill>
              <a:srgbClr val="FFFF00">
                <a:alpha val="3294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5" name="Rectangle 12"/>
            <p:cNvSpPr>
              <a:spLocks noChangeArrowheads="1"/>
            </p:cNvSpPr>
            <p:nvPr/>
          </p:nvSpPr>
          <p:spPr bwMode="auto">
            <a:xfrm>
              <a:off x="3072" y="2567"/>
              <a:ext cx="2400" cy="308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6" name="Rectangle 13"/>
            <p:cNvSpPr>
              <a:spLocks noChangeArrowheads="1"/>
            </p:cNvSpPr>
            <p:nvPr/>
          </p:nvSpPr>
          <p:spPr bwMode="auto">
            <a:xfrm>
              <a:off x="3072" y="2875"/>
              <a:ext cx="1968" cy="144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7" name="Rectangle 14"/>
            <p:cNvSpPr>
              <a:spLocks noChangeArrowheads="1"/>
            </p:cNvSpPr>
            <p:nvPr/>
          </p:nvSpPr>
          <p:spPr bwMode="auto">
            <a:xfrm>
              <a:off x="4896" y="2400"/>
              <a:ext cx="576" cy="16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1009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15888"/>
            <a:ext cx="5340350" cy="662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2033" name="Picture 2" descr="F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189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i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524000" y="561975"/>
            <a:ext cx="6124575" cy="6296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The letter that changed the scientific activities of my life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2590800" y="4267200"/>
            <a:ext cx="4267200" cy="45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1828800" y="4343400"/>
            <a:ext cx="5486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2590800" y="4267200"/>
            <a:ext cx="4419600" cy="490538"/>
          </a:xfrm>
          <a:prstGeom prst="rect">
            <a:avLst/>
          </a:prstGeom>
          <a:noFill/>
          <a:ln w="28575">
            <a:solidFill>
              <a:srgbClr val="D3580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3057" name="Picture 2" descr="Fi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1331913" y="333375"/>
            <a:ext cx="5535612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408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76225"/>
            <a:ext cx="3838575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4082" name="Text Box 4"/>
          <p:cNvSpPr txBox="1">
            <a:spLocks noChangeArrowheads="1"/>
          </p:cNvSpPr>
          <p:nvPr/>
        </p:nvSpPr>
        <p:spPr bwMode="auto">
          <a:xfrm>
            <a:off x="3886200" y="4800600"/>
            <a:ext cx="5257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Arial" charset="0"/>
              </a:rPr>
              <a:t>Mayevsky, A. and Chance, B. </a:t>
            </a:r>
            <a:r>
              <a:rPr lang="en-US" sz="2400" i="1">
                <a:latin typeface="Arial" charset="0"/>
              </a:rPr>
              <a:t>Mitochondrion</a:t>
            </a:r>
            <a:r>
              <a:rPr lang="en-US" sz="2400">
                <a:latin typeface="Arial" charset="0"/>
              </a:rPr>
              <a:t> 7: 330-339 (2007).</a:t>
            </a:r>
          </a:p>
        </p:txBody>
      </p:sp>
      <p:sp>
        <p:nvSpPr>
          <p:cNvPr id="814083" name="Text Box 5"/>
          <p:cNvSpPr txBox="1">
            <a:spLocks noChangeArrowheads="1"/>
          </p:cNvSpPr>
          <p:nvPr/>
        </p:nvSpPr>
        <p:spPr bwMode="auto">
          <a:xfrm>
            <a:off x="5029200" y="200025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>
                <a:latin typeface="Arial" charset="0"/>
              </a:rPr>
              <a:t>Effects of Adrenaline on various organs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13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858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6133" name="Text Box 5"/>
          <p:cNvSpPr txBox="1">
            <a:spLocks noChangeArrowheads="1"/>
          </p:cNvSpPr>
          <p:nvPr/>
        </p:nvSpPr>
        <p:spPr bwMode="auto">
          <a:xfrm>
            <a:off x="1676400" y="0"/>
            <a:ext cx="6324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Thank you for the attention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en-US" sz="3200">
                <a:solidFill>
                  <a:srgbClr val="FFFF00"/>
                </a:solidFill>
                <a:latin typeface="Arial" charset="0"/>
              </a:rPr>
              <a:t> Short History –Monitoring of Mitochondrial function and Tissue Energy Metabolism.     </a:t>
            </a:r>
          </a:p>
        </p:txBody>
      </p:sp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685800" y="1338263"/>
            <a:ext cx="769620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“There is no instance in which it can be proven that an organ increases its </a:t>
            </a:r>
            <a:r>
              <a:rPr lang="en-US" sz="28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activity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under physiological conditions, without also increasing in its call for </a:t>
            </a: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oxygen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, and- in no organ excited by any form of stimulation can it be shown that positive work is done without the </a:t>
            </a:r>
            <a:r>
              <a:rPr lang="en-US" sz="2800" b="1" i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blood supply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having to respond to a call for oxygen”. 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2971800" y="4876800"/>
            <a:ext cx="5791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rtl="1" eaLnBrk="0" hangingPunct="0"/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Barcroft J. The Respiratory Function of the Blood.</a:t>
            </a:r>
          </a:p>
          <a:p>
            <a:pPr algn="just" rtl="1" eaLnBrk="0" hangingPunct="0"/>
            <a:r>
              <a:rPr lang="en-US" sz="20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Cambridge Univ. Press, Cambridge, </a:t>
            </a:r>
            <a:r>
              <a:rPr lang="en-US" sz="2400" b="1" i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1914</a:t>
            </a:r>
          </a:p>
        </p:txBody>
      </p:sp>
      <p:sp>
        <p:nvSpPr>
          <p:cNvPr id="239621" name="Oval 5"/>
          <p:cNvSpPr>
            <a:spLocks noChangeArrowheads="1"/>
          </p:cNvSpPr>
          <p:nvPr/>
        </p:nvSpPr>
        <p:spPr bwMode="auto">
          <a:xfrm>
            <a:off x="5867400" y="1828800"/>
            <a:ext cx="1295400" cy="457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32773" name="Oval 6"/>
          <p:cNvSpPr>
            <a:spLocks noChangeArrowheads="1"/>
          </p:cNvSpPr>
          <p:nvPr/>
        </p:nvSpPr>
        <p:spPr bwMode="auto">
          <a:xfrm>
            <a:off x="2771775" y="2667000"/>
            <a:ext cx="1219200" cy="5334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32774" name="Oval 7"/>
          <p:cNvSpPr>
            <a:spLocks noChangeArrowheads="1"/>
          </p:cNvSpPr>
          <p:nvPr/>
        </p:nvSpPr>
        <p:spPr bwMode="auto">
          <a:xfrm>
            <a:off x="6162675" y="3448050"/>
            <a:ext cx="22860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179" name="Group 699"/>
          <p:cNvGrpSpPr>
            <a:grpSpLocks/>
          </p:cNvGrpSpPr>
          <p:nvPr/>
        </p:nvGrpSpPr>
        <p:grpSpPr bwMode="auto">
          <a:xfrm>
            <a:off x="3595688" y="533400"/>
            <a:ext cx="2927350" cy="3863975"/>
            <a:chOff x="2265" y="336"/>
            <a:chExt cx="1844" cy="2434"/>
          </a:xfrm>
        </p:grpSpPr>
        <p:sp>
          <p:nvSpPr>
            <p:cNvPr id="712622" name="WordArt 6"/>
            <p:cNvSpPr>
              <a:spLocks noChangeArrowheads="1" noChangeShapeType="1" noTextEdit="1"/>
            </p:cNvSpPr>
            <p:nvPr/>
          </p:nvSpPr>
          <p:spPr bwMode="auto">
            <a:xfrm>
              <a:off x="2265" y="336"/>
              <a:ext cx="1527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Tissue Energy </a:t>
              </a:r>
            </a:p>
            <a:p>
              <a:pPr algn="ctr"/>
              <a:r>
                <a:rPr lang="en-US" sz="2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Balance</a:t>
              </a:r>
            </a:p>
          </p:txBody>
        </p:sp>
        <p:grpSp>
          <p:nvGrpSpPr>
            <p:cNvPr id="712623" name="Group 523"/>
            <p:cNvGrpSpPr>
              <a:grpSpLocks/>
            </p:cNvGrpSpPr>
            <p:nvPr/>
          </p:nvGrpSpPr>
          <p:grpSpPr bwMode="auto">
            <a:xfrm>
              <a:off x="2496" y="1296"/>
              <a:ext cx="1613" cy="1474"/>
              <a:chOff x="2751" y="1536"/>
              <a:chExt cx="1613" cy="1474"/>
            </a:xfrm>
          </p:grpSpPr>
          <p:pic>
            <p:nvPicPr>
              <p:cNvPr id="712624" name="Picture 524" descr="mitochondria col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51" y="1883"/>
                <a:ext cx="1613" cy="1127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</p:pic>
          <p:sp>
            <p:nvSpPr>
              <p:cNvPr id="712625" name="Text Box 525"/>
              <p:cNvSpPr txBox="1">
                <a:spLocks noChangeArrowheads="1"/>
              </p:cNvSpPr>
              <p:nvPr/>
            </p:nvSpPr>
            <p:spPr bwMode="auto">
              <a:xfrm>
                <a:off x="2976" y="1536"/>
                <a:ext cx="1185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400" b="1">
                    <a:latin typeface="Times New Roman" pitchFamily="18" charset="0"/>
                  </a:rPr>
                  <a:t>Mitochondrial NADH (Fluorometry)</a:t>
                </a:r>
              </a:p>
            </p:txBody>
          </p:sp>
        </p:grpSp>
      </p:grpSp>
      <p:grpSp>
        <p:nvGrpSpPr>
          <p:cNvPr id="277180" name="Group 700"/>
          <p:cNvGrpSpPr>
            <a:grpSpLocks/>
          </p:cNvGrpSpPr>
          <p:nvPr/>
        </p:nvGrpSpPr>
        <p:grpSpPr bwMode="auto">
          <a:xfrm>
            <a:off x="4378325" y="4495800"/>
            <a:ext cx="3937000" cy="1625600"/>
            <a:chOff x="2758" y="2832"/>
            <a:chExt cx="2480" cy="1024"/>
          </a:xfrm>
        </p:grpSpPr>
        <p:sp>
          <p:nvSpPr>
            <p:cNvPr id="712617" name="AutoShape 4"/>
            <p:cNvSpPr>
              <a:spLocks noChangeArrowheads="1"/>
            </p:cNvSpPr>
            <p:nvPr/>
          </p:nvSpPr>
          <p:spPr bwMode="auto">
            <a:xfrm>
              <a:off x="3120" y="2832"/>
              <a:ext cx="179" cy="415"/>
            </a:xfrm>
            <a:prstGeom prst="downArrow">
              <a:avLst>
                <a:gd name="adj1" fmla="val 50000"/>
                <a:gd name="adj2" fmla="val 57961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grpSp>
          <p:nvGrpSpPr>
            <p:cNvPr id="712618" name="Group 520"/>
            <p:cNvGrpSpPr>
              <a:grpSpLocks/>
            </p:cNvGrpSpPr>
            <p:nvPr/>
          </p:nvGrpSpPr>
          <p:grpSpPr bwMode="auto">
            <a:xfrm>
              <a:off x="2758" y="3261"/>
              <a:ext cx="1013" cy="595"/>
              <a:chOff x="3024" y="3552"/>
              <a:chExt cx="942" cy="640"/>
            </a:xfrm>
          </p:grpSpPr>
          <p:sp>
            <p:nvSpPr>
              <p:cNvPr id="712620" name="Freeform 521"/>
              <p:cNvSpPr>
                <a:spLocks/>
              </p:cNvSpPr>
              <p:nvPr/>
            </p:nvSpPr>
            <p:spPr bwMode="auto">
              <a:xfrm>
                <a:off x="3024" y="3552"/>
                <a:ext cx="942" cy="640"/>
              </a:xfrm>
              <a:custGeom>
                <a:avLst/>
                <a:gdLst>
                  <a:gd name="T0" fmla="*/ 942 w 942"/>
                  <a:gd name="T1" fmla="*/ 320 h 640"/>
                  <a:gd name="T2" fmla="*/ 817 w 942"/>
                  <a:gd name="T3" fmla="*/ 273 h 640"/>
                  <a:gd name="T4" fmla="*/ 906 w 942"/>
                  <a:gd name="T5" fmla="*/ 198 h 640"/>
                  <a:gd name="T6" fmla="*/ 765 w 942"/>
                  <a:gd name="T7" fmla="*/ 187 h 640"/>
                  <a:gd name="T8" fmla="*/ 804 w 942"/>
                  <a:gd name="T9" fmla="*/ 94 h 640"/>
                  <a:gd name="T10" fmla="*/ 667 w 942"/>
                  <a:gd name="T11" fmla="*/ 120 h 640"/>
                  <a:gd name="T12" fmla="*/ 651 w 942"/>
                  <a:gd name="T13" fmla="*/ 24 h 640"/>
                  <a:gd name="T14" fmla="*/ 540 w 942"/>
                  <a:gd name="T15" fmla="*/ 85 h 640"/>
                  <a:gd name="T16" fmla="*/ 471 w 942"/>
                  <a:gd name="T17" fmla="*/ 0 h 640"/>
                  <a:gd name="T18" fmla="*/ 402 w 942"/>
                  <a:gd name="T19" fmla="*/ 85 h 640"/>
                  <a:gd name="T20" fmla="*/ 291 w 942"/>
                  <a:gd name="T21" fmla="*/ 24 h 640"/>
                  <a:gd name="T22" fmla="*/ 275 w 942"/>
                  <a:gd name="T23" fmla="*/ 120 h 640"/>
                  <a:gd name="T24" fmla="*/ 138 w 942"/>
                  <a:gd name="T25" fmla="*/ 94 h 640"/>
                  <a:gd name="T26" fmla="*/ 177 w 942"/>
                  <a:gd name="T27" fmla="*/ 187 h 640"/>
                  <a:gd name="T28" fmla="*/ 36 w 942"/>
                  <a:gd name="T29" fmla="*/ 198 h 640"/>
                  <a:gd name="T30" fmla="*/ 125 w 942"/>
                  <a:gd name="T31" fmla="*/ 273 h 640"/>
                  <a:gd name="T32" fmla="*/ 0 w 942"/>
                  <a:gd name="T33" fmla="*/ 320 h 640"/>
                  <a:gd name="T34" fmla="*/ 125 w 942"/>
                  <a:gd name="T35" fmla="*/ 367 h 640"/>
                  <a:gd name="T36" fmla="*/ 36 w 942"/>
                  <a:gd name="T37" fmla="*/ 442 h 640"/>
                  <a:gd name="T38" fmla="*/ 177 w 942"/>
                  <a:gd name="T39" fmla="*/ 453 h 640"/>
                  <a:gd name="T40" fmla="*/ 138 w 942"/>
                  <a:gd name="T41" fmla="*/ 546 h 640"/>
                  <a:gd name="T42" fmla="*/ 275 w 942"/>
                  <a:gd name="T43" fmla="*/ 520 h 640"/>
                  <a:gd name="T44" fmla="*/ 291 w 942"/>
                  <a:gd name="T45" fmla="*/ 616 h 640"/>
                  <a:gd name="T46" fmla="*/ 402 w 942"/>
                  <a:gd name="T47" fmla="*/ 555 h 640"/>
                  <a:gd name="T48" fmla="*/ 471 w 942"/>
                  <a:gd name="T49" fmla="*/ 640 h 640"/>
                  <a:gd name="T50" fmla="*/ 540 w 942"/>
                  <a:gd name="T51" fmla="*/ 555 h 640"/>
                  <a:gd name="T52" fmla="*/ 651 w 942"/>
                  <a:gd name="T53" fmla="*/ 616 h 640"/>
                  <a:gd name="T54" fmla="*/ 667 w 942"/>
                  <a:gd name="T55" fmla="*/ 520 h 640"/>
                  <a:gd name="T56" fmla="*/ 804 w 942"/>
                  <a:gd name="T57" fmla="*/ 546 h 640"/>
                  <a:gd name="T58" fmla="*/ 765 w 942"/>
                  <a:gd name="T59" fmla="*/ 453 h 640"/>
                  <a:gd name="T60" fmla="*/ 906 w 942"/>
                  <a:gd name="T61" fmla="*/ 442 h 640"/>
                  <a:gd name="T62" fmla="*/ 817 w 942"/>
                  <a:gd name="T63" fmla="*/ 367 h 640"/>
                  <a:gd name="T64" fmla="*/ 942 w 942"/>
                  <a:gd name="T65" fmla="*/ 320 h 64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2"/>
                  <a:gd name="T100" fmla="*/ 0 h 640"/>
                  <a:gd name="T101" fmla="*/ 942 w 942"/>
                  <a:gd name="T102" fmla="*/ 640 h 64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2" h="640">
                    <a:moveTo>
                      <a:pt x="942" y="320"/>
                    </a:moveTo>
                    <a:lnTo>
                      <a:pt x="817" y="273"/>
                    </a:lnTo>
                    <a:lnTo>
                      <a:pt x="906" y="198"/>
                    </a:lnTo>
                    <a:lnTo>
                      <a:pt x="765" y="187"/>
                    </a:lnTo>
                    <a:lnTo>
                      <a:pt x="804" y="94"/>
                    </a:lnTo>
                    <a:lnTo>
                      <a:pt x="667" y="120"/>
                    </a:lnTo>
                    <a:lnTo>
                      <a:pt x="651" y="24"/>
                    </a:lnTo>
                    <a:lnTo>
                      <a:pt x="540" y="85"/>
                    </a:lnTo>
                    <a:lnTo>
                      <a:pt x="471" y="0"/>
                    </a:lnTo>
                    <a:lnTo>
                      <a:pt x="402" y="85"/>
                    </a:lnTo>
                    <a:lnTo>
                      <a:pt x="291" y="24"/>
                    </a:lnTo>
                    <a:lnTo>
                      <a:pt x="275" y="120"/>
                    </a:lnTo>
                    <a:lnTo>
                      <a:pt x="138" y="94"/>
                    </a:lnTo>
                    <a:lnTo>
                      <a:pt x="177" y="187"/>
                    </a:lnTo>
                    <a:lnTo>
                      <a:pt x="36" y="198"/>
                    </a:lnTo>
                    <a:lnTo>
                      <a:pt x="125" y="273"/>
                    </a:lnTo>
                    <a:lnTo>
                      <a:pt x="0" y="320"/>
                    </a:lnTo>
                    <a:lnTo>
                      <a:pt x="125" y="367"/>
                    </a:lnTo>
                    <a:lnTo>
                      <a:pt x="36" y="442"/>
                    </a:lnTo>
                    <a:lnTo>
                      <a:pt x="177" y="453"/>
                    </a:lnTo>
                    <a:lnTo>
                      <a:pt x="138" y="546"/>
                    </a:lnTo>
                    <a:lnTo>
                      <a:pt x="275" y="520"/>
                    </a:lnTo>
                    <a:lnTo>
                      <a:pt x="291" y="616"/>
                    </a:lnTo>
                    <a:lnTo>
                      <a:pt x="402" y="555"/>
                    </a:lnTo>
                    <a:lnTo>
                      <a:pt x="471" y="640"/>
                    </a:lnTo>
                    <a:lnTo>
                      <a:pt x="540" y="555"/>
                    </a:lnTo>
                    <a:lnTo>
                      <a:pt x="651" y="616"/>
                    </a:lnTo>
                    <a:lnTo>
                      <a:pt x="667" y="520"/>
                    </a:lnTo>
                    <a:lnTo>
                      <a:pt x="804" y="546"/>
                    </a:lnTo>
                    <a:lnTo>
                      <a:pt x="765" y="453"/>
                    </a:lnTo>
                    <a:lnTo>
                      <a:pt x="906" y="442"/>
                    </a:lnTo>
                    <a:lnTo>
                      <a:pt x="817" y="367"/>
                    </a:lnTo>
                    <a:lnTo>
                      <a:pt x="942" y="32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6472F"/>
                  </a:gs>
                  <a:gs pos="100000">
                    <a:srgbClr val="FF9966"/>
                  </a:gs>
                </a:gsLst>
                <a:lin ang="5400000" scaled="1"/>
              </a:gra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2621" name="Text Box 522"/>
              <p:cNvSpPr txBox="1">
                <a:spLocks noChangeArrowheads="1"/>
              </p:cNvSpPr>
              <p:nvPr/>
            </p:nvSpPr>
            <p:spPr bwMode="auto">
              <a:xfrm>
                <a:off x="3246" y="3732"/>
                <a:ext cx="44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rtl="1"/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</a:rPr>
                  <a:t>ATP</a:t>
                </a:r>
              </a:p>
            </p:txBody>
          </p:sp>
        </p:grpSp>
        <p:sp>
          <p:nvSpPr>
            <p:cNvPr id="712619" name="AutoShape 526"/>
            <p:cNvSpPr>
              <a:spLocks noChangeArrowheads="1"/>
            </p:cNvSpPr>
            <p:nvPr/>
          </p:nvSpPr>
          <p:spPr bwMode="auto">
            <a:xfrm rot="16200000" flipV="1">
              <a:off x="4248" y="2670"/>
              <a:ext cx="539" cy="144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3 w 21600"/>
                <a:gd name="T13" fmla="*/ 4830 h 21600"/>
                <a:gd name="T14" fmla="*/ 20358 w 21600"/>
                <a:gd name="T15" fmla="*/ 73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468" y="0"/>
                  </a:lnTo>
                  <a:lnTo>
                    <a:pt x="15468" y="4830"/>
                  </a:lnTo>
                  <a:lnTo>
                    <a:pt x="12427" y="4830"/>
                  </a:lnTo>
                  <a:cubicBezTo>
                    <a:pt x="5564" y="4830"/>
                    <a:pt x="0" y="8111"/>
                    <a:pt x="0" y="12158"/>
                  </a:cubicBezTo>
                  <a:lnTo>
                    <a:pt x="0" y="21600"/>
                  </a:lnTo>
                  <a:lnTo>
                    <a:pt x="2553" y="21600"/>
                  </a:lnTo>
                  <a:lnTo>
                    <a:pt x="2553" y="12158"/>
                  </a:lnTo>
                  <a:cubicBezTo>
                    <a:pt x="2553" y="9490"/>
                    <a:pt x="6974" y="7328"/>
                    <a:pt x="12427" y="7328"/>
                  </a:cubicBezTo>
                  <a:lnTo>
                    <a:pt x="15468" y="7328"/>
                  </a:lnTo>
                  <a:lnTo>
                    <a:pt x="15468" y="1215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</p:grpSp>
      <p:grpSp>
        <p:nvGrpSpPr>
          <p:cNvPr id="277178" name="Group 698"/>
          <p:cNvGrpSpPr>
            <a:grpSpLocks/>
          </p:cNvGrpSpPr>
          <p:nvPr/>
        </p:nvGrpSpPr>
        <p:grpSpPr bwMode="auto">
          <a:xfrm>
            <a:off x="5800725" y="533400"/>
            <a:ext cx="2974975" cy="4303713"/>
            <a:chOff x="3654" y="336"/>
            <a:chExt cx="1874" cy="2711"/>
          </a:xfrm>
        </p:grpSpPr>
        <p:sp>
          <p:nvSpPr>
            <p:cNvPr id="712602" name="WordArt 7"/>
            <p:cNvSpPr>
              <a:spLocks noChangeArrowheads="1" noChangeShapeType="1" noTextEdit="1"/>
            </p:cNvSpPr>
            <p:nvPr/>
          </p:nvSpPr>
          <p:spPr bwMode="auto">
            <a:xfrm>
              <a:off x="4416" y="336"/>
              <a:ext cx="980" cy="31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Demand</a:t>
              </a:r>
            </a:p>
          </p:txBody>
        </p:sp>
        <p:sp>
          <p:nvSpPr>
            <p:cNvPr id="712603" name="AutoShape 9"/>
            <p:cNvSpPr>
              <a:spLocks noChangeArrowheads="1"/>
            </p:cNvSpPr>
            <p:nvPr/>
          </p:nvSpPr>
          <p:spPr bwMode="auto">
            <a:xfrm flipH="1">
              <a:off x="3654" y="563"/>
              <a:ext cx="679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65 h 21600"/>
                <a:gd name="T14" fmla="*/ 18896 w 21600"/>
                <a:gd name="T15" fmla="*/ 16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grpSp>
          <p:nvGrpSpPr>
            <p:cNvPr id="712604" name="Group 527"/>
            <p:cNvGrpSpPr>
              <a:grpSpLocks/>
            </p:cNvGrpSpPr>
            <p:nvPr/>
          </p:nvGrpSpPr>
          <p:grpSpPr bwMode="auto">
            <a:xfrm>
              <a:off x="4128" y="978"/>
              <a:ext cx="1400" cy="2069"/>
              <a:chOff x="4368" y="1218"/>
              <a:chExt cx="1400" cy="2069"/>
            </a:xfrm>
          </p:grpSpPr>
          <p:sp>
            <p:nvSpPr>
              <p:cNvPr id="712605" name="Text Box 528"/>
              <p:cNvSpPr txBox="1">
                <a:spLocks noChangeArrowheads="1"/>
              </p:cNvSpPr>
              <p:nvPr/>
            </p:nvSpPr>
            <p:spPr bwMode="auto">
              <a:xfrm>
                <a:off x="4515" y="1218"/>
                <a:ext cx="113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457200" indent="-457200" rtl="1"/>
                <a:r>
                  <a:rPr lang="en-US" sz="1600" b="1" u="sng">
                    <a:latin typeface="Times New Roman" pitchFamily="18" charset="0"/>
                  </a:rPr>
                  <a:t>Typical Examples:</a:t>
                </a:r>
              </a:p>
            </p:txBody>
          </p:sp>
          <p:grpSp>
            <p:nvGrpSpPr>
              <p:cNvPr id="712606" name="Group 529"/>
              <p:cNvGrpSpPr>
                <a:grpSpLocks/>
              </p:cNvGrpSpPr>
              <p:nvPr/>
            </p:nvGrpSpPr>
            <p:grpSpPr bwMode="auto">
              <a:xfrm>
                <a:off x="4368" y="2173"/>
                <a:ext cx="571" cy="634"/>
                <a:chOff x="4368" y="2173"/>
                <a:chExt cx="571" cy="634"/>
              </a:xfrm>
            </p:grpSpPr>
            <p:pic>
              <p:nvPicPr>
                <p:cNvPr id="712615" name="Picture 530" descr="kiddn_2">
                  <a:hlinkClick r:id="rId4"/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461" y="2173"/>
                  <a:ext cx="403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712616" name="Text Box 531"/>
                <p:cNvSpPr txBox="1">
                  <a:spLocks noChangeArrowheads="1"/>
                </p:cNvSpPr>
                <p:nvPr/>
              </p:nvSpPr>
              <p:spPr bwMode="auto">
                <a:xfrm>
                  <a:off x="4368" y="2519"/>
                  <a:ext cx="571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>
                      <a:latin typeface="Times New Roman" pitchFamily="18" charset="0"/>
                    </a:rPr>
                    <a:t>Kidney Function</a:t>
                  </a:r>
                </a:p>
              </p:txBody>
            </p:sp>
          </p:grpSp>
          <p:grpSp>
            <p:nvGrpSpPr>
              <p:cNvPr id="712607" name="Group 532"/>
              <p:cNvGrpSpPr>
                <a:grpSpLocks/>
              </p:cNvGrpSpPr>
              <p:nvPr/>
            </p:nvGrpSpPr>
            <p:grpSpPr bwMode="auto">
              <a:xfrm>
                <a:off x="4944" y="2152"/>
                <a:ext cx="824" cy="662"/>
                <a:chOff x="4944" y="2152"/>
                <a:chExt cx="824" cy="662"/>
              </a:xfrm>
            </p:grpSpPr>
            <p:graphicFrame>
              <p:nvGraphicFramePr>
                <p:cNvPr id="711702" name="Object 22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5185" y="2152"/>
                <a:ext cx="398" cy="415"/>
              </p:xfrm>
              <a:graphic>
                <a:graphicData uri="http://schemas.openxmlformats.org/presentationml/2006/ole">
                  <p:oleObj spid="_x0000_s711702" name="Clip" r:id="rId6" imgW="2438400" imgH="4770438" progId="">
                    <p:embed/>
                  </p:oleObj>
                </a:graphicData>
              </a:graphic>
            </p:graphicFrame>
            <p:sp>
              <p:nvSpPr>
                <p:cNvPr id="712614" name="Text Box 534"/>
                <p:cNvSpPr txBox="1">
                  <a:spLocks noChangeArrowheads="1"/>
                </p:cNvSpPr>
                <p:nvPr/>
              </p:nvSpPr>
              <p:spPr bwMode="auto">
                <a:xfrm>
                  <a:off x="4944" y="2526"/>
                  <a:ext cx="824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>
                      <a:latin typeface="Times New Roman" pitchFamily="18" charset="0"/>
                    </a:rPr>
                    <a:t>Gastrointestinal Activity</a:t>
                  </a:r>
                </a:p>
              </p:txBody>
            </p:sp>
          </p:grpSp>
          <p:grpSp>
            <p:nvGrpSpPr>
              <p:cNvPr id="712608" name="Group 535"/>
              <p:cNvGrpSpPr>
                <a:grpSpLocks/>
              </p:cNvGrpSpPr>
              <p:nvPr/>
            </p:nvGrpSpPr>
            <p:grpSpPr bwMode="auto">
              <a:xfrm>
                <a:off x="4368" y="1467"/>
                <a:ext cx="638" cy="677"/>
                <a:chOff x="4368" y="1467"/>
                <a:chExt cx="638" cy="677"/>
              </a:xfrm>
            </p:grpSpPr>
            <p:graphicFrame>
              <p:nvGraphicFramePr>
                <p:cNvPr id="711705" name="Object 25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4469" y="1467"/>
                <a:ext cx="358" cy="415"/>
              </p:xfrm>
              <a:graphic>
                <a:graphicData uri="http://schemas.openxmlformats.org/presentationml/2006/ole">
                  <p:oleObj spid="_x0000_s711705" name="Clip" r:id="rId7" imgW="2863850" imgH="3405188" progId="">
                    <p:embed/>
                  </p:oleObj>
                </a:graphicData>
              </a:graphic>
            </p:graphicFrame>
            <p:sp>
              <p:nvSpPr>
                <p:cNvPr id="712613" name="Text Box 537"/>
                <p:cNvSpPr txBox="1">
                  <a:spLocks noChangeArrowheads="1"/>
                </p:cNvSpPr>
                <p:nvPr/>
              </p:nvSpPr>
              <p:spPr bwMode="auto">
                <a:xfrm>
                  <a:off x="4368" y="1856"/>
                  <a:ext cx="63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>
                      <a:latin typeface="Times New Roman" pitchFamily="18" charset="0"/>
                    </a:rPr>
                    <a:t>Muscle Contraction</a:t>
                  </a:r>
                </a:p>
              </p:txBody>
            </p:sp>
          </p:grpSp>
          <p:grpSp>
            <p:nvGrpSpPr>
              <p:cNvPr id="712609" name="Group 538"/>
              <p:cNvGrpSpPr>
                <a:grpSpLocks/>
              </p:cNvGrpSpPr>
              <p:nvPr/>
            </p:nvGrpSpPr>
            <p:grpSpPr bwMode="auto">
              <a:xfrm>
                <a:off x="5088" y="1522"/>
                <a:ext cx="635" cy="621"/>
                <a:chOff x="5088" y="1522"/>
                <a:chExt cx="635" cy="621"/>
              </a:xfrm>
            </p:grpSpPr>
            <p:graphicFrame>
              <p:nvGraphicFramePr>
                <p:cNvPr id="711708" name="Object 28">
                  <a:hlinkClick r:id="" action="ppaction://ole?verb=0"/>
                </p:cNvPr>
                <p:cNvGraphicFramePr>
                  <a:graphicFrameLocks/>
                </p:cNvGraphicFramePr>
                <p:nvPr/>
              </p:nvGraphicFramePr>
              <p:xfrm>
                <a:off x="5186" y="1522"/>
                <a:ext cx="403" cy="374"/>
              </p:xfrm>
              <a:graphic>
                <a:graphicData uri="http://schemas.openxmlformats.org/presentationml/2006/ole">
                  <p:oleObj spid="_x0000_s711708" name="Clip" r:id="rId8" imgW="3040063" imgH="3405188" progId="">
                    <p:embed/>
                  </p:oleObj>
                </a:graphicData>
              </a:graphic>
            </p:graphicFrame>
            <p:sp>
              <p:nvSpPr>
                <p:cNvPr id="712612" name="Text Box 540"/>
                <p:cNvSpPr txBox="1">
                  <a:spLocks noChangeArrowheads="1"/>
                </p:cNvSpPr>
                <p:nvPr/>
              </p:nvSpPr>
              <p:spPr bwMode="auto">
                <a:xfrm>
                  <a:off x="5088" y="1855"/>
                  <a:ext cx="635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>
                      <a:latin typeface="Times New Roman" pitchFamily="18" charset="0"/>
                    </a:rPr>
                    <a:t>Brain Ionic Homeostasis</a:t>
                  </a:r>
                </a:p>
              </p:txBody>
            </p:sp>
          </p:grpSp>
          <p:grpSp>
            <p:nvGrpSpPr>
              <p:cNvPr id="712610" name="Group 541"/>
              <p:cNvGrpSpPr>
                <a:grpSpLocks/>
              </p:cNvGrpSpPr>
              <p:nvPr/>
            </p:nvGrpSpPr>
            <p:grpSpPr bwMode="auto">
              <a:xfrm>
                <a:off x="4627" y="2851"/>
                <a:ext cx="984" cy="436"/>
                <a:chOff x="4321" y="2624"/>
                <a:chExt cx="1055" cy="504"/>
              </a:xfrm>
            </p:grpSpPr>
            <p:graphicFrame>
              <p:nvGraphicFramePr>
                <p:cNvPr id="711711" name="Object 31"/>
                <p:cNvGraphicFramePr>
                  <a:graphicFrameLocks noChangeAspect="1"/>
                </p:cNvGraphicFramePr>
                <p:nvPr/>
              </p:nvGraphicFramePr>
              <p:xfrm>
                <a:off x="4800" y="2624"/>
                <a:ext cx="420" cy="342"/>
              </p:xfrm>
              <a:graphic>
                <a:graphicData uri="http://schemas.openxmlformats.org/presentationml/2006/ole">
                  <p:oleObj spid="_x0000_s711711" name="Bitmap Image" r:id="rId9" imgW="514422" imgH="419048" progId="PBrush">
                    <p:embed/>
                  </p:oleObj>
                </a:graphicData>
              </a:graphic>
            </p:graphicFrame>
            <p:graphicFrame>
              <p:nvGraphicFramePr>
                <p:cNvPr id="711712" name="Object 32"/>
                <p:cNvGraphicFramePr>
                  <a:graphicFrameLocks noChangeAspect="1"/>
                </p:cNvGraphicFramePr>
                <p:nvPr/>
              </p:nvGraphicFramePr>
              <p:xfrm>
                <a:off x="4416" y="2640"/>
                <a:ext cx="366" cy="301"/>
              </p:xfrm>
              <a:graphic>
                <a:graphicData uri="http://schemas.openxmlformats.org/presentationml/2006/ole">
                  <p:oleObj spid="_x0000_s711712" name="Bitmap Image" r:id="rId10" imgW="428798" imgH="352474" progId="PBrush">
                    <p:embed/>
                  </p:oleObj>
                </a:graphicData>
              </a:graphic>
            </p:graphicFrame>
            <p:sp>
              <p:nvSpPr>
                <p:cNvPr id="712611" name="Text Box 544"/>
                <p:cNvSpPr txBox="1">
                  <a:spLocks noChangeArrowheads="1"/>
                </p:cNvSpPr>
                <p:nvPr/>
              </p:nvSpPr>
              <p:spPr bwMode="auto">
                <a:xfrm>
                  <a:off x="4321" y="2928"/>
                  <a:ext cx="1055" cy="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sz="1200" b="1">
                      <a:latin typeface="Times New Roman" pitchFamily="18" charset="0"/>
                    </a:rPr>
                    <a:t>Glandular Secretion</a:t>
                  </a:r>
                </a:p>
              </p:txBody>
            </p:sp>
          </p:grpSp>
        </p:grpSp>
      </p:grpSp>
      <p:grpSp>
        <p:nvGrpSpPr>
          <p:cNvPr id="277177" name="Group 697"/>
          <p:cNvGrpSpPr>
            <a:grpSpLocks/>
          </p:cNvGrpSpPr>
          <p:nvPr/>
        </p:nvGrpSpPr>
        <p:grpSpPr bwMode="auto">
          <a:xfrm>
            <a:off x="350838" y="533400"/>
            <a:ext cx="3540125" cy="4921250"/>
            <a:chOff x="221" y="336"/>
            <a:chExt cx="2230" cy="3100"/>
          </a:xfrm>
        </p:grpSpPr>
        <p:sp>
          <p:nvSpPr>
            <p:cNvPr id="711954" name="WordArt 5"/>
            <p:cNvSpPr>
              <a:spLocks noChangeArrowheads="1" noChangeShapeType="1" noTextEdit="1"/>
            </p:cNvSpPr>
            <p:nvPr/>
          </p:nvSpPr>
          <p:spPr bwMode="auto">
            <a:xfrm>
              <a:off x="384" y="336"/>
              <a:ext cx="960" cy="35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24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35921" dir="2700000" algn="ctr" rotWithShape="0">
                      <a:srgbClr val="808080"/>
                    </a:outerShdw>
                  </a:effectLst>
                  <a:latin typeface="Arial Black"/>
                </a:rPr>
                <a:t>Supply</a:t>
              </a:r>
            </a:p>
          </p:txBody>
        </p:sp>
        <p:sp>
          <p:nvSpPr>
            <p:cNvPr id="711955" name="AutoShape 8"/>
            <p:cNvSpPr>
              <a:spLocks noChangeArrowheads="1"/>
            </p:cNvSpPr>
            <p:nvPr/>
          </p:nvSpPr>
          <p:spPr bwMode="auto">
            <a:xfrm>
              <a:off x="1413" y="563"/>
              <a:ext cx="762" cy="8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3 w 21600"/>
                <a:gd name="T13" fmla="*/ 5465 h 21600"/>
                <a:gd name="T14" fmla="*/ 18907 w 21600"/>
                <a:gd name="T15" fmla="*/ 16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rtl="1"/>
              <a:endParaRPr lang="he-IL"/>
            </a:p>
          </p:txBody>
        </p:sp>
        <p:grpSp>
          <p:nvGrpSpPr>
            <p:cNvPr id="711956" name="Group 696"/>
            <p:cNvGrpSpPr>
              <a:grpSpLocks/>
            </p:cNvGrpSpPr>
            <p:nvPr/>
          </p:nvGrpSpPr>
          <p:grpSpPr bwMode="auto">
            <a:xfrm>
              <a:off x="221" y="1008"/>
              <a:ext cx="2230" cy="2428"/>
              <a:chOff x="221" y="1008"/>
              <a:chExt cx="2230" cy="2428"/>
            </a:xfrm>
          </p:grpSpPr>
          <p:sp>
            <p:nvSpPr>
              <p:cNvPr id="711957" name="Rectangle 2"/>
              <p:cNvSpPr>
                <a:spLocks noChangeArrowheads="1"/>
              </p:cNvSpPr>
              <p:nvPr/>
            </p:nvSpPr>
            <p:spPr bwMode="auto">
              <a:xfrm>
                <a:off x="1429" y="3279"/>
                <a:ext cx="43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58" name="Line 3"/>
              <p:cNvSpPr>
                <a:spLocks noChangeShapeType="1"/>
              </p:cNvSpPr>
              <p:nvPr/>
            </p:nvSpPr>
            <p:spPr bwMode="auto">
              <a:xfrm flipH="1">
                <a:off x="1056" y="2592"/>
                <a:ext cx="26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11959" name="Group 695"/>
              <p:cNvGrpSpPr>
                <a:grpSpLocks/>
              </p:cNvGrpSpPr>
              <p:nvPr/>
            </p:nvGrpSpPr>
            <p:grpSpPr bwMode="auto">
              <a:xfrm>
                <a:off x="249" y="1162"/>
                <a:ext cx="1334" cy="577"/>
                <a:chOff x="249" y="1162"/>
                <a:chExt cx="1334" cy="577"/>
              </a:xfrm>
            </p:grpSpPr>
            <p:sp>
              <p:nvSpPr>
                <p:cNvPr id="712141" name="Freeform 11"/>
                <p:cNvSpPr>
                  <a:spLocks/>
                </p:cNvSpPr>
                <p:nvPr/>
              </p:nvSpPr>
              <p:spPr bwMode="auto">
                <a:xfrm>
                  <a:off x="1307" y="1365"/>
                  <a:ext cx="273" cy="65"/>
                </a:xfrm>
                <a:custGeom>
                  <a:avLst/>
                  <a:gdLst>
                    <a:gd name="T0" fmla="*/ 12 w 599"/>
                    <a:gd name="T1" fmla="*/ 0 h 223"/>
                    <a:gd name="T2" fmla="*/ 11 w 599"/>
                    <a:gd name="T3" fmla="*/ 0 h 223"/>
                    <a:gd name="T4" fmla="*/ 11 w 599"/>
                    <a:gd name="T5" fmla="*/ 0 h 223"/>
                    <a:gd name="T6" fmla="*/ 9 w 599"/>
                    <a:gd name="T7" fmla="*/ 0 h 223"/>
                    <a:gd name="T8" fmla="*/ 5 w 599"/>
                    <a:gd name="T9" fmla="*/ 0 h 223"/>
                    <a:gd name="T10" fmla="*/ 3 w 599"/>
                    <a:gd name="T11" fmla="*/ 0 h 223"/>
                    <a:gd name="T12" fmla="*/ 0 w 599"/>
                    <a:gd name="T13" fmla="*/ 0 h 223"/>
                    <a:gd name="T14" fmla="*/ 1 w 599"/>
                    <a:gd name="T15" fmla="*/ 0 h 223"/>
                    <a:gd name="T16" fmla="*/ 4 w 599"/>
                    <a:gd name="T17" fmla="*/ 0 h 223"/>
                    <a:gd name="T18" fmla="*/ 5 w 599"/>
                    <a:gd name="T19" fmla="*/ 0 h 223"/>
                    <a:gd name="T20" fmla="*/ 8 w 599"/>
                    <a:gd name="T21" fmla="*/ 0 h 223"/>
                    <a:gd name="T22" fmla="*/ 9 w 599"/>
                    <a:gd name="T23" fmla="*/ 0 h 223"/>
                    <a:gd name="T24" fmla="*/ 10 w 599"/>
                    <a:gd name="T25" fmla="*/ 0 h 223"/>
                    <a:gd name="T26" fmla="*/ 12 w 599"/>
                    <a:gd name="T27" fmla="*/ 0 h 2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99"/>
                    <a:gd name="T43" fmla="*/ 0 h 223"/>
                    <a:gd name="T44" fmla="*/ 599 w 599"/>
                    <a:gd name="T45" fmla="*/ 223 h 22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99" h="223">
                      <a:moveTo>
                        <a:pt x="591" y="5"/>
                      </a:moveTo>
                      <a:cubicBezTo>
                        <a:pt x="589" y="34"/>
                        <a:pt x="585" y="63"/>
                        <a:pt x="582" y="92"/>
                      </a:cubicBezTo>
                      <a:cubicBezTo>
                        <a:pt x="582" y="100"/>
                        <a:pt x="599" y="207"/>
                        <a:pt x="576" y="209"/>
                      </a:cubicBezTo>
                      <a:cubicBezTo>
                        <a:pt x="540" y="212"/>
                        <a:pt x="504" y="211"/>
                        <a:pt x="468" y="212"/>
                      </a:cubicBezTo>
                      <a:cubicBezTo>
                        <a:pt x="401" y="223"/>
                        <a:pt x="325" y="211"/>
                        <a:pt x="258" y="209"/>
                      </a:cubicBezTo>
                      <a:cubicBezTo>
                        <a:pt x="229" y="210"/>
                        <a:pt x="200" y="212"/>
                        <a:pt x="171" y="212"/>
                      </a:cubicBezTo>
                      <a:cubicBezTo>
                        <a:pt x="120" y="212"/>
                        <a:pt x="68" y="217"/>
                        <a:pt x="18" y="209"/>
                      </a:cubicBezTo>
                      <a:cubicBezTo>
                        <a:pt x="0" y="206"/>
                        <a:pt x="38" y="171"/>
                        <a:pt x="39" y="170"/>
                      </a:cubicBezTo>
                      <a:cubicBezTo>
                        <a:pt x="75" y="152"/>
                        <a:pt x="164" y="146"/>
                        <a:pt x="204" y="143"/>
                      </a:cubicBezTo>
                      <a:cubicBezTo>
                        <a:pt x="233" y="136"/>
                        <a:pt x="257" y="130"/>
                        <a:pt x="288" y="128"/>
                      </a:cubicBezTo>
                      <a:cubicBezTo>
                        <a:pt x="334" y="116"/>
                        <a:pt x="356" y="79"/>
                        <a:pt x="396" y="56"/>
                      </a:cubicBezTo>
                      <a:cubicBezTo>
                        <a:pt x="412" y="47"/>
                        <a:pt x="423" y="39"/>
                        <a:pt x="441" y="35"/>
                      </a:cubicBezTo>
                      <a:cubicBezTo>
                        <a:pt x="453" y="32"/>
                        <a:pt x="477" y="29"/>
                        <a:pt x="477" y="29"/>
                      </a:cubicBezTo>
                      <a:cubicBezTo>
                        <a:pt x="516" y="14"/>
                        <a:pt x="549" y="0"/>
                        <a:pt x="591" y="5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2" name="Freeform 12"/>
                <p:cNvSpPr>
                  <a:spLocks/>
                </p:cNvSpPr>
                <p:nvPr/>
              </p:nvSpPr>
              <p:spPr bwMode="auto">
                <a:xfrm rot="68679">
                  <a:off x="978" y="1357"/>
                  <a:ext cx="449" cy="72"/>
                </a:xfrm>
                <a:custGeom>
                  <a:avLst/>
                  <a:gdLst>
                    <a:gd name="T0" fmla="*/ 14 w 990"/>
                    <a:gd name="T1" fmla="*/ 1 h 248"/>
                    <a:gd name="T2" fmla="*/ 11 w 990"/>
                    <a:gd name="T3" fmla="*/ 1 h 248"/>
                    <a:gd name="T4" fmla="*/ 6 w 990"/>
                    <a:gd name="T5" fmla="*/ 0 h 248"/>
                    <a:gd name="T6" fmla="*/ 4 w 990"/>
                    <a:gd name="T7" fmla="*/ 0 h 248"/>
                    <a:gd name="T8" fmla="*/ 3 w 990"/>
                    <a:gd name="T9" fmla="*/ 0 h 248"/>
                    <a:gd name="T10" fmla="*/ 0 w 990"/>
                    <a:gd name="T11" fmla="*/ 0 h 248"/>
                    <a:gd name="T12" fmla="*/ 1 w 990"/>
                    <a:gd name="T13" fmla="*/ 0 h 248"/>
                    <a:gd name="T14" fmla="*/ 4 w 990"/>
                    <a:gd name="T15" fmla="*/ 0 h 248"/>
                    <a:gd name="T16" fmla="*/ 6 w 990"/>
                    <a:gd name="T17" fmla="*/ 0 h 248"/>
                    <a:gd name="T18" fmla="*/ 7 w 990"/>
                    <a:gd name="T19" fmla="*/ 0 h 248"/>
                    <a:gd name="T20" fmla="*/ 9 w 990"/>
                    <a:gd name="T21" fmla="*/ 0 h 248"/>
                    <a:gd name="T22" fmla="*/ 10 w 990"/>
                    <a:gd name="T23" fmla="*/ 0 h 248"/>
                    <a:gd name="T24" fmla="*/ 11 w 990"/>
                    <a:gd name="T25" fmla="*/ 0 h 248"/>
                    <a:gd name="T26" fmla="*/ 13 w 990"/>
                    <a:gd name="T27" fmla="*/ 0 h 248"/>
                    <a:gd name="T28" fmla="*/ 17 w 990"/>
                    <a:gd name="T29" fmla="*/ 0 h 248"/>
                    <a:gd name="T30" fmla="*/ 19 w 990"/>
                    <a:gd name="T31" fmla="*/ 0 h 248"/>
                    <a:gd name="T32" fmla="*/ 19 w 990"/>
                    <a:gd name="T33" fmla="*/ 0 h 248"/>
                    <a:gd name="T34" fmla="*/ 16 w 990"/>
                    <a:gd name="T35" fmla="*/ 0 h 248"/>
                    <a:gd name="T36" fmla="*/ 15 w 990"/>
                    <a:gd name="T37" fmla="*/ 0 h 248"/>
                    <a:gd name="T38" fmla="*/ 15 w 990"/>
                    <a:gd name="T39" fmla="*/ 0 h 248"/>
                    <a:gd name="T40" fmla="*/ 14 w 990"/>
                    <a:gd name="T41" fmla="*/ 1 h 248"/>
                    <a:gd name="T42" fmla="*/ 14 w 990"/>
                    <a:gd name="T43" fmla="*/ 1 h 24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990"/>
                    <a:gd name="T67" fmla="*/ 0 h 248"/>
                    <a:gd name="T68" fmla="*/ 990 w 990"/>
                    <a:gd name="T69" fmla="*/ 248 h 24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990" h="248">
                      <a:moveTo>
                        <a:pt x="708" y="227"/>
                      </a:moveTo>
                      <a:cubicBezTo>
                        <a:pt x="677" y="248"/>
                        <a:pt x="627" y="234"/>
                        <a:pt x="597" y="233"/>
                      </a:cubicBezTo>
                      <a:cubicBezTo>
                        <a:pt x="490" y="212"/>
                        <a:pt x="414" y="192"/>
                        <a:pt x="300" y="188"/>
                      </a:cubicBezTo>
                      <a:cubicBezTo>
                        <a:pt x="267" y="184"/>
                        <a:pt x="236" y="179"/>
                        <a:pt x="204" y="170"/>
                      </a:cubicBezTo>
                      <a:cubicBezTo>
                        <a:pt x="189" y="166"/>
                        <a:pt x="182" y="158"/>
                        <a:pt x="165" y="155"/>
                      </a:cubicBezTo>
                      <a:cubicBezTo>
                        <a:pt x="112" y="146"/>
                        <a:pt x="59" y="135"/>
                        <a:pt x="6" y="128"/>
                      </a:cubicBezTo>
                      <a:cubicBezTo>
                        <a:pt x="0" y="103"/>
                        <a:pt x="10" y="78"/>
                        <a:pt x="39" y="77"/>
                      </a:cubicBezTo>
                      <a:cubicBezTo>
                        <a:pt x="97" y="75"/>
                        <a:pt x="155" y="75"/>
                        <a:pt x="213" y="74"/>
                      </a:cubicBezTo>
                      <a:cubicBezTo>
                        <a:pt x="247" y="66"/>
                        <a:pt x="272" y="51"/>
                        <a:pt x="303" y="38"/>
                      </a:cubicBezTo>
                      <a:cubicBezTo>
                        <a:pt x="327" y="28"/>
                        <a:pt x="358" y="25"/>
                        <a:pt x="384" y="20"/>
                      </a:cubicBezTo>
                      <a:cubicBezTo>
                        <a:pt x="409" y="15"/>
                        <a:pt x="459" y="11"/>
                        <a:pt x="459" y="11"/>
                      </a:cubicBezTo>
                      <a:cubicBezTo>
                        <a:pt x="504" y="0"/>
                        <a:pt x="475" y="5"/>
                        <a:pt x="549" y="8"/>
                      </a:cubicBezTo>
                      <a:cubicBezTo>
                        <a:pt x="568" y="14"/>
                        <a:pt x="586" y="48"/>
                        <a:pt x="597" y="65"/>
                      </a:cubicBezTo>
                      <a:cubicBezTo>
                        <a:pt x="619" y="99"/>
                        <a:pt x="652" y="114"/>
                        <a:pt x="690" y="119"/>
                      </a:cubicBezTo>
                      <a:cubicBezTo>
                        <a:pt x="736" y="118"/>
                        <a:pt x="817" y="125"/>
                        <a:pt x="870" y="107"/>
                      </a:cubicBezTo>
                      <a:cubicBezTo>
                        <a:pt x="910" y="114"/>
                        <a:pt x="948" y="127"/>
                        <a:pt x="990" y="131"/>
                      </a:cubicBezTo>
                      <a:cubicBezTo>
                        <a:pt x="988" y="134"/>
                        <a:pt x="988" y="140"/>
                        <a:pt x="984" y="140"/>
                      </a:cubicBezTo>
                      <a:cubicBezTo>
                        <a:pt x="940" y="146"/>
                        <a:pt x="888" y="147"/>
                        <a:pt x="843" y="152"/>
                      </a:cubicBezTo>
                      <a:cubicBezTo>
                        <a:pt x="831" y="155"/>
                        <a:pt x="793" y="161"/>
                        <a:pt x="780" y="170"/>
                      </a:cubicBezTo>
                      <a:cubicBezTo>
                        <a:pt x="759" y="184"/>
                        <a:pt x="769" y="180"/>
                        <a:pt x="750" y="185"/>
                      </a:cubicBezTo>
                      <a:cubicBezTo>
                        <a:pt x="734" y="196"/>
                        <a:pt x="727" y="215"/>
                        <a:pt x="708" y="221"/>
                      </a:cubicBezTo>
                      <a:cubicBezTo>
                        <a:pt x="701" y="232"/>
                        <a:pt x="699" y="232"/>
                        <a:pt x="708" y="22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3" name="Freeform 13"/>
                <p:cNvSpPr>
                  <a:spLocks/>
                </p:cNvSpPr>
                <p:nvPr/>
              </p:nvSpPr>
              <p:spPr bwMode="auto">
                <a:xfrm>
                  <a:off x="500" y="1283"/>
                  <a:ext cx="481" cy="63"/>
                </a:xfrm>
                <a:custGeom>
                  <a:avLst/>
                  <a:gdLst>
                    <a:gd name="T0" fmla="*/ 19 w 1060"/>
                    <a:gd name="T1" fmla="*/ 0 h 212"/>
                    <a:gd name="T2" fmla="*/ 18 w 1060"/>
                    <a:gd name="T3" fmla="*/ 0 h 212"/>
                    <a:gd name="T4" fmla="*/ 17 w 1060"/>
                    <a:gd name="T5" fmla="*/ 0 h 212"/>
                    <a:gd name="T6" fmla="*/ 7 w 1060"/>
                    <a:gd name="T7" fmla="*/ 0 h 212"/>
                    <a:gd name="T8" fmla="*/ 6 w 1060"/>
                    <a:gd name="T9" fmla="*/ 0 h 212"/>
                    <a:gd name="T10" fmla="*/ 5 w 1060"/>
                    <a:gd name="T11" fmla="*/ 0 h 212"/>
                    <a:gd name="T12" fmla="*/ 1 w 1060"/>
                    <a:gd name="T13" fmla="*/ 0 h 212"/>
                    <a:gd name="T14" fmla="*/ 3 w 1060"/>
                    <a:gd name="T15" fmla="*/ 0 h 212"/>
                    <a:gd name="T16" fmla="*/ 6 w 1060"/>
                    <a:gd name="T17" fmla="*/ 0 h 212"/>
                    <a:gd name="T18" fmla="*/ 12 w 1060"/>
                    <a:gd name="T19" fmla="*/ 0 h 212"/>
                    <a:gd name="T20" fmla="*/ 13 w 1060"/>
                    <a:gd name="T21" fmla="*/ 0 h 212"/>
                    <a:gd name="T22" fmla="*/ 14 w 1060"/>
                    <a:gd name="T23" fmla="*/ 0 h 212"/>
                    <a:gd name="T24" fmla="*/ 17 w 1060"/>
                    <a:gd name="T25" fmla="*/ 0 h 212"/>
                    <a:gd name="T26" fmla="*/ 20 w 1060"/>
                    <a:gd name="T27" fmla="*/ 0 h 212"/>
                    <a:gd name="T28" fmla="*/ 20 w 1060"/>
                    <a:gd name="T29" fmla="*/ 0 h 212"/>
                    <a:gd name="T30" fmla="*/ 19 w 1060"/>
                    <a:gd name="T31" fmla="*/ 0 h 212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060"/>
                    <a:gd name="T49" fmla="*/ 0 h 212"/>
                    <a:gd name="T50" fmla="*/ 1060 w 1060"/>
                    <a:gd name="T51" fmla="*/ 212 h 212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060" h="212">
                      <a:moveTo>
                        <a:pt x="973" y="31"/>
                      </a:moveTo>
                      <a:cubicBezTo>
                        <a:pt x="902" y="17"/>
                        <a:pt x="976" y="35"/>
                        <a:pt x="925" y="13"/>
                      </a:cubicBezTo>
                      <a:cubicBezTo>
                        <a:pt x="913" y="8"/>
                        <a:pt x="889" y="1"/>
                        <a:pt x="889" y="1"/>
                      </a:cubicBezTo>
                      <a:cubicBezTo>
                        <a:pt x="703" y="7"/>
                        <a:pt x="588" y="11"/>
                        <a:pt x="391" y="7"/>
                      </a:cubicBezTo>
                      <a:cubicBezTo>
                        <a:pt x="365" y="10"/>
                        <a:pt x="332" y="0"/>
                        <a:pt x="313" y="19"/>
                      </a:cubicBezTo>
                      <a:cubicBezTo>
                        <a:pt x="299" y="33"/>
                        <a:pt x="301" y="54"/>
                        <a:pt x="271" y="67"/>
                      </a:cubicBezTo>
                      <a:cubicBezTo>
                        <a:pt x="196" y="100"/>
                        <a:pt x="117" y="105"/>
                        <a:pt x="37" y="109"/>
                      </a:cubicBezTo>
                      <a:cubicBezTo>
                        <a:pt x="0" y="164"/>
                        <a:pt x="133" y="144"/>
                        <a:pt x="151" y="145"/>
                      </a:cubicBezTo>
                      <a:cubicBezTo>
                        <a:pt x="219" y="159"/>
                        <a:pt x="232" y="159"/>
                        <a:pt x="325" y="163"/>
                      </a:cubicBezTo>
                      <a:cubicBezTo>
                        <a:pt x="419" y="187"/>
                        <a:pt x="517" y="188"/>
                        <a:pt x="613" y="199"/>
                      </a:cubicBezTo>
                      <a:cubicBezTo>
                        <a:pt x="706" y="183"/>
                        <a:pt x="591" y="212"/>
                        <a:pt x="673" y="157"/>
                      </a:cubicBezTo>
                      <a:cubicBezTo>
                        <a:pt x="720" y="126"/>
                        <a:pt x="695" y="138"/>
                        <a:pt x="745" y="121"/>
                      </a:cubicBezTo>
                      <a:cubicBezTo>
                        <a:pt x="779" y="110"/>
                        <a:pt x="836" y="89"/>
                        <a:pt x="871" y="85"/>
                      </a:cubicBezTo>
                      <a:cubicBezTo>
                        <a:pt x="931" y="79"/>
                        <a:pt x="994" y="74"/>
                        <a:pt x="1051" y="55"/>
                      </a:cubicBezTo>
                      <a:cubicBezTo>
                        <a:pt x="1053" y="49"/>
                        <a:pt x="1060" y="43"/>
                        <a:pt x="1057" y="37"/>
                      </a:cubicBezTo>
                      <a:cubicBezTo>
                        <a:pt x="1049" y="20"/>
                        <a:pt x="980" y="30"/>
                        <a:pt x="973" y="31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4" name="Freeform 14"/>
                <p:cNvSpPr>
                  <a:spLocks/>
                </p:cNvSpPr>
                <p:nvPr/>
              </p:nvSpPr>
              <p:spPr bwMode="auto">
                <a:xfrm>
                  <a:off x="801" y="1289"/>
                  <a:ext cx="370" cy="90"/>
                </a:xfrm>
                <a:custGeom>
                  <a:avLst/>
                  <a:gdLst>
                    <a:gd name="T0" fmla="*/ 6 w 813"/>
                    <a:gd name="T1" fmla="*/ 1 h 306"/>
                    <a:gd name="T2" fmla="*/ 8 w 813"/>
                    <a:gd name="T3" fmla="*/ 1 h 306"/>
                    <a:gd name="T4" fmla="*/ 14 w 813"/>
                    <a:gd name="T5" fmla="*/ 1 h 306"/>
                    <a:gd name="T6" fmla="*/ 15 w 813"/>
                    <a:gd name="T7" fmla="*/ 1 h 306"/>
                    <a:gd name="T8" fmla="*/ 15 w 813"/>
                    <a:gd name="T9" fmla="*/ 0 h 306"/>
                    <a:gd name="T10" fmla="*/ 16 w 813"/>
                    <a:gd name="T11" fmla="*/ 0 h 306"/>
                    <a:gd name="T12" fmla="*/ 14 w 813"/>
                    <a:gd name="T13" fmla="*/ 0 h 306"/>
                    <a:gd name="T14" fmla="*/ 12 w 813"/>
                    <a:gd name="T15" fmla="*/ 0 h 306"/>
                    <a:gd name="T16" fmla="*/ 10 w 813"/>
                    <a:gd name="T17" fmla="*/ 0 h 306"/>
                    <a:gd name="T18" fmla="*/ 10 w 813"/>
                    <a:gd name="T19" fmla="*/ 0 h 306"/>
                    <a:gd name="T20" fmla="*/ 6 w 813"/>
                    <a:gd name="T21" fmla="*/ 0 h 306"/>
                    <a:gd name="T22" fmla="*/ 2 w 813"/>
                    <a:gd name="T23" fmla="*/ 0 h 306"/>
                    <a:gd name="T24" fmla="*/ 0 w 813"/>
                    <a:gd name="T25" fmla="*/ 0 h 306"/>
                    <a:gd name="T26" fmla="*/ 1 w 813"/>
                    <a:gd name="T27" fmla="*/ 1 h 306"/>
                    <a:gd name="T28" fmla="*/ 4 w 813"/>
                    <a:gd name="T29" fmla="*/ 1 h 306"/>
                    <a:gd name="T30" fmla="*/ 6 w 813"/>
                    <a:gd name="T31" fmla="*/ 1 h 30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813"/>
                    <a:gd name="T49" fmla="*/ 0 h 306"/>
                    <a:gd name="T50" fmla="*/ 813 w 813"/>
                    <a:gd name="T51" fmla="*/ 306 h 30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813" h="306">
                      <a:moveTo>
                        <a:pt x="333" y="306"/>
                      </a:moveTo>
                      <a:cubicBezTo>
                        <a:pt x="367" y="298"/>
                        <a:pt x="382" y="272"/>
                        <a:pt x="423" y="264"/>
                      </a:cubicBezTo>
                      <a:cubicBezTo>
                        <a:pt x="539" y="241"/>
                        <a:pt x="558" y="239"/>
                        <a:pt x="705" y="234"/>
                      </a:cubicBezTo>
                      <a:cubicBezTo>
                        <a:pt x="717" y="230"/>
                        <a:pt x="729" y="226"/>
                        <a:pt x="741" y="222"/>
                      </a:cubicBezTo>
                      <a:cubicBezTo>
                        <a:pt x="755" y="217"/>
                        <a:pt x="763" y="203"/>
                        <a:pt x="777" y="198"/>
                      </a:cubicBezTo>
                      <a:cubicBezTo>
                        <a:pt x="789" y="194"/>
                        <a:pt x="813" y="186"/>
                        <a:pt x="813" y="186"/>
                      </a:cubicBezTo>
                      <a:cubicBezTo>
                        <a:pt x="800" y="110"/>
                        <a:pt x="788" y="61"/>
                        <a:pt x="723" y="18"/>
                      </a:cubicBezTo>
                      <a:cubicBezTo>
                        <a:pt x="706" y="7"/>
                        <a:pt x="656" y="2"/>
                        <a:pt x="639" y="0"/>
                      </a:cubicBezTo>
                      <a:cubicBezTo>
                        <a:pt x="605" y="2"/>
                        <a:pt x="571" y="3"/>
                        <a:pt x="537" y="6"/>
                      </a:cubicBezTo>
                      <a:cubicBezTo>
                        <a:pt x="508" y="9"/>
                        <a:pt x="527" y="15"/>
                        <a:pt x="501" y="30"/>
                      </a:cubicBezTo>
                      <a:cubicBezTo>
                        <a:pt x="461" y="52"/>
                        <a:pt x="380" y="75"/>
                        <a:pt x="333" y="84"/>
                      </a:cubicBezTo>
                      <a:cubicBezTo>
                        <a:pt x="252" y="100"/>
                        <a:pt x="183" y="112"/>
                        <a:pt x="105" y="138"/>
                      </a:cubicBezTo>
                      <a:cubicBezTo>
                        <a:pt x="78" y="147"/>
                        <a:pt x="51" y="152"/>
                        <a:pt x="27" y="168"/>
                      </a:cubicBezTo>
                      <a:cubicBezTo>
                        <a:pt x="0" y="209"/>
                        <a:pt x="10" y="224"/>
                        <a:pt x="63" y="228"/>
                      </a:cubicBezTo>
                      <a:cubicBezTo>
                        <a:pt x="109" y="231"/>
                        <a:pt x="155" y="232"/>
                        <a:pt x="201" y="234"/>
                      </a:cubicBezTo>
                      <a:cubicBezTo>
                        <a:pt x="242" y="248"/>
                        <a:pt x="291" y="306"/>
                        <a:pt x="333" y="30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5" name="Freeform 15"/>
                <p:cNvSpPr>
                  <a:spLocks/>
                </p:cNvSpPr>
                <p:nvPr/>
              </p:nvSpPr>
              <p:spPr bwMode="auto">
                <a:xfrm>
                  <a:off x="667" y="1215"/>
                  <a:ext cx="392" cy="70"/>
                </a:xfrm>
                <a:custGeom>
                  <a:avLst/>
                  <a:gdLst>
                    <a:gd name="T0" fmla="*/ 12 w 862"/>
                    <a:gd name="T1" fmla="*/ 0 h 237"/>
                    <a:gd name="T2" fmla="*/ 11 w 862"/>
                    <a:gd name="T3" fmla="*/ 0 h 237"/>
                    <a:gd name="T4" fmla="*/ 10 w 862"/>
                    <a:gd name="T5" fmla="*/ 0 h 237"/>
                    <a:gd name="T6" fmla="*/ 6 w 862"/>
                    <a:gd name="T7" fmla="*/ 0 h 237"/>
                    <a:gd name="T8" fmla="*/ 5 w 862"/>
                    <a:gd name="T9" fmla="*/ 0 h 237"/>
                    <a:gd name="T10" fmla="*/ 3 w 862"/>
                    <a:gd name="T11" fmla="*/ 0 h 237"/>
                    <a:gd name="T12" fmla="*/ 0 w 862"/>
                    <a:gd name="T13" fmla="*/ 0 h 237"/>
                    <a:gd name="T14" fmla="*/ 1 w 862"/>
                    <a:gd name="T15" fmla="*/ 0 h 237"/>
                    <a:gd name="T16" fmla="*/ 9 w 862"/>
                    <a:gd name="T17" fmla="*/ 0 h 237"/>
                    <a:gd name="T18" fmla="*/ 14 w 862"/>
                    <a:gd name="T19" fmla="*/ 1 h 237"/>
                    <a:gd name="T20" fmla="*/ 16 w 862"/>
                    <a:gd name="T21" fmla="*/ 1 h 237"/>
                    <a:gd name="T22" fmla="*/ 15 w 862"/>
                    <a:gd name="T23" fmla="*/ 0 h 237"/>
                    <a:gd name="T24" fmla="*/ 14 w 862"/>
                    <a:gd name="T25" fmla="*/ 0 h 237"/>
                    <a:gd name="T26" fmla="*/ 12 w 862"/>
                    <a:gd name="T27" fmla="*/ 0 h 237"/>
                    <a:gd name="T28" fmla="*/ 12 w 862"/>
                    <a:gd name="T29" fmla="*/ 0 h 237"/>
                    <a:gd name="T30" fmla="*/ 11 w 862"/>
                    <a:gd name="T31" fmla="*/ 0 h 237"/>
                    <a:gd name="T32" fmla="*/ 12 w 862"/>
                    <a:gd name="T33" fmla="*/ 0 h 2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62"/>
                    <a:gd name="T52" fmla="*/ 0 h 237"/>
                    <a:gd name="T53" fmla="*/ 862 w 862"/>
                    <a:gd name="T54" fmla="*/ 237 h 2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62" h="237">
                      <a:moveTo>
                        <a:pt x="612" y="4"/>
                      </a:moveTo>
                      <a:cubicBezTo>
                        <a:pt x="592" y="14"/>
                        <a:pt x="572" y="25"/>
                        <a:pt x="552" y="34"/>
                      </a:cubicBezTo>
                      <a:cubicBezTo>
                        <a:pt x="540" y="39"/>
                        <a:pt x="516" y="46"/>
                        <a:pt x="516" y="46"/>
                      </a:cubicBezTo>
                      <a:cubicBezTo>
                        <a:pt x="431" y="35"/>
                        <a:pt x="459" y="36"/>
                        <a:pt x="330" y="46"/>
                      </a:cubicBezTo>
                      <a:cubicBezTo>
                        <a:pt x="290" y="49"/>
                        <a:pt x="258" y="94"/>
                        <a:pt x="222" y="106"/>
                      </a:cubicBezTo>
                      <a:cubicBezTo>
                        <a:pt x="198" y="114"/>
                        <a:pt x="174" y="122"/>
                        <a:pt x="150" y="130"/>
                      </a:cubicBezTo>
                      <a:cubicBezTo>
                        <a:pt x="104" y="145"/>
                        <a:pt x="53" y="145"/>
                        <a:pt x="12" y="172"/>
                      </a:cubicBezTo>
                      <a:cubicBezTo>
                        <a:pt x="0" y="207"/>
                        <a:pt x="26" y="201"/>
                        <a:pt x="54" y="208"/>
                      </a:cubicBezTo>
                      <a:cubicBezTo>
                        <a:pt x="346" y="194"/>
                        <a:pt x="218" y="192"/>
                        <a:pt x="438" y="202"/>
                      </a:cubicBezTo>
                      <a:cubicBezTo>
                        <a:pt x="528" y="211"/>
                        <a:pt x="618" y="219"/>
                        <a:pt x="708" y="226"/>
                      </a:cubicBezTo>
                      <a:cubicBezTo>
                        <a:pt x="753" y="237"/>
                        <a:pt x="803" y="228"/>
                        <a:pt x="846" y="214"/>
                      </a:cubicBezTo>
                      <a:cubicBezTo>
                        <a:pt x="862" y="166"/>
                        <a:pt x="814" y="171"/>
                        <a:pt x="780" y="166"/>
                      </a:cubicBezTo>
                      <a:cubicBezTo>
                        <a:pt x="757" y="155"/>
                        <a:pt x="739" y="148"/>
                        <a:pt x="714" y="142"/>
                      </a:cubicBezTo>
                      <a:cubicBezTo>
                        <a:pt x="679" y="119"/>
                        <a:pt x="634" y="97"/>
                        <a:pt x="624" y="52"/>
                      </a:cubicBezTo>
                      <a:cubicBezTo>
                        <a:pt x="621" y="40"/>
                        <a:pt x="623" y="27"/>
                        <a:pt x="618" y="16"/>
                      </a:cubicBezTo>
                      <a:cubicBezTo>
                        <a:pt x="615" y="10"/>
                        <a:pt x="603" y="10"/>
                        <a:pt x="600" y="4"/>
                      </a:cubicBezTo>
                      <a:cubicBezTo>
                        <a:pt x="598" y="0"/>
                        <a:pt x="608" y="4"/>
                        <a:pt x="612" y="4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6" name="Freeform 16"/>
                <p:cNvSpPr>
                  <a:spLocks/>
                </p:cNvSpPr>
                <p:nvPr/>
              </p:nvSpPr>
              <p:spPr bwMode="auto">
                <a:xfrm rot="-240000">
                  <a:off x="633" y="1162"/>
                  <a:ext cx="302" cy="85"/>
                </a:xfrm>
                <a:custGeom>
                  <a:avLst/>
                  <a:gdLst>
                    <a:gd name="T0" fmla="*/ 11 w 662"/>
                    <a:gd name="T1" fmla="*/ 0 h 282"/>
                    <a:gd name="T2" fmla="*/ 4 w 662"/>
                    <a:gd name="T3" fmla="*/ 0 h 282"/>
                    <a:gd name="T4" fmla="*/ 0 w 662"/>
                    <a:gd name="T5" fmla="*/ 0 h 282"/>
                    <a:gd name="T6" fmla="*/ 0 w 662"/>
                    <a:gd name="T7" fmla="*/ 1 h 282"/>
                    <a:gd name="T8" fmla="*/ 1 w 662"/>
                    <a:gd name="T9" fmla="*/ 1 h 282"/>
                    <a:gd name="T10" fmla="*/ 2 w 662"/>
                    <a:gd name="T11" fmla="*/ 1 h 282"/>
                    <a:gd name="T12" fmla="*/ 4 w 662"/>
                    <a:gd name="T13" fmla="*/ 1 h 282"/>
                    <a:gd name="T14" fmla="*/ 5 w 662"/>
                    <a:gd name="T15" fmla="*/ 1 h 282"/>
                    <a:gd name="T16" fmla="*/ 13 w 662"/>
                    <a:gd name="T17" fmla="*/ 1 h 282"/>
                    <a:gd name="T18" fmla="*/ 13 w 662"/>
                    <a:gd name="T19" fmla="*/ 1 h 282"/>
                    <a:gd name="T20" fmla="*/ 12 w 662"/>
                    <a:gd name="T21" fmla="*/ 0 h 282"/>
                    <a:gd name="T22" fmla="*/ 12 w 662"/>
                    <a:gd name="T23" fmla="*/ 0 h 282"/>
                    <a:gd name="T24" fmla="*/ 11 w 662"/>
                    <a:gd name="T25" fmla="*/ 0 h 28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662"/>
                    <a:gd name="T40" fmla="*/ 0 h 282"/>
                    <a:gd name="T41" fmla="*/ 662 w 662"/>
                    <a:gd name="T42" fmla="*/ 282 h 28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662" h="282">
                      <a:moveTo>
                        <a:pt x="582" y="60"/>
                      </a:moveTo>
                      <a:cubicBezTo>
                        <a:pt x="412" y="57"/>
                        <a:pt x="331" y="59"/>
                        <a:pt x="192" y="42"/>
                      </a:cubicBezTo>
                      <a:cubicBezTo>
                        <a:pt x="67" y="46"/>
                        <a:pt x="28" y="0"/>
                        <a:pt x="0" y="84"/>
                      </a:cubicBezTo>
                      <a:cubicBezTo>
                        <a:pt x="5" y="126"/>
                        <a:pt x="0" y="162"/>
                        <a:pt x="36" y="186"/>
                      </a:cubicBezTo>
                      <a:cubicBezTo>
                        <a:pt x="56" y="216"/>
                        <a:pt x="53" y="247"/>
                        <a:pt x="66" y="270"/>
                      </a:cubicBezTo>
                      <a:cubicBezTo>
                        <a:pt x="70" y="276"/>
                        <a:pt x="78" y="278"/>
                        <a:pt x="84" y="282"/>
                      </a:cubicBezTo>
                      <a:cubicBezTo>
                        <a:pt x="124" y="277"/>
                        <a:pt x="173" y="270"/>
                        <a:pt x="210" y="252"/>
                      </a:cubicBezTo>
                      <a:cubicBezTo>
                        <a:pt x="232" y="241"/>
                        <a:pt x="264" y="219"/>
                        <a:pt x="288" y="216"/>
                      </a:cubicBezTo>
                      <a:cubicBezTo>
                        <a:pt x="409" y="199"/>
                        <a:pt x="532" y="187"/>
                        <a:pt x="654" y="180"/>
                      </a:cubicBezTo>
                      <a:cubicBezTo>
                        <a:pt x="656" y="174"/>
                        <a:pt x="662" y="168"/>
                        <a:pt x="660" y="162"/>
                      </a:cubicBezTo>
                      <a:cubicBezTo>
                        <a:pt x="655" y="148"/>
                        <a:pt x="644" y="138"/>
                        <a:pt x="636" y="126"/>
                      </a:cubicBezTo>
                      <a:cubicBezTo>
                        <a:pt x="626" y="111"/>
                        <a:pt x="636" y="86"/>
                        <a:pt x="624" y="72"/>
                      </a:cubicBezTo>
                      <a:cubicBezTo>
                        <a:pt x="613" y="59"/>
                        <a:pt x="596" y="60"/>
                        <a:pt x="582" y="6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7" name="Freeform 17"/>
                <p:cNvSpPr>
                  <a:spLocks/>
                </p:cNvSpPr>
                <p:nvPr/>
              </p:nvSpPr>
              <p:spPr bwMode="auto">
                <a:xfrm rot="-131836">
                  <a:off x="1169" y="1284"/>
                  <a:ext cx="406" cy="104"/>
                </a:xfrm>
                <a:custGeom>
                  <a:avLst/>
                  <a:gdLst>
                    <a:gd name="T0" fmla="*/ 17 w 892"/>
                    <a:gd name="T1" fmla="*/ 0 h 291"/>
                    <a:gd name="T2" fmla="*/ 17 w 892"/>
                    <a:gd name="T3" fmla="*/ 1 h 291"/>
                    <a:gd name="T4" fmla="*/ 17 w 892"/>
                    <a:gd name="T5" fmla="*/ 1 h 291"/>
                    <a:gd name="T6" fmla="*/ 16 w 892"/>
                    <a:gd name="T7" fmla="*/ 1 h 291"/>
                    <a:gd name="T8" fmla="*/ 14 w 892"/>
                    <a:gd name="T9" fmla="*/ 1 h 291"/>
                    <a:gd name="T10" fmla="*/ 13 w 892"/>
                    <a:gd name="T11" fmla="*/ 1 h 291"/>
                    <a:gd name="T12" fmla="*/ 12 w 892"/>
                    <a:gd name="T13" fmla="*/ 2 h 291"/>
                    <a:gd name="T14" fmla="*/ 11 w 892"/>
                    <a:gd name="T15" fmla="*/ 2 h 291"/>
                    <a:gd name="T16" fmla="*/ 8 w 892"/>
                    <a:gd name="T17" fmla="*/ 2 h 291"/>
                    <a:gd name="T18" fmla="*/ 6 w 892"/>
                    <a:gd name="T19" fmla="*/ 1 h 291"/>
                    <a:gd name="T20" fmla="*/ 5 w 892"/>
                    <a:gd name="T21" fmla="*/ 1 h 291"/>
                    <a:gd name="T22" fmla="*/ 5 w 892"/>
                    <a:gd name="T23" fmla="*/ 1 h 291"/>
                    <a:gd name="T24" fmla="*/ 4 w 892"/>
                    <a:gd name="T25" fmla="*/ 1 h 291"/>
                    <a:gd name="T26" fmla="*/ 2 w 892"/>
                    <a:gd name="T27" fmla="*/ 1 h 291"/>
                    <a:gd name="T28" fmla="*/ 1 w 892"/>
                    <a:gd name="T29" fmla="*/ 1 h 291"/>
                    <a:gd name="T30" fmla="*/ 1 w 892"/>
                    <a:gd name="T31" fmla="*/ 0 h 291"/>
                    <a:gd name="T32" fmla="*/ 0 w 892"/>
                    <a:gd name="T33" fmla="*/ 0 h 291"/>
                    <a:gd name="T34" fmla="*/ 0 w 892"/>
                    <a:gd name="T35" fmla="*/ 0 h 291"/>
                    <a:gd name="T36" fmla="*/ 1 w 892"/>
                    <a:gd name="T37" fmla="*/ 0 h 291"/>
                    <a:gd name="T38" fmla="*/ 5 w 892"/>
                    <a:gd name="T39" fmla="*/ 0 h 291"/>
                    <a:gd name="T40" fmla="*/ 12 w 892"/>
                    <a:gd name="T41" fmla="*/ 0 h 291"/>
                    <a:gd name="T42" fmla="*/ 17 w 892"/>
                    <a:gd name="T43" fmla="*/ 0 h 291"/>
                    <a:gd name="T44" fmla="*/ 17 w 892"/>
                    <a:gd name="T45" fmla="*/ 0 h 291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892"/>
                    <a:gd name="T70" fmla="*/ 0 h 291"/>
                    <a:gd name="T71" fmla="*/ 892 w 892"/>
                    <a:gd name="T72" fmla="*/ 291 h 291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892" h="291">
                      <a:moveTo>
                        <a:pt x="892" y="33"/>
                      </a:moveTo>
                      <a:cubicBezTo>
                        <a:pt x="891" y="73"/>
                        <a:pt x="891" y="113"/>
                        <a:pt x="889" y="153"/>
                      </a:cubicBezTo>
                      <a:cubicBezTo>
                        <a:pt x="889" y="164"/>
                        <a:pt x="891" y="179"/>
                        <a:pt x="883" y="186"/>
                      </a:cubicBezTo>
                      <a:cubicBezTo>
                        <a:pt x="867" y="200"/>
                        <a:pt x="822" y="200"/>
                        <a:pt x="802" y="204"/>
                      </a:cubicBezTo>
                      <a:cubicBezTo>
                        <a:pt x="772" y="209"/>
                        <a:pt x="729" y="210"/>
                        <a:pt x="703" y="225"/>
                      </a:cubicBezTo>
                      <a:cubicBezTo>
                        <a:pt x="684" y="235"/>
                        <a:pt x="670" y="248"/>
                        <a:pt x="649" y="255"/>
                      </a:cubicBezTo>
                      <a:cubicBezTo>
                        <a:pt x="626" y="278"/>
                        <a:pt x="638" y="268"/>
                        <a:pt x="613" y="285"/>
                      </a:cubicBezTo>
                      <a:cubicBezTo>
                        <a:pt x="608" y="289"/>
                        <a:pt x="595" y="291"/>
                        <a:pt x="595" y="291"/>
                      </a:cubicBezTo>
                      <a:cubicBezTo>
                        <a:pt x="533" y="288"/>
                        <a:pt x="474" y="279"/>
                        <a:pt x="412" y="276"/>
                      </a:cubicBezTo>
                      <a:cubicBezTo>
                        <a:pt x="353" y="268"/>
                        <a:pt x="422" y="277"/>
                        <a:pt x="292" y="270"/>
                      </a:cubicBezTo>
                      <a:cubicBezTo>
                        <a:pt x="281" y="269"/>
                        <a:pt x="259" y="263"/>
                        <a:pt x="250" y="261"/>
                      </a:cubicBezTo>
                      <a:cubicBezTo>
                        <a:pt x="246" y="260"/>
                        <a:pt x="238" y="258"/>
                        <a:pt x="238" y="258"/>
                      </a:cubicBezTo>
                      <a:cubicBezTo>
                        <a:pt x="218" y="244"/>
                        <a:pt x="204" y="223"/>
                        <a:pt x="184" y="210"/>
                      </a:cubicBezTo>
                      <a:cubicBezTo>
                        <a:pt x="166" y="183"/>
                        <a:pt x="138" y="169"/>
                        <a:pt x="109" y="156"/>
                      </a:cubicBezTo>
                      <a:cubicBezTo>
                        <a:pt x="98" y="151"/>
                        <a:pt x="88" y="152"/>
                        <a:pt x="79" y="144"/>
                      </a:cubicBezTo>
                      <a:cubicBezTo>
                        <a:pt x="62" y="129"/>
                        <a:pt x="54" y="114"/>
                        <a:pt x="43" y="96"/>
                      </a:cubicBezTo>
                      <a:cubicBezTo>
                        <a:pt x="31" y="77"/>
                        <a:pt x="13" y="63"/>
                        <a:pt x="1" y="45"/>
                      </a:cubicBezTo>
                      <a:cubicBezTo>
                        <a:pt x="9" y="14"/>
                        <a:pt x="0" y="26"/>
                        <a:pt x="25" y="9"/>
                      </a:cubicBezTo>
                      <a:cubicBezTo>
                        <a:pt x="34" y="3"/>
                        <a:pt x="58" y="0"/>
                        <a:pt x="58" y="0"/>
                      </a:cubicBezTo>
                      <a:cubicBezTo>
                        <a:pt x="127" y="5"/>
                        <a:pt x="194" y="23"/>
                        <a:pt x="262" y="30"/>
                      </a:cubicBezTo>
                      <a:cubicBezTo>
                        <a:pt x="378" y="42"/>
                        <a:pt x="491" y="38"/>
                        <a:pt x="610" y="39"/>
                      </a:cubicBezTo>
                      <a:cubicBezTo>
                        <a:pt x="861" y="36"/>
                        <a:pt x="776" y="54"/>
                        <a:pt x="874" y="30"/>
                      </a:cubicBezTo>
                      <a:cubicBezTo>
                        <a:pt x="880" y="31"/>
                        <a:pt x="892" y="33"/>
                        <a:pt x="892" y="3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8" name="Freeform 18"/>
                <p:cNvSpPr>
                  <a:spLocks/>
                </p:cNvSpPr>
                <p:nvPr/>
              </p:nvSpPr>
              <p:spPr bwMode="auto">
                <a:xfrm>
                  <a:off x="754" y="1189"/>
                  <a:ext cx="112" cy="24"/>
                </a:xfrm>
                <a:custGeom>
                  <a:avLst/>
                  <a:gdLst>
                    <a:gd name="T0" fmla="*/ 0 w 315"/>
                    <a:gd name="T1" fmla="*/ 0 h 105"/>
                    <a:gd name="T2" fmla="*/ 0 w 315"/>
                    <a:gd name="T3" fmla="*/ 0 h 105"/>
                    <a:gd name="T4" fmla="*/ 0 w 315"/>
                    <a:gd name="T5" fmla="*/ 0 h 105"/>
                    <a:gd name="T6" fmla="*/ 1 w 315"/>
                    <a:gd name="T7" fmla="*/ 0 h 105"/>
                    <a:gd name="T8" fmla="*/ 1 w 315"/>
                    <a:gd name="T9" fmla="*/ 0 h 105"/>
                    <a:gd name="T10" fmla="*/ 1 w 315"/>
                    <a:gd name="T11" fmla="*/ 0 h 105"/>
                    <a:gd name="T12" fmla="*/ 1 w 315"/>
                    <a:gd name="T13" fmla="*/ 0 h 105"/>
                    <a:gd name="T14" fmla="*/ 2 w 315"/>
                    <a:gd name="T15" fmla="*/ 0 h 105"/>
                    <a:gd name="T16" fmla="*/ 2 w 315"/>
                    <a:gd name="T17" fmla="*/ 0 h 105"/>
                    <a:gd name="T18" fmla="*/ 2 w 315"/>
                    <a:gd name="T19" fmla="*/ 0 h 105"/>
                    <a:gd name="T20" fmla="*/ 1 w 315"/>
                    <a:gd name="T21" fmla="*/ 0 h 105"/>
                    <a:gd name="T22" fmla="*/ 1 w 315"/>
                    <a:gd name="T23" fmla="*/ 0 h 105"/>
                    <a:gd name="T24" fmla="*/ 1 w 315"/>
                    <a:gd name="T25" fmla="*/ 0 h 105"/>
                    <a:gd name="T26" fmla="*/ 0 w 315"/>
                    <a:gd name="T27" fmla="*/ 0 h 105"/>
                    <a:gd name="T28" fmla="*/ 0 w 315"/>
                    <a:gd name="T29" fmla="*/ 0 h 105"/>
                    <a:gd name="T30" fmla="*/ 0 w 315"/>
                    <a:gd name="T31" fmla="*/ 0 h 105"/>
                    <a:gd name="T32" fmla="*/ 0 w 315"/>
                    <a:gd name="T33" fmla="*/ 0 h 105"/>
                    <a:gd name="T34" fmla="*/ 0 w 315"/>
                    <a:gd name="T35" fmla="*/ 0 h 105"/>
                    <a:gd name="T36" fmla="*/ 0 w 315"/>
                    <a:gd name="T37" fmla="*/ 0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5"/>
                    <a:gd name="T58" fmla="*/ 0 h 105"/>
                    <a:gd name="T59" fmla="*/ 315 w 315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5" h="105">
                      <a:moveTo>
                        <a:pt x="1" y="49"/>
                      </a:moveTo>
                      <a:cubicBezTo>
                        <a:pt x="7" y="39"/>
                        <a:pt x="19" y="30"/>
                        <a:pt x="31" y="28"/>
                      </a:cubicBezTo>
                      <a:cubicBezTo>
                        <a:pt x="42" y="21"/>
                        <a:pt x="56" y="18"/>
                        <a:pt x="69" y="16"/>
                      </a:cubicBezTo>
                      <a:cubicBezTo>
                        <a:pt x="84" y="9"/>
                        <a:pt x="105" y="8"/>
                        <a:pt x="121" y="7"/>
                      </a:cubicBezTo>
                      <a:cubicBezTo>
                        <a:pt x="149" y="0"/>
                        <a:pt x="184" y="5"/>
                        <a:pt x="210" y="5"/>
                      </a:cubicBezTo>
                      <a:cubicBezTo>
                        <a:pt x="221" y="7"/>
                        <a:pt x="232" y="10"/>
                        <a:pt x="244" y="11"/>
                      </a:cubicBezTo>
                      <a:cubicBezTo>
                        <a:pt x="258" y="17"/>
                        <a:pt x="252" y="15"/>
                        <a:pt x="261" y="17"/>
                      </a:cubicBezTo>
                      <a:cubicBezTo>
                        <a:pt x="270" y="21"/>
                        <a:pt x="272" y="25"/>
                        <a:pt x="282" y="26"/>
                      </a:cubicBezTo>
                      <a:cubicBezTo>
                        <a:pt x="296" y="37"/>
                        <a:pt x="307" y="49"/>
                        <a:pt x="315" y="65"/>
                      </a:cubicBezTo>
                      <a:cubicBezTo>
                        <a:pt x="313" y="84"/>
                        <a:pt x="314" y="92"/>
                        <a:pt x="295" y="95"/>
                      </a:cubicBezTo>
                      <a:cubicBezTo>
                        <a:pt x="286" y="100"/>
                        <a:pt x="275" y="100"/>
                        <a:pt x="265" y="101"/>
                      </a:cubicBezTo>
                      <a:cubicBezTo>
                        <a:pt x="223" y="100"/>
                        <a:pt x="240" y="96"/>
                        <a:pt x="214" y="91"/>
                      </a:cubicBezTo>
                      <a:cubicBezTo>
                        <a:pt x="206" y="87"/>
                        <a:pt x="198" y="83"/>
                        <a:pt x="190" y="82"/>
                      </a:cubicBezTo>
                      <a:cubicBezTo>
                        <a:pt x="154" y="64"/>
                        <a:pt x="121" y="87"/>
                        <a:pt x="87" y="92"/>
                      </a:cubicBezTo>
                      <a:cubicBezTo>
                        <a:pt x="81" y="94"/>
                        <a:pt x="76" y="97"/>
                        <a:pt x="70" y="98"/>
                      </a:cubicBezTo>
                      <a:cubicBezTo>
                        <a:pt x="57" y="105"/>
                        <a:pt x="44" y="100"/>
                        <a:pt x="28" y="100"/>
                      </a:cubicBezTo>
                      <a:cubicBezTo>
                        <a:pt x="21" y="96"/>
                        <a:pt x="17" y="93"/>
                        <a:pt x="10" y="89"/>
                      </a:cubicBezTo>
                      <a:cubicBezTo>
                        <a:pt x="7" y="85"/>
                        <a:pt x="4" y="80"/>
                        <a:pt x="1" y="76"/>
                      </a:cubicBezTo>
                      <a:cubicBezTo>
                        <a:pt x="0" y="69"/>
                        <a:pt x="2" y="49"/>
                        <a:pt x="1" y="49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49" name="Line 19"/>
                <p:cNvSpPr>
                  <a:spLocks noChangeShapeType="1"/>
                </p:cNvSpPr>
                <p:nvPr/>
              </p:nvSpPr>
              <p:spPr bwMode="auto">
                <a:xfrm>
                  <a:off x="766" y="1202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0" name="Line 20"/>
                <p:cNvSpPr>
                  <a:spLocks noChangeShapeType="1"/>
                </p:cNvSpPr>
                <p:nvPr/>
              </p:nvSpPr>
              <p:spPr bwMode="auto">
                <a:xfrm>
                  <a:off x="853" y="1201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1" name="Line 21"/>
                <p:cNvSpPr>
                  <a:spLocks noChangeShapeType="1"/>
                </p:cNvSpPr>
                <p:nvPr/>
              </p:nvSpPr>
              <p:spPr bwMode="auto">
                <a:xfrm>
                  <a:off x="821" y="1191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2" name="Line 22"/>
                <p:cNvSpPr>
                  <a:spLocks noChangeShapeType="1"/>
                </p:cNvSpPr>
                <p:nvPr/>
              </p:nvSpPr>
              <p:spPr bwMode="auto">
                <a:xfrm>
                  <a:off x="832" y="1200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3" name="Line 23"/>
                <p:cNvSpPr>
                  <a:spLocks noChangeShapeType="1"/>
                </p:cNvSpPr>
                <p:nvPr/>
              </p:nvSpPr>
              <p:spPr bwMode="auto">
                <a:xfrm>
                  <a:off x="842" y="1193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4" name="Line 24"/>
                <p:cNvSpPr>
                  <a:spLocks noChangeShapeType="1"/>
                </p:cNvSpPr>
                <p:nvPr/>
              </p:nvSpPr>
              <p:spPr bwMode="auto">
                <a:xfrm>
                  <a:off x="799" y="1192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5" name="Line 25"/>
                <p:cNvSpPr>
                  <a:spLocks noChangeShapeType="1"/>
                </p:cNvSpPr>
                <p:nvPr/>
              </p:nvSpPr>
              <p:spPr bwMode="auto">
                <a:xfrm>
                  <a:off x="787" y="1199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6" name="Line 26"/>
                <p:cNvSpPr>
                  <a:spLocks noChangeShapeType="1"/>
                </p:cNvSpPr>
                <p:nvPr/>
              </p:nvSpPr>
              <p:spPr bwMode="auto">
                <a:xfrm>
                  <a:off x="776" y="1193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7" name="Line 27"/>
                <p:cNvSpPr>
                  <a:spLocks noChangeShapeType="1"/>
                </p:cNvSpPr>
                <p:nvPr/>
              </p:nvSpPr>
              <p:spPr bwMode="auto">
                <a:xfrm>
                  <a:off x="810" y="1196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58" name="Freeform 28"/>
                <p:cNvSpPr>
                  <a:spLocks/>
                </p:cNvSpPr>
                <p:nvPr/>
              </p:nvSpPr>
              <p:spPr bwMode="auto">
                <a:xfrm flipV="1">
                  <a:off x="765" y="1295"/>
                  <a:ext cx="91" cy="25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5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46" y="1308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36" y="129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7" y="1305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2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808" y="1306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797" y="129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4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817" y="1298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5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788" y="1305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6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777" y="129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67" name="Oval 37"/>
                <p:cNvSpPr>
                  <a:spLocks noChangeArrowheads="1"/>
                </p:cNvSpPr>
                <p:nvPr/>
              </p:nvSpPr>
              <p:spPr bwMode="auto">
                <a:xfrm>
                  <a:off x="667" y="1195"/>
                  <a:ext cx="62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68" name="Oval 38"/>
                <p:cNvSpPr>
                  <a:spLocks noChangeArrowheads="1"/>
                </p:cNvSpPr>
                <p:nvPr/>
              </p:nvSpPr>
              <p:spPr bwMode="auto">
                <a:xfrm>
                  <a:off x="1360" y="1326"/>
                  <a:ext cx="66" cy="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69" name="Freeform 39"/>
                <p:cNvSpPr>
                  <a:spLocks/>
                </p:cNvSpPr>
                <p:nvPr/>
              </p:nvSpPr>
              <p:spPr bwMode="auto">
                <a:xfrm rot="-1256671">
                  <a:off x="811" y="1244"/>
                  <a:ext cx="73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0 w 235"/>
                    <a:gd name="T5" fmla="*/ 0 h 87"/>
                    <a:gd name="T6" fmla="*/ 0 w 235"/>
                    <a:gd name="T7" fmla="*/ 0 h 87"/>
                    <a:gd name="T8" fmla="*/ 1 w 235"/>
                    <a:gd name="T9" fmla="*/ 0 h 87"/>
                    <a:gd name="T10" fmla="*/ 1 w 235"/>
                    <a:gd name="T11" fmla="*/ 0 h 87"/>
                    <a:gd name="T12" fmla="*/ 1 w 235"/>
                    <a:gd name="T13" fmla="*/ 0 h 87"/>
                    <a:gd name="T14" fmla="*/ 1 w 235"/>
                    <a:gd name="T15" fmla="*/ 0 h 87"/>
                    <a:gd name="T16" fmla="*/ 1 w 235"/>
                    <a:gd name="T17" fmla="*/ 0 h 87"/>
                    <a:gd name="T18" fmla="*/ 1 w 235"/>
                    <a:gd name="T19" fmla="*/ 0 h 87"/>
                    <a:gd name="T20" fmla="*/ 1 w 235"/>
                    <a:gd name="T21" fmla="*/ 0 h 87"/>
                    <a:gd name="T22" fmla="*/ 0 w 235"/>
                    <a:gd name="T23" fmla="*/ 0 h 87"/>
                    <a:gd name="T24" fmla="*/ 0 w 235"/>
                    <a:gd name="T25" fmla="*/ 0 h 87"/>
                    <a:gd name="T26" fmla="*/ 0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70" name="Line 40"/>
                <p:cNvSpPr>
                  <a:spLocks noChangeShapeType="1"/>
                </p:cNvSpPr>
                <p:nvPr/>
              </p:nvSpPr>
              <p:spPr bwMode="auto">
                <a:xfrm rot="-1256671">
                  <a:off x="873" y="1238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1" name="Line 41"/>
                <p:cNvSpPr>
                  <a:spLocks noChangeShapeType="1"/>
                </p:cNvSpPr>
                <p:nvPr/>
              </p:nvSpPr>
              <p:spPr bwMode="auto">
                <a:xfrm rot="-1256671">
                  <a:off x="869" y="124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2" name="Line 42"/>
                <p:cNvSpPr>
                  <a:spLocks noChangeShapeType="1"/>
                </p:cNvSpPr>
                <p:nvPr/>
              </p:nvSpPr>
              <p:spPr bwMode="auto">
                <a:xfrm rot="-1256671">
                  <a:off x="858" y="124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3" name="Line 43"/>
                <p:cNvSpPr>
                  <a:spLocks noChangeShapeType="1"/>
                </p:cNvSpPr>
                <p:nvPr/>
              </p:nvSpPr>
              <p:spPr bwMode="auto">
                <a:xfrm rot="-1256671">
                  <a:off x="843" y="1244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4" name="Line 44"/>
                <p:cNvSpPr>
                  <a:spLocks noChangeShapeType="1"/>
                </p:cNvSpPr>
                <p:nvPr/>
              </p:nvSpPr>
              <p:spPr bwMode="auto">
                <a:xfrm rot="-1256671">
                  <a:off x="839" y="125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5" name="Line 45"/>
                <p:cNvSpPr>
                  <a:spLocks noChangeShapeType="1"/>
                </p:cNvSpPr>
                <p:nvPr/>
              </p:nvSpPr>
              <p:spPr bwMode="auto">
                <a:xfrm rot="-1256671">
                  <a:off x="854" y="1249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6" name="Line 46"/>
                <p:cNvSpPr>
                  <a:spLocks noChangeShapeType="1"/>
                </p:cNvSpPr>
                <p:nvPr/>
              </p:nvSpPr>
              <p:spPr bwMode="auto">
                <a:xfrm rot="-1256671">
                  <a:off x="828" y="125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7" name="Line 47"/>
                <p:cNvSpPr>
                  <a:spLocks noChangeShapeType="1"/>
                </p:cNvSpPr>
                <p:nvPr/>
              </p:nvSpPr>
              <p:spPr bwMode="auto">
                <a:xfrm rot="-1256671">
                  <a:off x="824" y="126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78" name="Oval 48"/>
                <p:cNvSpPr>
                  <a:spLocks noChangeArrowheads="1"/>
                </p:cNvSpPr>
                <p:nvPr/>
              </p:nvSpPr>
              <p:spPr bwMode="auto">
                <a:xfrm>
                  <a:off x="902" y="1248"/>
                  <a:ext cx="53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79" name="Freeform 49"/>
                <p:cNvSpPr>
                  <a:spLocks/>
                </p:cNvSpPr>
                <p:nvPr/>
              </p:nvSpPr>
              <p:spPr bwMode="auto">
                <a:xfrm rot="805096">
                  <a:off x="1252" y="1334"/>
                  <a:ext cx="91" cy="25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80" name="Line 50"/>
                <p:cNvSpPr>
                  <a:spLocks noChangeShapeType="1"/>
                </p:cNvSpPr>
                <p:nvPr/>
              </p:nvSpPr>
              <p:spPr bwMode="auto">
                <a:xfrm rot="805096">
                  <a:off x="1333" y="1345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1" name="Line 51"/>
                <p:cNvSpPr>
                  <a:spLocks noChangeShapeType="1"/>
                </p:cNvSpPr>
                <p:nvPr/>
              </p:nvSpPr>
              <p:spPr bwMode="auto">
                <a:xfrm rot="805096">
                  <a:off x="1320" y="1350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2" name="Line 52"/>
                <p:cNvSpPr>
                  <a:spLocks noChangeShapeType="1"/>
                </p:cNvSpPr>
                <p:nvPr/>
              </p:nvSpPr>
              <p:spPr bwMode="auto">
                <a:xfrm rot="805096">
                  <a:off x="1314" y="1339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3" name="Line 53"/>
                <p:cNvSpPr>
                  <a:spLocks noChangeShapeType="1"/>
                </p:cNvSpPr>
                <p:nvPr/>
              </p:nvSpPr>
              <p:spPr bwMode="auto">
                <a:xfrm rot="805096">
                  <a:off x="1296" y="133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4" name="Line 54"/>
                <p:cNvSpPr>
                  <a:spLocks noChangeShapeType="1"/>
                </p:cNvSpPr>
                <p:nvPr/>
              </p:nvSpPr>
              <p:spPr bwMode="auto">
                <a:xfrm rot="805096">
                  <a:off x="1283" y="1340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5" name="Line 55"/>
                <p:cNvSpPr>
                  <a:spLocks noChangeShapeType="1"/>
                </p:cNvSpPr>
                <p:nvPr/>
              </p:nvSpPr>
              <p:spPr bwMode="auto">
                <a:xfrm rot="805096">
                  <a:off x="1303" y="1343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6" name="Line 56"/>
                <p:cNvSpPr>
                  <a:spLocks noChangeShapeType="1"/>
                </p:cNvSpPr>
                <p:nvPr/>
              </p:nvSpPr>
              <p:spPr bwMode="auto">
                <a:xfrm rot="805096">
                  <a:off x="1276" y="133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7" name="Line 57"/>
                <p:cNvSpPr>
                  <a:spLocks noChangeShapeType="1"/>
                </p:cNvSpPr>
                <p:nvPr/>
              </p:nvSpPr>
              <p:spPr bwMode="auto">
                <a:xfrm rot="805096">
                  <a:off x="1263" y="133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88" name="Freeform 58"/>
                <p:cNvSpPr>
                  <a:spLocks/>
                </p:cNvSpPr>
                <p:nvPr/>
              </p:nvSpPr>
              <p:spPr bwMode="auto">
                <a:xfrm>
                  <a:off x="1448" y="1333"/>
                  <a:ext cx="91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89" name="Line 59"/>
                <p:cNvSpPr>
                  <a:spLocks noChangeShapeType="1"/>
                </p:cNvSpPr>
                <p:nvPr/>
              </p:nvSpPr>
              <p:spPr bwMode="auto">
                <a:xfrm>
                  <a:off x="1530" y="1336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0" name="Line 60"/>
                <p:cNvSpPr>
                  <a:spLocks noChangeShapeType="1"/>
                </p:cNvSpPr>
                <p:nvPr/>
              </p:nvSpPr>
              <p:spPr bwMode="auto">
                <a:xfrm>
                  <a:off x="1520" y="134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1" name="Line 61"/>
                <p:cNvSpPr>
                  <a:spLocks noChangeShapeType="1"/>
                </p:cNvSpPr>
                <p:nvPr/>
              </p:nvSpPr>
              <p:spPr bwMode="auto">
                <a:xfrm>
                  <a:off x="1511" y="133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2" name="Line 62"/>
                <p:cNvSpPr>
                  <a:spLocks noChangeShapeType="1"/>
                </p:cNvSpPr>
                <p:nvPr/>
              </p:nvSpPr>
              <p:spPr bwMode="auto">
                <a:xfrm>
                  <a:off x="1491" y="133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3" name="Line 63"/>
                <p:cNvSpPr>
                  <a:spLocks noChangeShapeType="1"/>
                </p:cNvSpPr>
                <p:nvPr/>
              </p:nvSpPr>
              <p:spPr bwMode="auto">
                <a:xfrm>
                  <a:off x="1481" y="134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4" name="Line 64"/>
                <p:cNvSpPr>
                  <a:spLocks noChangeShapeType="1"/>
                </p:cNvSpPr>
                <p:nvPr/>
              </p:nvSpPr>
              <p:spPr bwMode="auto">
                <a:xfrm>
                  <a:off x="1501" y="134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5" name="Line 65"/>
                <p:cNvSpPr>
                  <a:spLocks noChangeShapeType="1"/>
                </p:cNvSpPr>
                <p:nvPr/>
              </p:nvSpPr>
              <p:spPr bwMode="auto">
                <a:xfrm>
                  <a:off x="1471" y="133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6" name="Line 66"/>
                <p:cNvSpPr>
                  <a:spLocks noChangeShapeType="1"/>
                </p:cNvSpPr>
                <p:nvPr/>
              </p:nvSpPr>
              <p:spPr bwMode="auto">
                <a:xfrm>
                  <a:off x="1460" y="134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197" name="Freeform 67"/>
                <p:cNvSpPr>
                  <a:spLocks/>
                </p:cNvSpPr>
                <p:nvPr/>
              </p:nvSpPr>
              <p:spPr bwMode="auto">
                <a:xfrm>
                  <a:off x="275" y="1659"/>
                  <a:ext cx="449" cy="61"/>
                </a:xfrm>
                <a:custGeom>
                  <a:avLst/>
                  <a:gdLst>
                    <a:gd name="T0" fmla="*/ 18 w 988"/>
                    <a:gd name="T1" fmla="*/ 0 h 265"/>
                    <a:gd name="T2" fmla="*/ 19 w 988"/>
                    <a:gd name="T3" fmla="*/ 0 h 265"/>
                    <a:gd name="T4" fmla="*/ 19 w 988"/>
                    <a:gd name="T5" fmla="*/ 0 h 265"/>
                    <a:gd name="T6" fmla="*/ 18 w 988"/>
                    <a:gd name="T7" fmla="*/ 0 h 265"/>
                    <a:gd name="T8" fmla="*/ 13 w 988"/>
                    <a:gd name="T9" fmla="*/ 0 h 265"/>
                    <a:gd name="T10" fmla="*/ 0 w 988"/>
                    <a:gd name="T11" fmla="*/ 0 h 265"/>
                    <a:gd name="T12" fmla="*/ 0 w 988"/>
                    <a:gd name="T13" fmla="*/ 0 h 265"/>
                    <a:gd name="T14" fmla="*/ 0 w 988"/>
                    <a:gd name="T15" fmla="*/ 0 h 265"/>
                    <a:gd name="T16" fmla="*/ 0 w 988"/>
                    <a:gd name="T17" fmla="*/ 0 h 265"/>
                    <a:gd name="T18" fmla="*/ 1 w 988"/>
                    <a:gd name="T19" fmla="*/ 0 h 265"/>
                    <a:gd name="T20" fmla="*/ 2 w 988"/>
                    <a:gd name="T21" fmla="*/ 0 h 265"/>
                    <a:gd name="T22" fmla="*/ 5 w 988"/>
                    <a:gd name="T23" fmla="*/ 0 h 265"/>
                    <a:gd name="T24" fmla="*/ 5 w 988"/>
                    <a:gd name="T25" fmla="*/ 0 h 265"/>
                    <a:gd name="T26" fmla="*/ 6 w 988"/>
                    <a:gd name="T27" fmla="*/ 0 h 265"/>
                    <a:gd name="T28" fmla="*/ 8 w 988"/>
                    <a:gd name="T29" fmla="*/ 0 h 265"/>
                    <a:gd name="T30" fmla="*/ 10 w 988"/>
                    <a:gd name="T31" fmla="*/ 0 h 265"/>
                    <a:gd name="T32" fmla="*/ 11 w 988"/>
                    <a:gd name="T33" fmla="*/ 0 h 265"/>
                    <a:gd name="T34" fmla="*/ 13 w 988"/>
                    <a:gd name="T35" fmla="*/ 0 h 265"/>
                    <a:gd name="T36" fmla="*/ 15 w 988"/>
                    <a:gd name="T37" fmla="*/ 0 h 265"/>
                    <a:gd name="T38" fmla="*/ 16 w 988"/>
                    <a:gd name="T39" fmla="*/ 0 h 265"/>
                    <a:gd name="T40" fmla="*/ 18 w 988"/>
                    <a:gd name="T41" fmla="*/ 0 h 265"/>
                    <a:gd name="T42" fmla="*/ 18 w 988"/>
                    <a:gd name="T43" fmla="*/ 0 h 265"/>
                    <a:gd name="T44" fmla="*/ 18 w 988"/>
                    <a:gd name="T45" fmla="*/ 0 h 26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988"/>
                    <a:gd name="T70" fmla="*/ 0 h 265"/>
                    <a:gd name="T71" fmla="*/ 988 w 988"/>
                    <a:gd name="T72" fmla="*/ 265 h 26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988" h="265">
                      <a:moveTo>
                        <a:pt x="922" y="210"/>
                      </a:moveTo>
                      <a:cubicBezTo>
                        <a:pt x="939" y="212"/>
                        <a:pt x="953" y="214"/>
                        <a:pt x="970" y="220"/>
                      </a:cubicBezTo>
                      <a:cubicBezTo>
                        <a:pt x="977" y="222"/>
                        <a:pt x="988" y="232"/>
                        <a:pt x="988" y="232"/>
                      </a:cubicBezTo>
                      <a:cubicBezTo>
                        <a:pt x="984" y="265"/>
                        <a:pt x="974" y="257"/>
                        <a:pt x="948" y="262"/>
                      </a:cubicBezTo>
                      <a:cubicBezTo>
                        <a:pt x="847" y="260"/>
                        <a:pt x="746" y="255"/>
                        <a:pt x="646" y="260"/>
                      </a:cubicBezTo>
                      <a:cubicBezTo>
                        <a:pt x="72" y="256"/>
                        <a:pt x="278" y="262"/>
                        <a:pt x="28" y="254"/>
                      </a:cubicBezTo>
                      <a:cubicBezTo>
                        <a:pt x="21" y="253"/>
                        <a:pt x="6" y="248"/>
                        <a:pt x="6" y="248"/>
                      </a:cubicBezTo>
                      <a:cubicBezTo>
                        <a:pt x="4" y="242"/>
                        <a:pt x="0" y="230"/>
                        <a:pt x="0" y="230"/>
                      </a:cubicBezTo>
                      <a:cubicBezTo>
                        <a:pt x="2" y="191"/>
                        <a:pt x="4" y="151"/>
                        <a:pt x="8" y="112"/>
                      </a:cubicBezTo>
                      <a:cubicBezTo>
                        <a:pt x="10" y="39"/>
                        <a:pt x="0" y="15"/>
                        <a:pt x="72" y="6"/>
                      </a:cubicBezTo>
                      <a:cubicBezTo>
                        <a:pt x="83" y="2"/>
                        <a:pt x="94" y="1"/>
                        <a:pt x="106" y="0"/>
                      </a:cubicBezTo>
                      <a:cubicBezTo>
                        <a:pt x="150" y="1"/>
                        <a:pt x="194" y="1"/>
                        <a:pt x="238" y="2"/>
                      </a:cubicBezTo>
                      <a:cubicBezTo>
                        <a:pt x="256" y="2"/>
                        <a:pt x="290" y="14"/>
                        <a:pt x="290" y="14"/>
                      </a:cubicBezTo>
                      <a:cubicBezTo>
                        <a:pt x="307" y="25"/>
                        <a:pt x="312" y="43"/>
                        <a:pt x="328" y="54"/>
                      </a:cubicBezTo>
                      <a:cubicBezTo>
                        <a:pt x="353" y="91"/>
                        <a:pt x="346" y="76"/>
                        <a:pt x="414" y="78"/>
                      </a:cubicBezTo>
                      <a:cubicBezTo>
                        <a:pt x="457" y="83"/>
                        <a:pt x="499" y="89"/>
                        <a:pt x="542" y="92"/>
                      </a:cubicBezTo>
                      <a:cubicBezTo>
                        <a:pt x="551" y="94"/>
                        <a:pt x="570" y="98"/>
                        <a:pt x="570" y="98"/>
                      </a:cubicBezTo>
                      <a:cubicBezTo>
                        <a:pt x="608" y="123"/>
                        <a:pt x="633" y="161"/>
                        <a:pt x="670" y="186"/>
                      </a:cubicBezTo>
                      <a:cubicBezTo>
                        <a:pt x="697" y="204"/>
                        <a:pt x="743" y="205"/>
                        <a:pt x="772" y="206"/>
                      </a:cubicBezTo>
                      <a:cubicBezTo>
                        <a:pt x="790" y="208"/>
                        <a:pt x="806" y="212"/>
                        <a:pt x="824" y="216"/>
                      </a:cubicBezTo>
                      <a:cubicBezTo>
                        <a:pt x="855" y="215"/>
                        <a:pt x="885" y="216"/>
                        <a:pt x="916" y="214"/>
                      </a:cubicBezTo>
                      <a:cubicBezTo>
                        <a:pt x="920" y="214"/>
                        <a:pt x="932" y="210"/>
                        <a:pt x="928" y="210"/>
                      </a:cubicBezTo>
                      <a:cubicBezTo>
                        <a:pt x="926" y="210"/>
                        <a:pt x="924" y="210"/>
                        <a:pt x="922" y="21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98" name="Freeform 68"/>
                <p:cNvSpPr>
                  <a:spLocks/>
                </p:cNvSpPr>
                <p:nvPr/>
              </p:nvSpPr>
              <p:spPr bwMode="auto">
                <a:xfrm flipV="1">
                  <a:off x="437" y="1686"/>
                  <a:ext cx="90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99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518" y="1698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507" y="168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498" y="169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2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479" y="169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3" name="Line 73"/>
                <p:cNvSpPr>
                  <a:spLocks noChangeShapeType="1"/>
                </p:cNvSpPr>
                <p:nvPr/>
              </p:nvSpPr>
              <p:spPr bwMode="auto">
                <a:xfrm flipV="1">
                  <a:off x="468" y="168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4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489" y="1689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5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460" y="169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6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449" y="1688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07" name="Oval 77"/>
                <p:cNvSpPr>
                  <a:spLocks noChangeArrowheads="1"/>
                </p:cNvSpPr>
                <p:nvPr/>
              </p:nvSpPr>
              <p:spPr bwMode="auto">
                <a:xfrm>
                  <a:off x="321" y="1670"/>
                  <a:ext cx="62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08" name="Oval 78"/>
                <p:cNvSpPr>
                  <a:spLocks noChangeArrowheads="1"/>
                </p:cNvSpPr>
                <p:nvPr/>
              </p:nvSpPr>
              <p:spPr bwMode="auto">
                <a:xfrm>
                  <a:off x="1051" y="1311"/>
                  <a:ext cx="63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09" name="Freeform 79"/>
                <p:cNvSpPr>
                  <a:spLocks/>
                </p:cNvSpPr>
                <p:nvPr/>
              </p:nvSpPr>
              <p:spPr bwMode="auto">
                <a:xfrm rot="-693316">
                  <a:off x="841" y="1528"/>
                  <a:ext cx="70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0" name="Freeform 80"/>
                <p:cNvSpPr>
                  <a:spLocks/>
                </p:cNvSpPr>
                <p:nvPr/>
              </p:nvSpPr>
              <p:spPr bwMode="auto">
                <a:xfrm rot="-1202834">
                  <a:off x="682" y="1498"/>
                  <a:ext cx="76" cy="26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1" name="Freeform 81"/>
                <p:cNvSpPr>
                  <a:spLocks/>
                </p:cNvSpPr>
                <p:nvPr/>
              </p:nvSpPr>
              <p:spPr bwMode="auto">
                <a:xfrm rot="-1202834">
                  <a:off x="616" y="1522"/>
                  <a:ext cx="72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2" name="Freeform 82"/>
                <p:cNvSpPr>
                  <a:spLocks/>
                </p:cNvSpPr>
                <p:nvPr/>
              </p:nvSpPr>
              <p:spPr bwMode="auto">
                <a:xfrm rot="-1202834">
                  <a:off x="557" y="1542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3" name="Freeform 83"/>
                <p:cNvSpPr>
                  <a:spLocks/>
                </p:cNvSpPr>
                <p:nvPr/>
              </p:nvSpPr>
              <p:spPr bwMode="auto">
                <a:xfrm rot="-1202834">
                  <a:off x="718" y="1553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4" name="Freeform 84"/>
                <p:cNvSpPr>
                  <a:spLocks/>
                </p:cNvSpPr>
                <p:nvPr/>
              </p:nvSpPr>
              <p:spPr bwMode="auto">
                <a:xfrm rot="-1202834">
                  <a:off x="660" y="1576"/>
                  <a:ext cx="71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5" name="Freeform 85"/>
                <p:cNvSpPr>
                  <a:spLocks/>
                </p:cNvSpPr>
                <p:nvPr/>
              </p:nvSpPr>
              <p:spPr bwMode="auto">
                <a:xfrm>
                  <a:off x="817" y="1541"/>
                  <a:ext cx="33" cy="37"/>
                </a:xfrm>
                <a:custGeom>
                  <a:avLst/>
                  <a:gdLst>
                    <a:gd name="T0" fmla="*/ 1 w 74"/>
                    <a:gd name="T1" fmla="*/ 0 h 132"/>
                    <a:gd name="T2" fmla="*/ 1 w 74"/>
                    <a:gd name="T3" fmla="*/ 0 h 132"/>
                    <a:gd name="T4" fmla="*/ 0 w 74"/>
                    <a:gd name="T5" fmla="*/ 0 h 132"/>
                    <a:gd name="T6" fmla="*/ 0 w 74"/>
                    <a:gd name="T7" fmla="*/ 0 h 132"/>
                    <a:gd name="T8" fmla="*/ 0 w 74"/>
                    <a:gd name="T9" fmla="*/ 0 h 132"/>
                    <a:gd name="T10" fmla="*/ 1 w 74"/>
                    <a:gd name="T11" fmla="*/ 0 h 132"/>
                    <a:gd name="T12" fmla="*/ 1 w 74"/>
                    <a:gd name="T13" fmla="*/ 0 h 132"/>
                    <a:gd name="T14" fmla="*/ 1 w 74"/>
                    <a:gd name="T15" fmla="*/ 0 h 132"/>
                    <a:gd name="T16" fmla="*/ 1 w 74"/>
                    <a:gd name="T17" fmla="*/ 0 h 132"/>
                    <a:gd name="T18" fmla="*/ 1 w 74"/>
                    <a:gd name="T19" fmla="*/ 0 h 1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32"/>
                    <a:gd name="T32" fmla="*/ 74 w 74"/>
                    <a:gd name="T33" fmla="*/ 132 h 1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32">
                      <a:moveTo>
                        <a:pt x="66" y="7"/>
                      </a:moveTo>
                      <a:cubicBezTo>
                        <a:pt x="57" y="21"/>
                        <a:pt x="63" y="17"/>
                        <a:pt x="52" y="21"/>
                      </a:cubicBezTo>
                      <a:cubicBezTo>
                        <a:pt x="23" y="50"/>
                        <a:pt x="22" y="96"/>
                        <a:pt x="0" y="129"/>
                      </a:cubicBezTo>
                      <a:cubicBezTo>
                        <a:pt x="9" y="132"/>
                        <a:pt x="18" y="132"/>
                        <a:pt x="24" y="123"/>
                      </a:cubicBezTo>
                      <a:cubicBezTo>
                        <a:pt x="30" y="114"/>
                        <a:pt x="29" y="103"/>
                        <a:pt x="34" y="93"/>
                      </a:cubicBezTo>
                      <a:cubicBezTo>
                        <a:pt x="43" y="75"/>
                        <a:pt x="53" y="61"/>
                        <a:pt x="60" y="41"/>
                      </a:cubicBezTo>
                      <a:cubicBezTo>
                        <a:pt x="62" y="34"/>
                        <a:pt x="67" y="28"/>
                        <a:pt x="70" y="21"/>
                      </a:cubicBezTo>
                      <a:cubicBezTo>
                        <a:pt x="72" y="17"/>
                        <a:pt x="74" y="9"/>
                        <a:pt x="74" y="9"/>
                      </a:cubicBezTo>
                      <a:cubicBezTo>
                        <a:pt x="73" y="7"/>
                        <a:pt x="74" y="4"/>
                        <a:pt x="72" y="3"/>
                      </a:cubicBezTo>
                      <a:cubicBezTo>
                        <a:pt x="65" y="0"/>
                        <a:pt x="56" y="17"/>
                        <a:pt x="66" y="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6" name="Freeform 86"/>
                <p:cNvSpPr>
                  <a:spLocks/>
                </p:cNvSpPr>
                <p:nvPr/>
              </p:nvSpPr>
              <p:spPr bwMode="auto">
                <a:xfrm rot="-813820">
                  <a:off x="758" y="1552"/>
                  <a:ext cx="33" cy="40"/>
                </a:xfrm>
                <a:custGeom>
                  <a:avLst/>
                  <a:gdLst>
                    <a:gd name="T0" fmla="*/ 1 w 74"/>
                    <a:gd name="T1" fmla="*/ 0 h 132"/>
                    <a:gd name="T2" fmla="*/ 1 w 74"/>
                    <a:gd name="T3" fmla="*/ 0 h 132"/>
                    <a:gd name="T4" fmla="*/ 0 w 74"/>
                    <a:gd name="T5" fmla="*/ 0 h 132"/>
                    <a:gd name="T6" fmla="*/ 0 w 74"/>
                    <a:gd name="T7" fmla="*/ 0 h 132"/>
                    <a:gd name="T8" fmla="*/ 0 w 74"/>
                    <a:gd name="T9" fmla="*/ 0 h 132"/>
                    <a:gd name="T10" fmla="*/ 1 w 74"/>
                    <a:gd name="T11" fmla="*/ 0 h 132"/>
                    <a:gd name="T12" fmla="*/ 1 w 74"/>
                    <a:gd name="T13" fmla="*/ 0 h 132"/>
                    <a:gd name="T14" fmla="*/ 1 w 74"/>
                    <a:gd name="T15" fmla="*/ 0 h 132"/>
                    <a:gd name="T16" fmla="*/ 1 w 74"/>
                    <a:gd name="T17" fmla="*/ 0 h 132"/>
                    <a:gd name="T18" fmla="*/ 1 w 74"/>
                    <a:gd name="T19" fmla="*/ 0 h 1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32"/>
                    <a:gd name="T32" fmla="*/ 74 w 74"/>
                    <a:gd name="T33" fmla="*/ 132 h 1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32">
                      <a:moveTo>
                        <a:pt x="66" y="7"/>
                      </a:moveTo>
                      <a:cubicBezTo>
                        <a:pt x="57" y="21"/>
                        <a:pt x="63" y="17"/>
                        <a:pt x="52" y="21"/>
                      </a:cubicBezTo>
                      <a:cubicBezTo>
                        <a:pt x="23" y="50"/>
                        <a:pt x="22" y="96"/>
                        <a:pt x="0" y="129"/>
                      </a:cubicBezTo>
                      <a:cubicBezTo>
                        <a:pt x="9" y="132"/>
                        <a:pt x="18" y="132"/>
                        <a:pt x="24" y="123"/>
                      </a:cubicBezTo>
                      <a:cubicBezTo>
                        <a:pt x="30" y="114"/>
                        <a:pt x="29" y="103"/>
                        <a:pt x="34" y="93"/>
                      </a:cubicBezTo>
                      <a:cubicBezTo>
                        <a:pt x="43" y="75"/>
                        <a:pt x="53" y="61"/>
                        <a:pt x="60" y="41"/>
                      </a:cubicBezTo>
                      <a:cubicBezTo>
                        <a:pt x="62" y="34"/>
                        <a:pt x="67" y="28"/>
                        <a:pt x="70" y="21"/>
                      </a:cubicBezTo>
                      <a:cubicBezTo>
                        <a:pt x="72" y="17"/>
                        <a:pt x="74" y="9"/>
                        <a:pt x="74" y="9"/>
                      </a:cubicBezTo>
                      <a:cubicBezTo>
                        <a:pt x="73" y="7"/>
                        <a:pt x="74" y="4"/>
                        <a:pt x="72" y="3"/>
                      </a:cubicBezTo>
                      <a:cubicBezTo>
                        <a:pt x="65" y="0"/>
                        <a:pt x="56" y="17"/>
                        <a:pt x="66" y="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7" name="Freeform 87"/>
                <p:cNvSpPr>
                  <a:spLocks/>
                </p:cNvSpPr>
                <p:nvPr/>
              </p:nvSpPr>
              <p:spPr bwMode="auto">
                <a:xfrm>
                  <a:off x="790" y="1582"/>
                  <a:ext cx="34" cy="37"/>
                </a:xfrm>
                <a:custGeom>
                  <a:avLst/>
                  <a:gdLst>
                    <a:gd name="T0" fmla="*/ 1 w 74"/>
                    <a:gd name="T1" fmla="*/ 0 h 126"/>
                    <a:gd name="T2" fmla="*/ 0 w 74"/>
                    <a:gd name="T3" fmla="*/ 0 h 126"/>
                    <a:gd name="T4" fmla="*/ 0 w 74"/>
                    <a:gd name="T5" fmla="*/ 0 h 126"/>
                    <a:gd name="T6" fmla="*/ 0 w 74"/>
                    <a:gd name="T7" fmla="*/ 0 h 126"/>
                    <a:gd name="T8" fmla="*/ 0 w 74"/>
                    <a:gd name="T9" fmla="*/ 0 h 126"/>
                    <a:gd name="T10" fmla="*/ 1 w 74"/>
                    <a:gd name="T11" fmla="*/ 0 h 126"/>
                    <a:gd name="T12" fmla="*/ 1 w 74"/>
                    <a:gd name="T13" fmla="*/ 0 h 126"/>
                    <a:gd name="T14" fmla="*/ 1 w 74"/>
                    <a:gd name="T15" fmla="*/ 0 h 126"/>
                    <a:gd name="T16" fmla="*/ 1 w 74"/>
                    <a:gd name="T17" fmla="*/ 0 h 12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126"/>
                    <a:gd name="T29" fmla="*/ 74 w 74"/>
                    <a:gd name="T30" fmla="*/ 126 h 12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126">
                      <a:moveTo>
                        <a:pt x="56" y="3"/>
                      </a:moveTo>
                      <a:cubicBezTo>
                        <a:pt x="51" y="46"/>
                        <a:pt x="13" y="73"/>
                        <a:pt x="0" y="111"/>
                      </a:cubicBezTo>
                      <a:cubicBezTo>
                        <a:pt x="1" y="117"/>
                        <a:pt x="0" y="126"/>
                        <a:pt x="8" y="119"/>
                      </a:cubicBezTo>
                      <a:cubicBezTo>
                        <a:pt x="10" y="117"/>
                        <a:pt x="22" y="99"/>
                        <a:pt x="22" y="99"/>
                      </a:cubicBezTo>
                      <a:cubicBezTo>
                        <a:pt x="23" y="97"/>
                        <a:pt x="26" y="93"/>
                        <a:pt x="26" y="93"/>
                      </a:cubicBezTo>
                      <a:cubicBezTo>
                        <a:pt x="29" y="77"/>
                        <a:pt x="38" y="64"/>
                        <a:pt x="48" y="51"/>
                      </a:cubicBezTo>
                      <a:cubicBezTo>
                        <a:pt x="52" y="46"/>
                        <a:pt x="60" y="35"/>
                        <a:pt x="60" y="35"/>
                      </a:cubicBezTo>
                      <a:cubicBezTo>
                        <a:pt x="64" y="24"/>
                        <a:pt x="70" y="16"/>
                        <a:pt x="74" y="5"/>
                      </a:cubicBezTo>
                      <a:cubicBezTo>
                        <a:pt x="66" y="0"/>
                        <a:pt x="65" y="3"/>
                        <a:pt x="56" y="3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8" name="Freeform 88"/>
                <p:cNvSpPr>
                  <a:spLocks/>
                </p:cNvSpPr>
                <p:nvPr/>
              </p:nvSpPr>
              <p:spPr bwMode="auto">
                <a:xfrm>
                  <a:off x="767" y="1595"/>
                  <a:ext cx="22" cy="33"/>
                </a:xfrm>
                <a:custGeom>
                  <a:avLst/>
                  <a:gdLst>
                    <a:gd name="T0" fmla="*/ 0 w 50"/>
                    <a:gd name="T1" fmla="*/ 0 h 112"/>
                    <a:gd name="T2" fmla="*/ 0 w 50"/>
                    <a:gd name="T3" fmla="*/ 0 h 112"/>
                    <a:gd name="T4" fmla="*/ 0 w 50"/>
                    <a:gd name="T5" fmla="*/ 0 h 112"/>
                    <a:gd name="T6" fmla="*/ 0 w 50"/>
                    <a:gd name="T7" fmla="*/ 0 h 112"/>
                    <a:gd name="T8" fmla="*/ 0 w 50"/>
                    <a:gd name="T9" fmla="*/ 0 h 112"/>
                    <a:gd name="T10" fmla="*/ 1 w 50"/>
                    <a:gd name="T11" fmla="*/ 0 h 112"/>
                    <a:gd name="T12" fmla="*/ 0 w 50"/>
                    <a:gd name="T13" fmla="*/ 0 h 112"/>
                    <a:gd name="T14" fmla="*/ 0 w 50"/>
                    <a:gd name="T15" fmla="*/ 0 h 112"/>
                    <a:gd name="T16" fmla="*/ 0 w 50"/>
                    <a:gd name="T17" fmla="*/ 0 h 112"/>
                    <a:gd name="T18" fmla="*/ 0 w 50"/>
                    <a:gd name="T19" fmla="*/ 0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0"/>
                    <a:gd name="T31" fmla="*/ 0 h 112"/>
                    <a:gd name="T32" fmla="*/ 50 w 50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0" h="112">
                      <a:moveTo>
                        <a:pt x="0" y="0"/>
                      </a:moveTo>
                      <a:cubicBezTo>
                        <a:pt x="1" y="7"/>
                        <a:pt x="1" y="15"/>
                        <a:pt x="2" y="22"/>
                      </a:cubicBezTo>
                      <a:cubicBezTo>
                        <a:pt x="3" y="26"/>
                        <a:pt x="6" y="34"/>
                        <a:pt x="6" y="34"/>
                      </a:cubicBezTo>
                      <a:cubicBezTo>
                        <a:pt x="6" y="36"/>
                        <a:pt x="10" y="98"/>
                        <a:pt x="18" y="106"/>
                      </a:cubicBezTo>
                      <a:cubicBezTo>
                        <a:pt x="21" y="109"/>
                        <a:pt x="26" y="110"/>
                        <a:pt x="30" y="112"/>
                      </a:cubicBezTo>
                      <a:cubicBezTo>
                        <a:pt x="38" y="104"/>
                        <a:pt x="39" y="94"/>
                        <a:pt x="50" y="90"/>
                      </a:cubicBezTo>
                      <a:cubicBezTo>
                        <a:pt x="48" y="80"/>
                        <a:pt x="46" y="79"/>
                        <a:pt x="36" y="82"/>
                      </a:cubicBezTo>
                      <a:cubicBezTo>
                        <a:pt x="32" y="88"/>
                        <a:pt x="28" y="97"/>
                        <a:pt x="24" y="86"/>
                      </a:cubicBezTo>
                      <a:cubicBezTo>
                        <a:pt x="23" y="60"/>
                        <a:pt x="40" y="13"/>
                        <a:pt x="8" y="2"/>
                      </a:cubicBezTo>
                      <a:cubicBezTo>
                        <a:pt x="0" y="7"/>
                        <a:pt x="3" y="8"/>
                        <a:pt x="0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19" name="Freeform 89"/>
                <p:cNvSpPr>
                  <a:spLocks/>
                </p:cNvSpPr>
                <p:nvPr/>
              </p:nvSpPr>
              <p:spPr bwMode="auto">
                <a:xfrm>
                  <a:off x="260" y="1174"/>
                  <a:ext cx="375" cy="69"/>
                </a:xfrm>
                <a:custGeom>
                  <a:avLst/>
                  <a:gdLst>
                    <a:gd name="T0" fmla="*/ 15 w 826"/>
                    <a:gd name="T1" fmla="*/ 0 h 232"/>
                    <a:gd name="T2" fmla="*/ 1 w 826"/>
                    <a:gd name="T3" fmla="*/ 0 h 232"/>
                    <a:gd name="T4" fmla="*/ 0 w 826"/>
                    <a:gd name="T5" fmla="*/ 0 h 232"/>
                    <a:gd name="T6" fmla="*/ 0 w 826"/>
                    <a:gd name="T7" fmla="*/ 1 h 232"/>
                    <a:gd name="T8" fmla="*/ 1 w 826"/>
                    <a:gd name="T9" fmla="*/ 1 h 232"/>
                    <a:gd name="T10" fmla="*/ 3 w 826"/>
                    <a:gd name="T11" fmla="*/ 1 h 232"/>
                    <a:gd name="T12" fmla="*/ 5 w 826"/>
                    <a:gd name="T13" fmla="*/ 0 h 232"/>
                    <a:gd name="T14" fmla="*/ 9 w 826"/>
                    <a:gd name="T15" fmla="*/ 0 h 232"/>
                    <a:gd name="T16" fmla="*/ 10 w 826"/>
                    <a:gd name="T17" fmla="*/ 0 h 232"/>
                    <a:gd name="T18" fmla="*/ 10 w 826"/>
                    <a:gd name="T19" fmla="*/ 0 h 232"/>
                    <a:gd name="T20" fmla="*/ 10 w 826"/>
                    <a:gd name="T21" fmla="*/ 0 h 232"/>
                    <a:gd name="T22" fmla="*/ 11 w 826"/>
                    <a:gd name="T23" fmla="*/ 0 h 232"/>
                    <a:gd name="T24" fmla="*/ 13 w 826"/>
                    <a:gd name="T25" fmla="*/ 0 h 232"/>
                    <a:gd name="T26" fmla="*/ 14 w 826"/>
                    <a:gd name="T27" fmla="*/ 0 h 232"/>
                    <a:gd name="T28" fmla="*/ 15 w 826"/>
                    <a:gd name="T29" fmla="*/ 0 h 232"/>
                    <a:gd name="T30" fmla="*/ 15 w 826"/>
                    <a:gd name="T31" fmla="*/ 0 h 232"/>
                    <a:gd name="T32" fmla="*/ 15 w 826"/>
                    <a:gd name="T33" fmla="*/ 0 h 232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26"/>
                    <a:gd name="T52" fmla="*/ 0 h 232"/>
                    <a:gd name="T53" fmla="*/ 826 w 826"/>
                    <a:gd name="T54" fmla="*/ 232 h 232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26" h="232">
                      <a:moveTo>
                        <a:pt x="780" y="16"/>
                      </a:moveTo>
                      <a:cubicBezTo>
                        <a:pt x="537" y="0"/>
                        <a:pt x="291" y="19"/>
                        <a:pt x="48" y="28"/>
                      </a:cubicBezTo>
                      <a:cubicBezTo>
                        <a:pt x="26" y="43"/>
                        <a:pt x="15" y="68"/>
                        <a:pt x="6" y="94"/>
                      </a:cubicBezTo>
                      <a:cubicBezTo>
                        <a:pt x="8" y="136"/>
                        <a:pt x="0" y="180"/>
                        <a:pt x="12" y="220"/>
                      </a:cubicBezTo>
                      <a:cubicBezTo>
                        <a:pt x="16" y="232"/>
                        <a:pt x="48" y="232"/>
                        <a:pt x="48" y="232"/>
                      </a:cubicBezTo>
                      <a:cubicBezTo>
                        <a:pt x="80" y="230"/>
                        <a:pt x="112" y="230"/>
                        <a:pt x="144" y="226"/>
                      </a:cubicBezTo>
                      <a:cubicBezTo>
                        <a:pt x="169" y="223"/>
                        <a:pt x="196" y="203"/>
                        <a:pt x="222" y="202"/>
                      </a:cubicBezTo>
                      <a:cubicBezTo>
                        <a:pt x="302" y="198"/>
                        <a:pt x="382" y="198"/>
                        <a:pt x="462" y="196"/>
                      </a:cubicBezTo>
                      <a:cubicBezTo>
                        <a:pt x="473" y="185"/>
                        <a:pt x="487" y="177"/>
                        <a:pt x="498" y="166"/>
                      </a:cubicBezTo>
                      <a:cubicBezTo>
                        <a:pt x="514" y="150"/>
                        <a:pt x="511" y="126"/>
                        <a:pt x="528" y="112"/>
                      </a:cubicBezTo>
                      <a:cubicBezTo>
                        <a:pt x="533" y="108"/>
                        <a:pt x="540" y="109"/>
                        <a:pt x="546" y="106"/>
                      </a:cubicBezTo>
                      <a:cubicBezTo>
                        <a:pt x="559" y="99"/>
                        <a:pt x="570" y="90"/>
                        <a:pt x="582" y="82"/>
                      </a:cubicBezTo>
                      <a:cubicBezTo>
                        <a:pt x="611" y="63"/>
                        <a:pt x="639" y="39"/>
                        <a:pt x="672" y="28"/>
                      </a:cubicBezTo>
                      <a:cubicBezTo>
                        <a:pt x="690" y="30"/>
                        <a:pt x="708" y="30"/>
                        <a:pt x="726" y="34"/>
                      </a:cubicBezTo>
                      <a:cubicBezTo>
                        <a:pt x="738" y="36"/>
                        <a:pt x="762" y="46"/>
                        <a:pt x="762" y="46"/>
                      </a:cubicBezTo>
                      <a:cubicBezTo>
                        <a:pt x="774" y="44"/>
                        <a:pt x="789" y="49"/>
                        <a:pt x="798" y="40"/>
                      </a:cubicBezTo>
                      <a:cubicBezTo>
                        <a:pt x="826" y="12"/>
                        <a:pt x="783" y="16"/>
                        <a:pt x="780" y="1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0" name="Freeform 90"/>
                <p:cNvSpPr>
                  <a:spLocks/>
                </p:cNvSpPr>
                <p:nvPr/>
              </p:nvSpPr>
              <p:spPr bwMode="auto">
                <a:xfrm>
                  <a:off x="254" y="1247"/>
                  <a:ext cx="263" cy="72"/>
                </a:xfrm>
                <a:custGeom>
                  <a:avLst/>
                  <a:gdLst>
                    <a:gd name="T0" fmla="*/ 1 w 579"/>
                    <a:gd name="T1" fmla="*/ 0 h 245"/>
                    <a:gd name="T2" fmla="*/ 6 w 579"/>
                    <a:gd name="T3" fmla="*/ 0 h 245"/>
                    <a:gd name="T4" fmla="*/ 9 w 579"/>
                    <a:gd name="T5" fmla="*/ 0 h 245"/>
                    <a:gd name="T6" fmla="*/ 10 w 579"/>
                    <a:gd name="T7" fmla="*/ 0 h 245"/>
                    <a:gd name="T8" fmla="*/ 10 w 579"/>
                    <a:gd name="T9" fmla="*/ 0 h 245"/>
                    <a:gd name="T10" fmla="*/ 10 w 579"/>
                    <a:gd name="T11" fmla="*/ 0 h 245"/>
                    <a:gd name="T12" fmla="*/ 11 w 579"/>
                    <a:gd name="T13" fmla="*/ 0 h 245"/>
                    <a:gd name="T14" fmla="*/ 10 w 579"/>
                    <a:gd name="T15" fmla="*/ 1 h 245"/>
                    <a:gd name="T16" fmla="*/ 10 w 579"/>
                    <a:gd name="T17" fmla="*/ 1 h 245"/>
                    <a:gd name="T18" fmla="*/ 5 w 579"/>
                    <a:gd name="T19" fmla="*/ 1 h 245"/>
                    <a:gd name="T20" fmla="*/ 1 w 579"/>
                    <a:gd name="T21" fmla="*/ 0 h 245"/>
                    <a:gd name="T22" fmla="*/ 0 w 579"/>
                    <a:gd name="T23" fmla="*/ 0 h 245"/>
                    <a:gd name="T24" fmla="*/ 1 w 579"/>
                    <a:gd name="T25" fmla="*/ 0 h 245"/>
                    <a:gd name="T26" fmla="*/ 1 w 579"/>
                    <a:gd name="T27" fmla="*/ 0 h 24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79"/>
                    <a:gd name="T43" fmla="*/ 0 h 245"/>
                    <a:gd name="T44" fmla="*/ 579 w 579"/>
                    <a:gd name="T45" fmla="*/ 245 h 24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79" h="245">
                      <a:moveTo>
                        <a:pt x="51" y="40"/>
                      </a:moveTo>
                      <a:cubicBezTo>
                        <a:pt x="135" y="32"/>
                        <a:pt x="226" y="25"/>
                        <a:pt x="309" y="4"/>
                      </a:cubicBezTo>
                      <a:cubicBezTo>
                        <a:pt x="367" y="6"/>
                        <a:pt x="426" y="0"/>
                        <a:pt x="483" y="10"/>
                      </a:cubicBezTo>
                      <a:cubicBezTo>
                        <a:pt x="491" y="11"/>
                        <a:pt x="487" y="26"/>
                        <a:pt x="489" y="34"/>
                      </a:cubicBezTo>
                      <a:cubicBezTo>
                        <a:pt x="497" y="62"/>
                        <a:pt x="504" y="90"/>
                        <a:pt x="513" y="118"/>
                      </a:cubicBezTo>
                      <a:cubicBezTo>
                        <a:pt x="520" y="138"/>
                        <a:pt x="530" y="158"/>
                        <a:pt x="537" y="178"/>
                      </a:cubicBezTo>
                      <a:cubicBezTo>
                        <a:pt x="542" y="192"/>
                        <a:pt x="573" y="202"/>
                        <a:pt x="573" y="202"/>
                      </a:cubicBezTo>
                      <a:cubicBezTo>
                        <a:pt x="530" y="216"/>
                        <a:pt x="579" y="194"/>
                        <a:pt x="549" y="232"/>
                      </a:cubicBezTo>
                      <a:cubicBezTo>
                        <a:pt x="539" y="245"/>
                        <a:pt x="517" y="241"/>
                        <a:pt x="501" y="244"/>
                      </a:cubicBezTo>
                      <a:cubicBezTo>
                        <a:pt x="417" y="239"/>
                        <a:pt x="343" y="228"/>
                        <a:pt x="261" y="214"/>
                      </a:cubicBezTo>
                      <a:cubicBezTo>
                        <a:pt x="188" y="202"/>
                        <a:pt x="113" y="210"/>
                        <a:pt x="39" y="208"/>
                      </a:cubicBezTo>
                      <a:cubicBezTo>
                        <a:pt x="0" y="169"/>
                        <a:pt x="23" y="130"/>
                        <a:pt x="33" y="82"/>
                      </a:cubicBezTo>
                      <a:cubicBezTo>
                        <a:pt x="45" y="22"/>
                        <a:pt x="24" y="59"/>
                        <a:pt x="63" y="40"/>
                      </a:cubicBezTo>
                      <a:cubicBezTo>
                        <a:pt x="67" y="38"/>
                        <a:pt x="55" y="40"/>
                        <a:pt x="51" y="4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1" name="Freeform 91"/>
                <p:cNvSpPr>
                  <a:spLocks/>
                </p:cNvSpPr>
                <p:nvPr/>
              </p:nvSpPr>
              <p:spPr bwMode="auto">
                <a:xfrm>
                  <a:off x="583" y="1423"/>
                  <a:ext cx="260" cy="97"/>
                </a:xfrm>
                <a:custGeom>
                  <a:avLst/>
                  <a:gdLst>
                    <a:gd name="T0" fmla="*/ 5 w 573"/>
                    <a:gd name="T1" fmla="*/ 0 h 328"/>
                    <a:gd name="T2" fmla="*/ 6 w 573"/>
                    <a:gd name="T3" fmla="*/ 0 h 328"/>
                    <a:gd name="T4" fmla="*/ 7 w 573"/>
                    <a:gd name="T5" fmla="*/ 0 h 328"/>
                    <a:gd name="T6" fmla="*/ 11 w 573"/>
                    <a:gd name="T7" fmla="*/ 0 h 328"/>
                    <a:gd name="T8" fmla="*/ 11 w 573"/>
                    <a:gd name="T9" fmla="*/ 0 h 328"/>
                    <a:gd name="T10" fmla="*/ 10 w 573"/>
                    <a:gd name="T11" fmla="*/ 0 h 328"/>
                    <a:gd name="T12" fmla="*/ 8 w 573"/>
                    <a:gd name="T13" fmla="*/ 0 h 328"/>
                    <a:gd name="T14" fmla="*/ 6 w 573"/>
                    <a:gd name="T15" fmla="*/ 0 h 328"/>
                    <a:gd name="T16" fmla="*/ 3 w 573"/>
                    <a:gd name="T17" fmla="*/ 1 h 328"/>
                    <a:gd name="T18" fmla="*/ 1 w 573"/>
                    <a:gd name="T19" fmla="*/ 1 h 328"/>
                    <a:gd name="T20" fmla="*/ 0 w 573"/>
                    <a:gd name="T21" fmla="*/ 1 h 328"/>
                    <a:gd name="T22" fmla="*/ 1 w 573"/>
                    <a:gd name="T23" fmla="*/ 1 h 328"/>
                    <a:gd name="T24" fmla="*/ 2 w 573"/>
                    <a:gd name="T25" fmla="*/ 0 h 328"/>
                    <a:gd name="T26" fmla="*/ 2 w 573"/>
                    <a:gd name="T27" fmla="*/ 0 h 328"/>
                    <a:gd name="T28" fmla="*/ 3 w 573"/>
                    <a:gd name="T29" fmla="*/ 0 h 328"/>
                    <a:gd name="T30" fmla="*/ 4 w 573"/>
                    <a:gd name="T31" fmla="*/ 0 h 328"/>
                    <a:gd name="T32" fmla="*/ 5 w 573"/>
                    <a:gd name="T33" fmla="*/ 0 h 32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73"/>
                    <a:gd name="T52" fmla="*/ 0 h 328"/>
                    <a:gd name="T53" fmla="*/ 573 w 573"/>
                    <a:gd name="T54" fmla="*/ 328 h 32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73" h="328">
                      <a:moveTo>
                        <a:pt x="275" y="7"/>
                      </a:moveTo>
                      <a:cubicBezTo>
                        <a:pt x="341" y="20"/>
                        <a:pt x="279" y="0"/>
                        <a:pt x="317" y="31"/>
                      </a:cubicBezTo>
                      <a:cubicBezTo>
                        <a:pt x="336" y="46"/>
                        <a:pt x="365" y="40"/>
                        <a:pt x="389" y="43"/>
                      </a:cubicBezTo>
                      <a:cubicBezTo>
                        <a:pt x="448" y="58"/>
                        <a:pt x="513" y="75"/>
                        <a:pt x="563" y="109"/>
                      </a:cubicBezTo>
                      <a:cubicBezTo>
                        <a:pt x="565" y="115"/>
                        <a:pt x="573" y="123"/>
                        <a:pt x="569" y="127"/>
                      </a:cubicBezTo>
                      <a:cubicBezTo>
                        <a:pt x="558" y="138"/>
                        <a:pt x="503" y="143"/>
                        <a:pt x="491" y="145"/>
                      </a:cubicBezTo>
                      <a:cubicBezTo>
                        <a:pt x="466" y="150"/>
                        <a:pt x="453" y="159"/>
                        <a:pt x="431" y="169"/>
                      </a:cubicBezTo>
                      <a:cubicBezTo>
                        <a:pt x="395" y="185"/>
                        <a:pt x="343" y="205"/>
                        <a:pt x="305" y="211"/>
                      </a:cubicBezTo>
                      <a:cubicBezTo>
                        <a:pt x="261" y="255"/>
                        <a:pt x="212" y="266"/>
                        <a:pt x="155" y="283"/>
                      </a:cubicBezTo>
                      <a:cubicBezTo>
                        <a:pt x="121" y="293"/>
                        <a:pt x="94" y="310"/>
                        <a:pt x="59" y="319"/>
                      </a:cubicBezTo>
                      <a:cubicBezTo>
                        <a:pt x="1" y="312"/>
                        <a:pt x="0" y="328"/>
                        <a:pt x="17" y="259"/>
                      </a:cubicBezTo>
                      <a:cubicBezTo>
                        <a:pt x="23" y="235"/>
                        <a:pt x="49" y="237"/>
                        <a:pt x="65" y="223"/>
                      </a:cubicBezTo>
                      <a:cubicBezTo>
                        <a:pt x="78" y="212"/>
                        <a:pt x="89" y="199"/>
                        <a:pt x="101" y="187"/>
                      </a:cubicBezTo>
                      <a:cubicBezTo>
                        <a:pt x="107" y="181"/>
                        <a:pt x="119" y="169"/>
                        <a:pt x="119" y="169"/>
                      </a:cubicBezTo>
                      <a:cubicBezTo>
                        <a:pt x="136" y="117"/>
                        <a:pt x="124" y="157"/>
                        <a:pt x="137" y="43"/>
                      </a:cubicBezTo>
                      <a:cubicBezTo>
                        <a:pt x="140" y="20"/>
                        <a:pt x="191" y="1"/>
                        <a:pt x="191" y="1"/>
                      </a:cubicBezTo>
                      <a:cubicBezTo>
                        <a:pt x="291" y="7"/>
                        <a:pt x="319" y="7"/>
                        <a:pt x="275" y="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2" name="Freeform 92"/>
                <p:cNvSpPr>
                  <a:spLocks/>
                </p:cNvSpPr>
                <p:nvPr/>
              </p:nvSpPr>
              <p:spPr bwMode="auto">
                <a:xfrm>
                  <a:off x="350" y="1407"/>
                  <a:ext cx="282" cy="80"/>
                </a:xfrm>
                <a:custGeom>
                  <a:avLst/>
                  <a:gdLst>
                    <a:gd name="T0" fmla="*/ 12 w 620"/>
                    <a:gd name="T1" fmla="*/ 0 h 270"/>
                    <a:gd name="T2" fmla="*/ 7 w 620"/>
                    <a:gd name="T3" fmla="*/ 0 h 270"/>
                    <a:gd name="T4" fmla="*/ 6 w 620"/>
                    <a:gd name="T5" fmla="*/ 0 h 270"/>
                    <a:gd name="T6" fmla="*/ 6 w 620"/>
                    <a:gd name="T7" fmla="*/ 0 h 270"/>
                    <a:gd name="T8" fmla="*/ 0 w 620"/>
                    <a:gd name="T9" fmla="*/ 0 h 270"/>
                    <a:gd name="T10" fmla="*/ 0 w 620"/>
                    <a:gd name="T11" fmla="*/ 0 h 270"/>
                    <a:gd name="T12" fmla="*/ 1 w 620"/>
                    <a:gd name="T13" fmla="*/ 0 h 270"/>
                    <a:gd name="T14" fmla="*/ 3 w 620"/>
                    <a:gd name="T15" fmla="*/ 0 h 270"/>
                    <a:gd name="T16" fmla="*/ 4 w 620"/>
                    <a:gd name="T17" fmla="*/ 0 h 270"/>
                    <a:gd name="T18" fmla="*/ 8 w 620"/>
                    <a:gd name="T19" fmla="*/ 1 h 270"/>
                    <a:gd name="T20" fmla="*/ 9 w 620"/>
                    <a:gd name="T21" fmla="*/ 1 h 270"/>
                    <a:gd name="T22" fmla="*/ 10 w 620"/>
                    <a:gd name="T23" fmla="*/ 1 h 270"/>
                    <a:gd name="T24" fmla="*/ 10 w 620"/>
                    <a:gd name="T25" fmla="*/ 1 h 270"/>
                    <a:gd name="T26" fmla="*/ 11 w 620"/>
                    <a:gd name="T27" fmla="*/ 1 h 270"/>
                    <a:gd name="T28" fmla="*/ 12 w 620"/>
                    <a:gd name="T29" fmla="*/ 0 h 270"/>
                    <a:gd name="T30" fmla="*/ 12 w 620"/>
                    <a:gd name="T31" fmla="*/ 0 h 270"/>
                    <a:gd name="T32" fmla="*/ 12 w 620"/>
                    <a:gd name="T33" fmla="*/ 0 h 27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620"/>
                    <a:gd name="T52" fmla="*/ 0 h 270"/>
                    <a:gd name="T53" fmla="*/ 620 w 620"/>
                    <a:gd name="T54" fmla="*/ 270 h 27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620" h="270">
                      <a:moveTo>
                        <a:pt x="608" y="48"/>
                      </a:moveTo>
                      <a:cubicBezTo>
                        <a:pt x="529" y="58"/>
                        <a:pt x="458" y="31"/>
                        <a:pt x="380" y="24"/>
                      </a:cubicBezTo>
                      <a:cubicBezTo>
                        <a:pt x="325" y="6"/>
                        <a:pt x="412" y="34"/>
                        <a:pt x="332" y="12"/>
                      </a:cubicBezTo>
                      <a:cubicBezTo>
                        <a:pt x="320" y="9"/>
                        <a:pt x="296" y="0"/>
                        <a:pt x="296" y="0"/>
                      </a:cubicBezTo>
                      <a:cubicBezTo>
                        <a:pt x="206" y="2"/>
                        <a:pt x="116" y="2"/>
                        <a:pt x="26" y="6"/>
                      </a:cubicBezTo>
                      <a:cubicBezTo>
                        <a:pt x="20" y="6"/>
                        <a:pt x="11" y="6"/>
                        <a:pt x="8" y="12"/>
                      </a:cubicBezTo>
                      <a:cubicBezTo>
                        <a:pt x="0" y="29"/>
                        <a:pt x="35" y="54"/>
                        <a:pt x="44" y="60"/>
                      </a:cubicBezTo>
                      <a:cubicBezTo>
                        <a:pt x="71" y="101"/>
                        <a:pt x="113" y="105"/>
                        <a:pt x="158" y="114"/>
                      </a:cubicBezTo>
                      <a:cubicBezTo>
                        <a:pt x="178" y="118"/>
                        <a:pt x="218" y="132"/>
                        <a:pt x="218" y="132"/>
                      </a:cubicBezTo>
                      <a:cubicBezTo>
                        <a:pt x="270" y="184"/>
                        <a:pt x="338" y="212"/>
                        <a:pt x="404" y="240"/>
                      </a:cubicBezTo>
                      <a:cubicBezTo>
                        <a:pt x="423" y="248"/>
                        <a:pt x="444" y="251"/>
                        <a:pt x="464" y="258"/>
                      </a:cubicBezTo>
                      <a:cubicBezTo>
                        <a:pt x="476" y="262"/>
                        <a:pt x="500" y="270"/>
                        <a:pt x="500" y="270"/>
                      </a:cubicBezTo>
                      <a:cubicBezTo>
                        <a:pt x="512" y="268"/>
                        <a:pt x="525" y="269"/>
                        <a:pt x="536" y="264"/>
                      </a:cubicBezTo>
                      <a:cubicBezTo>
                        <a:pt x="551" y="256"/>
                        <a:pt x="552" y="233"/>
                        <a:pt x="584" y="222"/>
                      </a:cubicBezTo>
                      <a:cubicBezTo>
                        <a:pt x="619" y="170"/>
                        <a:pt x="583" y="230"/>
                        <a:pt x="602" y="96"/>
                      </a:cubicBezTo>
                      <a:cubicBezTo>
                        <a:pt x="604" y="83"/>
                        <a:pt x="616" y="73"/>
                        <a:pt x="620" y="60"/>
                      </a:cubicBezTo>
                      <a:cubicBezTo>
                        <a:pt x="600" y="47"/>
                        <a:pt x="595" y="48"/>
                        <a:pt x="608" y="4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3" name="Freeform 93"/>
                <p:cNvSpPr>
                  <a:spLocks/>
                </p:cNvSpPr>
                <p:nvPr/>
              </p:nvSpPr>
              <p:spPr bwMode="auto">
                <a:xfrm>
                  <a:off x="1356" y="1538"/>
                  <a:ext cx="226" cy="90"/>
                </a:xfrm>
                <a:custGeom>
                  <a:avLst/>
                  <a:gdLst>
                    <a:gd name="T0" fmla="*/ 10 w 496"/>
                    <a:gd name="T1" fmla="*/ 0 h 309"/>
                    <a:gd name="T2" fmla="*/ 9 w 496"/>
                    <a:gd name="T3" fmla="*/ 0 h 309"/>
                    <a:gd name="T4" fmla="*/ 7 w 496"/>
                    <a:gd name="T5" fmla="*/ 0 h 309"/>
                    <a:gd name="T6" fmla="*/ 4 w 496"/>
                    <a:gd name="T7" fmla="*/ 0 h 309"/>
                    <a:gd name="T8" fmla="*/ 2 w 496"/>
                    <a:gd name="T9" fmla="*/ 1 h 309"/>
                    <a:gd name="T10" fmla="*/ 1 w 496"/>
                    <a:gd name="T11" fmla="*/ 1 h 309"/>
                    <a:gd name="T12" fmla="*/ 0 w 496"/>
                    <a:gd name="T13" fmla="*/ 1 h 309"/>
                    <a:gd name="T14" fmla="*/ 0 w 496"/>
                    <a:gd name="T15" fmla="*/ 1 h 309"/>
                    <a:gd name="T16" fmla="*/ 2 w 496"/>
                    <a:gd name="T17" fmla="*/ 1 h 309"/>
                    <a:gd name="T18" fmla="*/ 3 w 496"/>
                    <a:gd name="T19" fmla="*/ 1 h 309"/>
                    <a:gd name="T20" fmla="*/ 7 w 496"/>
                    <a:gd name="T21" fmla="*/ 1 h 309"/>
                    <a:gd name="T22" fmla="*/ 9 w 496"/>
                    <a:gd name="T23" fmla="*/ 1 h 309"/>
                    <a:gd name="T24" fmla="*/ 10 w 496"/>
                    <a:gd name="T25" fmla="*/ 1 h 309"/>
                    <a:gd name="T26" fmla="*/ 10 w 496"/>
                    <a:gd name="T27" fmla="*/ 0 h 309"/>
                    <a:gd name="T28" fmla="*/ 10 w 496"/>
                    <a:gd name="T29" fmla="*/ 0 h 309"/>
                    <a:gd name="T30" fmla="*/ 10 w 496"/>
                    <a:gd name="T31" fmla="*/ 0 h 309"/>
                    <a:gd name="T32" fmla="*/ 10 w 496"/>
                    <a:gd name="T33" fmla="*/ 0 h 30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496"/>
                    <a:gd name="T52" fmla="*/ 0 h 309"/>
                    <a:gd name="T53" fmla="*/ 496 w 496"/>
                    <a:gd name="T54" fmla="*/ 309 h 30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496" h="309">
                      <a:moveTo>
                        <a:pt x="493" y="0"/>
                      </a:moveTo>
                      <a:cubicBezTo>
                        <a:pt x="470" y="16"/>
                        <a:pt x="455" y="33"/>
                        <a:pt x="439" y="57"/>
                      </a:cubicBezTo>
                      <a:cubicBezTo>
                        <a:pt x="428" y="74"/>
                        <a:pt x="391" y="83"/>
                        <a:pt x="373" y="87"/>
                      </a:cubicBezTo>
                      <a:cubicBezTo>
                        <a:pt x="358" y="163"/>
                        <a:pt x="230" y="142"/>
                        <a:pt x="181" y="144"/>
                      </a:cubicBezTo>
                      <a:cubicBezTo>
                        <a:pt x="140" y="151"/>
                        <a:pt x="113" y="189"/>
                        <a:pt x="91" y="222"/>
                      </a:cubicBezTo>
                      <a:cubicBezTo>
                        <a:pt x="83" y="234"/>
                        <a:pt x="63" y="242"/>
                        <a:pt x="52" y="252"/>
                      </a:cubicBezTo>
                      <a:cubicBezTo>
                        <a:pt x="36" y="266"/>
                        <a:pt x="25" y="281"/>
                        <a:pt x="4" y="288"/>
                      </a:cubicBezTo>
                      <a:cubicBezTo>
                        <a:pt x="0" y="300"/>
                        <a:pt x="0" y="305"/>
                        <a:pt x="13" y="309"/>
                      </a:cubicBezTo>
                      <a:cubicBezTo>
                        <a:pt x="47" y="306"/>
                        <a:pt x="77" y="299"/>
                        <a:pt x="112" y="297"/>
                      </a:cubicBezTo>
                      <a:cubicBezTo>
                        <a:pt x="132" y="294"/>
                        <a:pt x="152" y="288"/>
                        <a:pt x="172" y="285"/>
                      </a:cubicBezTo>
                      <a:cubicBezTo>
                        <a:pt x="201" y="286"/>
                        <a:pt x="310" y="292"/>
                        <a:pt x="358" y="285"/>
                      </a:cubicBezTo>
                      <a:cubicBezTo>
                        <a:pt x="387" y="281"/>
                        <a:pt x="413" y="270"/>
                        <a:pt x="445" y="267"/>
                      </a:cubicBezTo>
                      <a:cubicBezTo>
                        <a:pt x="457" y="264"/>
                        <a:pt x="469" y="262"/>
                        <a:pt x="481" y="258"/>
                      </a:cubicBezTo>
                      <a:cubicBezTo>
                        <a:pt x="491" y="229"/>
                        <a:pt x="481" y="179"/>
                        <a:pt x="484" y="147"/>
                      </a:cubicBezTo>
                      <a:cubicBezTo>
                        <a:pt x="485" y="132"/>
                        <a:pt x="487" y="117"/>
                        <a:pt x="490" y="102"/>
                      </a:cubicBezTo>
                      <a:cubicBezTo>
                        <a:pt x="492" y="94"/>
                        <a:pt x="496" y="78"/>
                        <a:pt x="496" y="78"/>
                      </a:cubicBezTo>
                      <a:cubicBezTo>
                        <a:pt x="493" y="43"/>
                        <a:pt x="490" y="35"/>
                        <a:pt x="493" y="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4" name="Freeform 94"/>
                <p:cNvSpPr>
                  <a:spLocks/>
                </p:cNvSpPr>
                <p:nvPr/>
              </p:nvSpPr>
              <p:spPr bwMode="auto">
                <a:xfrm>
                  <a:off x="1312" y="1510"/>
                  <a:ext cx="271" cy="60"/>
                </a:xfrm>
                <a:custGeom>
                  <a:avLst/>
                  <a:gdLst>
                    <a:gd name="T0" fmla="*/ 11 w 597"/>
                    <a:gd name="T1" fmla="*/ 0 h 204"/>
                    <a:gd name="T2" fmla="*/ 11 w 597"/>
                    <a:gd name="T3" fmla="*/ 0 h 204"/>
                    <a:gd name="T4" fmla="*/ 11 w 597"/>
                    <a:gd name="T5" fmla="*/ 0 h 204"/>
                    <a:gd name="T6" fmla="*/ 9 w 597"/>
                    <a:gd name="T7" fmla="*/ 0 h 204"/>
                    <a:gd name="T8" fmla="*/ 6 w 597"/>
                    <a:gd name="T9" fmla="*/ 0 h 204"/>
                    <a:gd name="T10" fmla="*/ 1 w 597"/>
                    <a:gd name="T11" fmla="*/ 0 h 204"/>
                    <a:gd name="T12" fmla="*/ 0 w 597"/>
                    <a:gd name="T13" fmla="*/ 0 h 204"/>
                    <a:gd name="T14" fmla="*/ 0 w 597"/>
                    <a:gd name="T15" fmla="*/ 0 h 204"/>
                    <a:gd name="T16" fmla="*/ 0 w 597"/>
                    <a:gd name="T17" fmla="*/ 0 h 204"/>
                    <a:gd name="T18" fmla="*/ 3 w 597"/>
                    <a:gd name="T19" fmla="*/ 0 h 204"/>
                    <a:gd name="T20" fmla="*/ 5 w 597"/>
                    <a:gd name="T21" fmla="*/ 0 h 204"/>
                    <a:gd name="T22" fmla="*/ 7 w 597"/>
                    <a:gd name="T23" fmla="*/ 0 h 204"/>
                    <a:gd name="T24" fmla="*/ 8 w 597"/>
                    <a:gd name="T25" fmla="*/ 0 h 204"/>
                    <a:gd name="T26" fmla="*/ 9 w 597"/>
                    <a:gd name="T27" fmla="*/ 0 h 204"/>
                    <a:gd name="T28" fmla="*/ 10 w 597"/>
                    <a:gd name="T29" fmla="*/ 0 h 204"/>
                    <a:gd name="T30" fmla="*/ 11 w 597"/>
                    <a:gd name="T31" fmla="*/ 0 h 204"/>
                    <a:gd name="T32" fmla="*/ 11 w 597"/>
                    <a:gd name="T33" fmla="*/ 0 h 20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97"/>
                    <a:gd name="T52" fmla="*/ 0 h 204"/>
                    <a:gd name="T53" fmla="*/ 597 w 597"/>
                    <a:gd name="T54" fmla="*/ 204 h 20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97" h="204">
                      <a:moveTo>
                        <a:pt x="579" y="3"/>
                      </a:moveTo>
                      <a:cubicBezTo>
                        <a:pt x="573" y="5"/>
                        <a:pt x="567" y="7"/>
                        <a:pt x="561" y="9"/>
                      </a:cubicBezTo>
                      <a:cubicBezTo>
                        <a:pt x="558" y="10"/>
                        <a:pt x="552" y="12"/>
                        <a:pt x="552" y="12"/>
                      </a:cubicBezTo>
                      <a:cubicBezTo>
                        <a:pt x="523" y="10"/>
                        <a:pt x="500" y="15"/>
                        <a:pt x="477" y="0"/>
                      </a:cubicBezTo>
                      <a:cubicBezTo>
                        <a:pt x="423" y="4"/>
                        <a:pt x="381" y="13"/>
                        <a:pt x="324" y="15"/>
                      </a:cubicBezTo>
                      <a:cubicBezTo>
                        <a:pt x="251" y="51"/>
                        <a:pt x="132" y="29"/>
                        <a:pt x="45" y="36"/>
                      </a:cubicBezTo>
                      <a:cubicBezTo>
                        <a:pt x="37" y="38"/>
                        <a:pt x="30" y="38"/>
                        <a:pt x="24" y="45"/>
                      </a:cubicBezTo>
                      <a:cubicBezTo>
                        <a:pt x="19" y="50"/>
                        <a:pt x="12" y="63"/>
                        <a:pt x="12" y="63"/>
                      </a:cubicBezTo>
                      <a:cubicBezTo>
                        <a:pt x="9" y="83"/>
                        <a:pt x="0" y="110"/>
                        <a:pt x="9" y="129"/>
                      </a:cubicBezTo>
                      <a:cubicBezTo>
                        <a:pt x="26" y="163"/>
                        <a:pt x="134" y="164"/>
                        <a:pt x="150" y="165"/>
                      </a:cubicBezTo>
                      <a:cubicBezTo>
                        <a:pt x="186" y="170"/>
                        <a:pt x="221" y="178"/>
                        <a:pt x="258" y="183"/>
                      </a:cubicBezTo>
                      <a:cubicBezTo>
                        <a:pt x="286" y="197"/>
                        <a:pt x="317" y="198"/>
                        <a:pt x="348" y="201"/>
                      </a:cubicBezTo>
                      <a:cubicBezTo>
                        <a:pt x="371" y="200"/>
                        <a:pt x="407" y="204"/>
                        <a:pt x="432" y="192"/>
                      </a:cubicBezTo>
                      <a:cubicBezTo>
                        <a:pt x="449" y="183"/>
                        <a:pt x="458" y="162"/>
                        <a:pt x="474" y="150"/>
                      </a:cubicBezTo>
                      <a:cubicBezTo>
                        <a:pt x="493" y="136"/>
                        <a:pt x="519" y="130"/>
                        <a:pt x="537" y="114"/>
                      </a:cubicBezTo>
                      <a:cubicBezTo>
                        <a:pt x="559" y="94"/>
                        <a:pt x="588" y="61"/>
                        <a:pt x="597" y="33"/>
                      </a:cubicBezTo>
                      <a:cubicBezTo>
                        <a:pt x="595" y="23"/>
                        <a:pt x="592" y="3"/>
                        <a:pt x="579" y="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5" name="Freeform 95"/>
                <p:cNvSpPr>
                  <a:spLocks/>
                </p:cNvSpPr>
                <p:nvPr/>
              </p:nvSpPr>
              <p:spPr bwMode="auto">
                <a:xfrm>
                  <a:off x="1213" y="1547"/>
                  <a:ext cx="210" cy="95"/>
                </a:xfrm>
                <a:custGeom>
                  <a:avLst/>
                  <a:gdLst>
                    <a:gd name="T0" fmla="*/ 8 w 463"/>
                    <a:gd name="T1" fmla="*/ 0 h 323"/>
                    <a:gd name="T2" fmla="*/ 9 w 463"/>
                    <a:gd name="T3" fmla="*/ 0 h 323"/>
                    <a:gd name="T4" fmla="*/ 9 w 463"/>
                    <a:gd name="T5" fmla="*/ 0 h 323"/>
                    <a:gd name="T6" fmla="*/ 8 w 463"/>
                    <a:gd name="T7" fmla="*/ 0 h 323"/>
                    <a:gd name="T8" fmla="*/ 6 w 463"/>
                    <a:gd name="T9" fmla="*/ 0 h 323"/>
                    <a:gd name="T10" fmla="*/ 6 w 463"/>
                    <a:gd name="T11" fmla="*/ 1 h 323"/>
                    <a:gd name="T12" fmla="*/ 5 w 463"/>
                    <a:gd name="T13" fmla="*/ 1 h 323"/>
                    <a:gd name="T14" fmla="*/ 5 w 463"/>
                    <a:gd name="T15" fmla="*/ 1 h 323"/>
                    <a:gd name="T16" fmla="*/ 4 w 463"/>
                    <a:gd name="T17" fmla="*/ 1 h 323"/>
                    <a:gd name="T18" fmla="*/ 1 w 463"/>
                    <a:gd name="T19" fmla="*/ 1 h 323"/>
                    <a:gd name="T20" fmla="*/ 0 w 463"/>
                    <a:gd name="T21" fmla="*/ 1 h 323"/>
                    <a:gd name="T22" fmla="*/ 0 w 463"/>
                    <a:gd name="T23" fmla="*/ 1 h 323"/>
                    <a:gd name="T24" fmla="*/ 0 w 463"/>
                    <a:gd name="T25" fmla="*/ 1 h 323"/>
                    <a:gd name="T26" fmla="*/ 1 w 463"/>
                    <a:gd name="T27" fmla="*/ 0 h 323"/>
                    <a:gd name="T28" fmla="*/ 1 w 463"/>
                    <a:gd name="T29" fmla="*/ 0 h 323"/>
                    <a:gd name="T30" fmla="*/ 1 w 463"/>
                    <a:gd name="T31" fmla="*/ 0 h 323"/>
                    <a:gd name="T32" fmla="*/ 1 w 463"/>
                    <a:gd name="T33" fmla="*/ 0 h 323"/>
                    <a:gd name="T34" fmla="*/ 1 w 463"/>
                    <a:gd name="T35" fmla="*/ 0 h 323"/>
                    <a:gd name="T36" fmla="*/ 4 w 463"/>
                    <a:gd name="T37" fmla="*/ 0 h 323"/>
                    <a:gd name="T38" fmla="*/ 5 w 463"/>
                    <a:gd name="T39" fmla="*/ 0 h 323"/>
                    <a:gd name="T40" fmla="*/ 6 w 463"/>
                    <a:gd name="T41" fmla="*/ 0 h 323"/>
                    <a:gd name="T42" fmla="*/ 7 w 463"/>
                    <a:gd name="T43" fmla="*/ 0 h 323"/>
                    <a:gd name="T44" fmla="*/ 7 w 463"/>
                    <a:gd name="T45" fmla="*/ 0 h 323"/>
                    <a:gd name="T46" fmla="*/ 8 w 463"/>
                    <a:gd name="T47" fmla="*/ 0 h 323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63"/>
                    <a:gd name="T73" fmla="*/ 0 h 323"/>
                    <a:gd name="T74" fmla="*/ 463 w 463"/>
                    <a:gd name="T75" fmla="*/ 323 h 323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63" h="323">
                      <a:moveTo>
                        <a:pt x="400" y="72"/>
                      </a:moveTo>
                      <a:cubicBezTo>
                        <a:pt x="427" y="76"/>
                        <a:pt x="414" y="73"/>
                        <a:pt x="439" y="81"/>
                      </a:cubicBezTo>
                      <a:cubicBezTo>
                        <a:pt x="445" y="83"/>
                        <a:pt x="457" y="87"/>
                        <a:pt x="457" y="87"/>
                      </a:cubicBezTo>
                      <a:cubicBezTo>
                        <a:pt x="463" y="106"/>
                        <a:pt x="445" y="116"/>
                        <a:pt x="430" y="126"/>
                      </a:cubicBezTo>
                      <a:cubicBezTo>
                        <a:pt x="406" y="163"/>
                        <a:pt x="364" y="179"/>
                        <a:pt x="328" y="201"/>
                      </a:cubicBezTo>
                      <a:cubicBezTo>
                        <a:pt x="285" y="227"/>
                        <a:pt x="328" y="201"/>
                        <a:pt x="301" y="222"/>
                      </a:cubicBezTo>
                      <a:cubicBezTo>
                        <a:pt x="295" y="226"/>
                        <a:pt x="283" y="234"/>
                        <a:pt x="283" y="234"/>
                      </a:cubicBezTo>
                      <a:cubicBezTo>
                        <a:pt x="282" y="236"/>
                        <a:pt x="259" y="267"/>
                        <a:pt x="259" y="267"/>
                      </a:cubicBezTo>
                      <a:cubicBezTo>
                        <a:pt x="246" y="277"/>
                        <a:pt x="225" y="281"/>
                        <a:pt x="211" y="288"/>
                      </a:cubicBezTo>
                      <a:cubicBezTo>
                        <a:pt x="166" y="310"/>
                        <a:pt x="113" y="315"/>
                        <a:pt x="64" y="321"/>
                      </a:cubicBezTo>
                      <a:cubicBezTo>
                        <a:pt x="53" y="320"/>
                        <a:pt x="32" y="323"/>
                        <a:pt x="22" y="312"/>
                      </a:cubicBezTo>
                      <a:cubicBezTo>
                        <a:pt x="17" y="307"/>
                        <a:pt x="10" y="294"/>
                        <a:pt x="10" y="294"/>
                      </a:cubicBezTo>
                      <a:cubicBezTo>
                        <a:pt x="5" y="273"/>
                        <a:pt x="0" y="265"/>
                        <a:pt x="7" y="240"/>
                      </a:cubicBezTo>
                      <a:cubicBezTo>
                        <a:pt x="13" y="220"/>
                        <a:pt x="35" y="197"/>
                        <a:pt x="43" y="174"/>
                      </a:cubicBezTo>
                      <a:cubicBezTo>
                        <a:pt x="46" y="164"/>
                        <a:pt x="52" y="155"/>
                        <a:pt x="55" y="144"/>
                      </a:cubicBezTo>
                      <a:cubicBezTo>
                        <a:pt x="58" y="135"/>
                        <a:pt x="64" y="117"/>
                        <a:pt x="64" y="117"/>
                      </a:cubicBezTo>
                      <a:cubicBezTo>
                        <a:pt x="69" y="81"/>
                        <a:pt x="63" y="59"/>
                        <a:pt x="43" y="30"/>
                      </a:cubicBezTo>
                      <a:cubicBezTo>
                        <a:pt x="46" y="8"/>
                        <a:pt x="45" y="6"/>
                        <a:pt x="64" y="0"/>
                      </a:cubicBezTo>
                      <a:cubicBezTo>
                        <a:pt x="106" y="1"/>
                        <a:pt x="148" y="0"/>
                        <a:pt x="190" y="3"/>
                      </a:cubicBezTo>
                      <a:cubicBezTo>
                        <a:pt x="205" y="4"/>
                        <a:pt x="212" y="34"/>
                        <a:pt x="226" y="42"/>
                      </a:cubicBezTo>
                      <a:cubicBezTo>
                        <a:pt x="254" y="58"/>
                        <a:pt x="288" y="56"/>
                        <a:pt x="319" y="60"/>
                      </a:cubicBezTo>
                      <a:cubicBezTo>
                        <a:pt x="348" y="70"/>
                        <a:pt x="303" y="54"/>
                        <a:pt x="340" y="69"/>
                      </a:cubicBezTo>
                      <a:cubicBezTo>
                        <a:pt x="346" y="71"/>
                        <a:pt x="358" y="75"/>
                        <a:pt x="358" y="75"/>
                      </a:cubicBezTo>
                      <a:cubicBezTo>
                        <a:pt x="408" y="72"/>
                        <a:pt x="422" y="72"/>
                        <a:pt x="400" y="72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6" name="Freeform 96"/>
                <p:cNvSpPr>
                  <a:spLocks/>
                </p:cNvSpPr>
                <p:nvPr/>
              </p:nvSpPr>
              <p:spPr bwMode="auto">
                <a:xfrm>
                  <a:off x="949" y="1495"/>
                  <a:ext cx="363" cy="53"/>
                </a:xfrm>
                <a:custGeom>
                  <a:avLst/>
                  <a:gdLst>
                    <a:gd name="T0" fmla="*/ 3 w 797"/>
                    <a:gd name="T1" fmla="*/ 0 h 181"/>
                    <a:gd name="T2" fmla="*/ 4 w 797"/>
                    <a:gd name="T3" fmla="*/ 0 h 181"/>
                    <a:gd name="T4" fmla="*/ 5 w 797"/>
                    <a:gd name="T5" fmla="*/ 0 h 181"/>
                    <a:gd name="T6" fmla="*/ 6 w 797"/>
                    <a:gd name="T7" fmla="*/ 0 h 181"/>
                    <a:gd name="T8" fmla="*/ 8 w 797"/>
                    <a:gd name="T9" fmla="*/ 0 h 181"/>
                    <a:gd name="T10" fmla="*/ 10 w 797"/>
                    <a:gd name="T11" fmla="*/ 0 h 181"/>
                    <a:gd name="T12" fmla="*/ 12 w 797"/>
                    <a:gd name="T13" fmla="*/ 0 h 181"/>
                    <a:gd name="T14" fmla="*/ 13 w 797"/>
                    <a:gd name="T15" fmla="*/ 0 h 181"/>
                    <a:gd name="T16" fmla="*/ 15 w 797"/>
                    <a:gd name="T17" fmla="*/ 0 h 181"/>
                    <a:gd name="T18" fmla="*/ 15 w 797"/>
                    <a:gd name="T19" fmla="*/ 0 h 181"/>
                    <a:gd name="T20" fmla="*/ 12 w 797"/>
                    <a:gd name="T21" fmla="*/ 0 h 181"/>
                    <a:gd name="T22" fmla="*/ 12 w 797"/>
                    <a:gd name="T23" fmla="*/ 0 h 181"/>
                    <a:gd name="T24" fmla="*/ 12 w 797"/>
                    <a:gd name="T25" fmla="*/ 0 h 181"/>
                    <a:gd name="T26" fmla="*/ 12 w 797"/>
                    <a:gd name="T27" fmla="*/ 0 h 181"/>
                    <a:gd name="T28" fmla="*/ 10 w 797"/>
                    <a:gd name="T29" fmla="*/ 0 h 181"/>
                    <a:gd name="T30" fmla="*/ 7 w 797"/>
                    <a:gd name="T31" fmla="*/ 0 h 181"/>
                    <a:gd name="T32" fmla="*/ 6 w 797"/>
                    <a:gd name="T33" fmla="*/ 0 h 181"/>
                    <a:gd name="T34" fmla="*/ 5 w 797"/>
                    <a:gd name="T35" fmla="*/ 0 h 181"/>
                    <a:gd name="T36" fmla="*/ 0 w 797"/>
                    <a:gd name="T37" fmla="*/ 0 h 181"/>
                    <a:gd name="T38" fmla="*/ 0 w 797"/>
                    <a:gd name="T39" fmla="*/ 0 h 181"/>
                    <a:gd name="T40" fmla="*/ 1 w 797"/>
                    <a:gd name="T41" fmla="*/ 0 h 181"/>
                    <a:gd name="T42" fmla="*/ 3 w 797"/>
                    <a:gd name="T43" fmla="*/ 0 h 18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797"/>
                    <a:gd name="T67" fmla="*/ 0 h 181"/>
                    <a:gd name="T68" fmla="*/ 797 w 797"/>
                    <a:gd name="T69" fmla="*/ 181 h 18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797" h="181">
                      <a:moveTo>
                        <a:pt x="147" y="70"/>
                      </a:moveTo>
                      <a:cubicBezTo>
                        <a:pt x="166" y="65"/>
                        <a:pt x="179" y="51"/>
                        <a:pt x="198" y="49"/>
                      </a:cubicBezTo>
                      <a:cubicBezTo>
                        <a:pt x="216" y="47"/>
                        <a:pt x="234" y="47"/>
                        <a:pt x="252" y="46"/>
                      </a:cubicBezTo>
                      <a:cubicBezTo>
                        <a:pt x="273" y="39"/>
                        <a:pt x="291" y="24"/>
                        <a:pt x="312" y="19"/>
                      </a:cubicBezTo>
                      <a:cubicBezTo>
                        <a:pt x="340" y="0"/>
                        <a:pt x="384" y="27"/>
                        <a:pt x="414" y="37"/>
                      </a:cubicBezTo>
                      <a:cubicBezTo>
                        <a:pt x="449" y="34"/>
                        <a:pt x="468" y="31"/>
                        <a:pt x="504" y="34"/>
                      </a:cubicBezTo>
                      <a:cubicBezTo>
                        <a:pt x="553" y="46"/>
                        <a:pt x="554" y="46"/>
                        <a:pt x="627" y="49"/>
                      </a:cubicBezTo>
                      <a:cubicBezTo>
                        <a:pt x="639" y="53"/>
                        <a:pt x="643" y="61"/>
                        <a:pt x="654" y="67"/>
                      </a:cubicBezTo>
                      <a:cubicBezTo>
                        <a:pt x="679" y="81"/>
                        <a:pt x="726" y="78"/>
                        <a:pt x="747" y="79"/>
                      </a:cubicBezTo>
                      <a:cubicBezTo>
                        <a:pt x="759" y="83"/>
                        <a:pt x="765" y="88"/>
                        <a:pt x="774" y="97"/>
                      </a:cubicBezTo>
                      <a:cubicBezTo>
                        <a:pt x="797" y="167"/>
                        <a:pt x="648" y="150"/>
                        <a:pt x="630" y="151"/>
                      </a:cubicBezTo>
                      <a:cubicBezTo>
                        <a:pt x="627" y="152"/>
                        <a:pt x="624" y="153"/>
                        <a:pt x="621" y="154"/>
                      </a:cubicBezTo>
                      <a:cubicBezTo>
                        <a:pt x="618" y="156"/>
                        <a:pt x="615" y="159"/>
                        <a:pt x="612" y="160"/>
                      </a:cubicBezTo>
                      <a:cubicBezTo>
                        <a:pt x="606" y="163"/>
                        <a:pt x="594" y="166"/>
                        <a:pt x="594" y="166"/>
                      </a:cubicBezTo>
                      <a:cubicBezTo>
                        <a:pt x="560" y="162"/>
                        <a:pt x="554" y="145"/>
                        <a:pt x="525" y="133"/>
                      </a:cubicBezTo>
                      <a:cubicBezTo>
                        <a:pt x="489" y="118"/>
                        <a:pt x="385" y="124"/>
                        <a:pt x="381" y="124"/>
                      </a:cubicBezTo>
                      <a:cubicBezTo>
                        <a:pt x="358" y="125"/>
                        <a:pt x="333" y="121"/>
                        <a:pt x="312" y="130"/>
                      </a:cubicBezTo>
                      <a:cubicBezTo>
                        <a:pt x="280" y="144"/>
                        <a:pt x="253" y="170"/>
                        <a:pt x="219" y="181"/>
                      </a:cubicBezTo>
                      <a:cubicBezTo>
                        <a:pt x="149" y="175"/>
                        <a:pt x="99" y="171"/>
                        <a:pt x="21" y="169"/>
                      </a:cubicBezTo>
                      <a:cubicBezTo>
                        <a:pt x="10" y="162"/>
                        <a:pt x="4" y="157"/>
                        <a:pt x="0" y="145"/>
                      </a:cubicBezTo>
                      <a:cubicBezTo>
                        <a:pt x="6" y="90"/>
                        <a:pt x="29" y="95"/>
                        <a:pt x="78" y="91"/>
                      </a:cubicBezTo>
                      <a:cubicBezTo>
                        <a:pt x="101" y="83"/>
                        <a:pt x="122" y="70"/>
                        <a:pt x="147" y="7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7" name="Freeform 97"/>
                <p:cNvSpPr>
                  <a:spLocks/>
                </p:cNvSpPr>
                <p:nvPr/>
              </p:nvSpPr>
              <p:spPr bwMode="auto">
                <a:xfrm>
                  <a:off x="804" y="1532"/>
                  <a:ext cx="227" cy="85"/>
                </a:xfrm>
                <a:custGeom>
                  <a:avLst/>
                  <a:gdLst>
                    <a:gd name="T0" fmla="*/ 10 w 498"/>
                    <a:gd name="T1" fmla="*/ 0 h 287"/>
                    <a:gd name="T2" fmla="*/ 10 w 498"/>
                    <a:gd name="T3" fmla="*/ 0 h 287"/>
                    <a:gd name="T4" fmla="*/ 10 w 498"/>
                    <a:gd name="T5" fmla="*/ 0 h 287"/>
                    <a:gd name="T6" fmla="*/ 10 w 498"/>
                    <a:gd name="T7" fmla="*/ 0 h 287"/>
                    <a:gd name="T8" fmla="*/ 10 w 498"/>
                    <a:gd name="T9" fmla="*/ 1 h 287"/>
                    <a:gd name="T10" fmla="*/ 9 w 498"/>
                    <a:gd name="T11" fmla="*/ 1 h 287"/>
                    <a:gd name="T12" fmla="*/ 7 w 498"/>
                    <a:gd name="T13" fmla="*/ 1 h 287"/>
                    <a:gd name="T14" fmla="*/ 6 w 498"/>
                    <a:gd name="T15" fmla="*/ 1 h 287"/>
                    <a:gd name="T16" fmla="*/ 5 w 498"/>
                    <a:gd name="T17" fmla="*/ 1 h 287"/>
                    <a:gd name="T18" fmla="*/ 3 w 498"/>
                    <a:gd name="T19" fmla="*/ 1 h 287"/>
                    <a:gd name="T20" fmla="*/ 1 w 498"/>
                    <a:gd name="T21" fmla="*/ 1 h 287"/>
                    <a:gd name="T22" fmla="*/ 0 w 498"/>
                    <a:gd name="T23" fmla="*/ 1 h 287"/>
                    <a:gd name="T24" fmla="*/ 0 w 498"/>
                    <a:gd name="T25" fmla="*/ 1 h 287"/>
                    <a:gd name="T26" fmla="*/ 0 w 498"/>
                    <a:gd name="T27" fmla="*/ 1 h 287"/>
                    <a:gd name="T28" fmla="*/ 1 w 498"/>
                    <a:gd name="T29" fmla="*/ 1 h 287"/>
                    <a:gd name="T30" fmla="*/ 2 w 498"/>
                    <a:gd name="T31" fmla="*/ 0 h 287"/>
                    <a:gd name="T32" fmla="*/ 2 w 498"/>
                    <a:gd name="T33" fmla="*/ 0 h 287"/>
                    <a:gd name="T34" fmla="*/ 4 w 498"/>
                    <a:gd name="T35" fmla="*/ 0 h 287"/>
                    <a:gd name="T36" fmla="*/ 5 w 498"/>
                    <a:gd name="T37" fmla="*/ 0 h 287"/>
                    <a:gd name="T38" fmla="*/ 6 w 498"/>
                    <a:gd name="T39" fmla="*/ 0 h 287"/>
                    <a:gd name="T40" fmla="*/ 6 w 498"/>
                    <a:gd name="T41" fmla="*/ 0 h 287"/>
                    <a:gd name="T42" fmla="*/ 6 w 498"/>
                    <a:gd name="T43" fmla="*/ 0 h 287"/>
                    <a:gd name="T44" fmla="*/ 9 w 498"/>
                    <a:gd name="T45" fmla="*/ 0 h 287"/>
                    <a:gd name="T46" fmla="*/ 10 w 498"/>
                    <a:gd name="T47" fmla="*/ 0 h 287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98"/>
                    <a:gd name="T73" fmla="*/ 0 h 287"/>
                    <a:gd name="T74" fmla="*/ 498 w 498"/>
                    <a:gd name="T75" fmla="*/ 287 h 287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98" h="287">
                      <a:moveTo>
                        <a:pt x="495" y="77"/>
                      </a:moveTo>
                      <a:cubicBezTo>
                        <a:pt x="491" y="110"/>
                        <a:pt x="495" y="95"/>
                        <a:pt x="486" y="122"/>
                      </a:cubicBezTo>
                      <a:cubicBezTo>
                        <a:pt x="484" y="128"/>
                        <a:pt x="480" y="140"/>
                        <a:pt x="480" y="140"/>
                      </a:cubicBezTo>
                      <a:cubicBezTo>
                        <a:pt x="480" y="143"/>
                        <a:pt x="478" y="184"/>
                        <a:pt x="486" y="200"/>
                      </a:cubicBezTo>
                      <a:cubicBezTo>
                        <a:pt x="490" y="209"/>
                        <a:pt x="498" y="227"/>
                        <a:pt x="498" y="227"/>
                      </a:cubicBezTo>
                      <a:cubicBezTo>
                        <a:pt x="476" y="242"/>
                        <a:pt x="487" y="238"/>
                        <a:pt x="465" y="242"/>
                      </a:cubicBezTo>
                      <a:cubicBezTo>
                        <a:pt x="435" y="240"/>
                        <a:pt x="413" y="236"/>
                        <a:pt x="384" y="233"/>
                      </a:cubicBezTo>
                      <a:cubicBezTo>
                        <a:pt x="361" y="231"/>
                        <a:pt x="315" y="227"/>
                        <a:pt x="315" y="227"/>
                      </a:cubicBezTo>
                      <a:cubicBezTo>
                        <a:pt x="290" y="219"/>
                        <a:pt x="270" y="217"/>
                        <a:pt x="243" y="215"/>
                      </a:cubicBezTo>
                      <a:cubicBezTo>
                        <a:pt x="211" y="207"/>
                        <a:pt x="228" y="210"/>
                        <a:pt x="165" y="215"/>
                      </a:cubicBezTo>
                      <a:cubicBezTo>
                        <a:pt x="132" y="218"/>
                        <a:pt x="93" y="266"/>
                        <a:pt x="57" y="275"/>
                      </a:cubicBezTo>
                      <a:cubicBezTo>
                        <a:pt x="44" y="284"/>
                        <a:pt x="33" y="284"/>
                        <a:pt x="18" y="287"/>
                      </a:cubicBezTo>
                      <a:cubicBezTo>
                        <a:pt x="6" y="281"/>
                        <a:pt x="0" y="269"/>
                        <a:pt x="12" y="257"/>
                      </a:cubicBezTo>
                      <a:cubicBezTo>
                        <a:pt x="17" y="252"/>
                        <a:pt x="24" y="249"/>
                        <a:pt x="30" y="245"/>
                      </a:cubicBezTo>
                      <a:cubicBezTo>
                        <a:pt x="33" y="243"/>
                        <a:pt x="39" y="239"/>
                        <a:pt x="39" y="239"/>
                      </a:cubicBezTo>
                      <a:cubicBezTo>
                        <a:pt x="69" y="194"/>
                        <a:pt x="85" y="143"/>
                        <a:pt x="102" y="92"/>
                      </a:cubicBezTo>
                      <a:cubicBezTo>
                        <a:pt x="105" y="84"/>
                        <a:pt x="114" y="80"/>
                        <a:pt x="120" y="74"/>
                      </a:cubicBezTo>
                      <a:cubicBezTo>
                        <a:pt x="146" y="48"/>
                        <a:pt x="183" y="52"/>
                        <a:pt x="213" y="35"/>
                      </a:cubicBezTo>
                      <a:cubicBezTo>
                        <a:pt x="230" y="26"/>
                        <a:pt x="245" y="13"/>
                        <a:pt x="261" y="2"/>
                      </a:cubicBezTo>
                      <a:cubicBezTo>
                        <a:pt x="272" y="3"/>
                        <a:pt x="284" y="0"/>
                        <a:pt x="294" y="5"/>
                      </a:cubicBezTo>
                      <a:cubicBezTo>
                        <a:pt x="298" y="7"/>
                        <a:pt x="302" y="34"/>
                        <a:pt x="303" y="38"/>
                      </a:cubicBezTo>
                      <a:cubicBezTo>
                        <a:pt x="307" y="53"/>
                        <a:pt x="307" y="48"/>
                        <a:pt x="324" y="59"/>
                      </a:cubicBezTo>
                      <a:cubicBezTo>
                        <a:pt x="352" y="78"/>
                        <a:pt x="405" y="73"/>
                        <a:pt x="432" y="74"/>
                      </a:cubicBezTo>
                      <a:cubicBezTo>
                        <a:pt x="449" y="78"/>
                        <a:pt x="495" y="98"/>
                        <a:pt x="495" y="7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8" name="Freeform 98"/>
                <p:cNvSpPr>
                  <a:spLocks/>
                </p:cNvSpPr>
                <p:nvPr/>
              </p:nvSpPr>
              <p:spPr bwMode="auto">
                <a:xfrm>
                  <a:off x="714" y="1609"/>
                  <a:ext cx="269" cy="56"/>
                </a:xfrm>
                <a:custGeom>
                  <a:avLst/>
                  <a:gdLst>
                    <a:gd name="T0" fmla="*/ 4 w 593"/>
                    <a:gd name="T1" fmla="*/ 0 h 189"/>
                    <a:gd name="T2" fmla="*/ 5 w 593"/>
                    <a:gd name="T3" fmla="*/ 0 h 189"/>
                    <a:gd name="T4" fmla="*/ 7 w 593"/>
                    <a:gd name="T5" fmla="*/ 0 h 189"/>
                    <a:gd name="T6" fmla="*/ 10 w 593"/>
                    <a:gd name="T7" fmla="*/ 0 h 189"/>
                    <a:gd name="T8" fmla="*/ 11 w 593"/>
                    <a:gd name="T9" fmla="*/ 0 h 189"/>
                    <a:gd name="T10" fmla="*/ 11 w 593"/>
                    <a:gd name="T11" fmla="*/ 0 h 189"/>
                    <a:gd name="T12" fmla="*/ 11 w 593"/>
                    <a:gd name="T13" fmla="*/ 0 h 189"/>
                    <a:gd name="T14" fmla="*/ 10 w 593"/>
                    <a:gd name="T15" fmla="*/ 0 h 189"/>
                    <a:gd name="T16" fmla="*/ 10 w 593"/>
                    <a:gd name="T17" fmla="*/ 0 h 189"/>
                    <a:gd name="T18" fmla="*/ 9 w 593"/>
                    <a:gd name="T19" fmla="*/ 0 h 189"/>
                    <a:gd name="T20" fmla="*/ 9 w 593"/>
                    <a:gd name="T21" fmla="*/ 0 h 189"/>
                    <a:gd name="T22" fmla="*/ 5 w 593"/>
                    <a:gd name="T23" fmla="*/ 0 h 189"/>
                    <a:gd name="T24" fmla="*/ 1 w 593"/>
                    <a:gd name="T25" fmla="*/ 0 h 189"/>
                    <a:gd name="T26" fmla="*/ 0 w 593"/>
                    <a:gd name="T27" fmla="*/ 0 h 189"/>
                    <a:gd name="T28" fmla="*/ 1 w 593"/>
                    <a:gd name="T29" fmla="*/ 0 h 189"/>
                    <a:gd name="T30" fmla="*/ 2 w 593"/>
                    <a:gd name="T31" fmla="*/ 0 h 189"/>
                    <a:gd name="T32" fmla="*/ 2 w 593"/>
                    <a:gd name="T33" fmla="*/ 0 h 189"/>
                    <a:gd name="T34" fmla="*/ 3 w 593"/>
                    <a:gd name="T35" fmla="*/ 0 h 189"/>
                    <a:gd name="T36" fmla="*/ 4 w 593"/>
                    <a:gd name="T37" fmla="*/ 0 h 18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593"/>
                    <a:gd name="T58" fmla="*/ 0 h 189"/>
                    <a:gd name="T59" fmla="*/ 593 w 593"/>
                    <a:gd name="T60" fmla="*/ 189 h 189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593" h="189">
                      <a:moveTo>
                        <a:pt x="182" y="57"/>
                      </a:moveTo>
                      <a:cubicBezTo>
                        <a:pt x="216" y="63"/>
                        <a:pt x="214" y="63"/>
                        <a:pt x="260" y="60"/>
                      </a:cubicBezTo>
                      <a:cubicBezTo>
                        <a:pt x="305" y="30"/>
                        <a:pt x="324" y="8"/>
                        <a:pt x="380" y="0"/>
                      </a:cubicBezTo>
                      <a:cubicBezTo>
                        <a:pt x="433" y="2"/>
                        <a:pt x="484" y="6"/>
                        <a:pt x="536" y="12"/>
                      </a:cubicBezTo>
                      <a:cubicBezTo>
                        <a:pt x="554" y="17"/>
                        <a:pt x="544" y="14"/>
                        <a:pt x="566" y="21"/>
                      </a:cubicBezTo>
                      <a:cubicBezTo>
                        <a:pt x="573" y="23"/>
                        <a:pt x="584" y="33"/>
                        <a:pt x="584" y="33"/>
                      </a:cubicBezTo>
                      <a:cubicBezTo>
                        <a:pt x="593" y="59"/>
                        <a:pt x="574" y="77"/>
                        <a:pt x="557" y="93"/>
                      </a:cubicBezTo>
                      <a:cubicBezTo>
                        <a:pt x="538" y="110"/>
                        <a:pt x="540" y="109"/>
                        <a:pt x="527" y="129"/>
                      </a:cubicBezTo>
                      <a:cubicBezTo>
                        <a:pt x="521" y="137"/>
                        <a:pt x="505" y="146"/>
                        <a:pt x="497" y="153"/>
                      </a:cubicBezTo>
                      <a:cubicBezTo>
                        <a:pt x="487" y="162"/>
                        <a:pt x="475" y="178"/>
                        <a:pt x="461" y="183"/>
                      </a:cubicBezTo>
                      <a:cubicBezTo>
                        <a:pt x="455" y="185"/>
                        <a:pt x="443" y="189"/>
                        <a:pt x="443" y="189"/>
                      </a:cubicBezTo>
                      <a:cubicBezTo>
                        <a:pt x="346" y="186"/>
                        <a:pt x="317" y="178"/>
                        <a:pt x="233" y="150"/>
                      </a:cubicBezTo>
                      <a:cubicBezTo>
                        <a:pt x="180" y="132"/>
                        <a:pt x="121" y="148"/>
                        <a:pt x="65" y="147"/>
                      </a:cubicBezTo>
                      <a:cubicBezTo>
                        <a:pt x="55" y="144"/>
                        <a:pt x="35" y="138"/>
                        <a:pt x="35" y="138"/>
                      </a:cubicBezTo>
                      <a:cubicBezTo>
                        <a:pt x="0" y="103"/>
                        <a:pt x="33" y="67"/>
                        <a:pt x="65" y="45"/>
                      </a:cubicBezTo>
                      <a:cubicBezTo>
                        <a:pt x="73" y="46"/>
                        <a:pt x="81" y="45"/>
                        <a:pt x="89" y="48"/>
                      </a:cubicBezTo>
                      <a:cubicBezTo>
                        <a:pt x="107" y="54"/>
                        <a:pt x="108" y="80"/>
                        <a:pt x="128" y="87"/>
                      </a:cubicBezTo>
                      <a:cubicBezTo>
                        <a:pt x="142" y="86"/>
                        <a:pt x="157" y="89"/>
                        <a:pt x="170" y="84"/>
                      </a:cubicBezTo>
                      <a:cubicBezTo>
                        <a:pt x="179" y="80"/>
                        <a:pt x="192" y="57"/>
                        <a:pt x="182" y="5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29" name="Freeform 99"/>
                <p:cNvSpPr>
                  <a:spLocks/>
                </p:cNvSpPr>
                <p:nvPr/>
              </p:nvSpPr>
              <p:spPr bwMode="auto">
                <a:xfrm>
                  <a:off x="646" y="1659"/>
                  <a:ext cx="265" cy="65"/>
                </a:xfrm>
                <a:custGeom>
                  <a:avLst/>
                  <a:gdLst>
                    <a:gd name="T0" fmla="*/ 10 w 588"/>
                    <a:gd name="T1" fmla="*/ 0 h 220"/>
                    <a:gd name="T2" fmla="*/ 10 w 588"/>
                    <a:gd name="T3" fmla="*/ 0 h 220"/>
                    <a:gd name="T4" fmla="*/ 8 w 588"/>
                    <a:gd name="T5" fmla="*/ 0 h 220"/>
                    <a:gd name="T6" fmla="*/ 7 w 588"/>
                    <a:gd name="T7" fmla="*/ 1 h 220"/>
                    <a:gd name="T8" fmla="*/ 4 w 588"/>
                    <a:gd name="T9" fmla="*/ 0 h 220"/>
                    <a:gd name="T10" fmla="*/ 0 w 588"/>
                    <a:gd name="T11" fmla="*/ 0 h 220"/>
                    <a:gd name="T12" fmla="*/ 0 w 588"/>
                    <a:gd name="T13" fmla="*/ 0 h 220"/>
                    <a:gd name="T14" fmla="*/ 2 w 588"/>
                    <a:gd name="T15" fmla="*/ 0 h 220"/>
                    <a:gd name="T16" fmla="*/ 6 w 588"/>
                    <a:gd name="T17" fmla="*/ 0 h 220"/>
                    <a:gd name="T18" fmla="*/ 9 w 588"/>
                    <a:gd name="T19" fmla="*/ 0 h 220"/>
                    <a:gd name="T20" fmla="*/ 10 w 588"/>
                    <a:gd name="T21" fmla="*/ 0 h 220"/>
                    <a:gd name="T22" fmla="*/ 10 w 588"/>
                    <a:gd name="T23" fmla="*/ 0 h 22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88"/>
                    <a:gd name="T37" fmla="*/ 0 h 220"/>
                    <a:gd name="T38" fmla="*/ 588 w 588"/>
                    <a:gd name="T39" fmla="*/ 220 h 22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88" h="220">
                      <a:moveTo>
                        <a:pt x="573" y="48"/>
                      </a:moveTo>
                      <a:cubicBezTo>
                        <a:pt x="583" y="77"/>
                        <a:pt x="588" y="126"/>
                        <a:pt x="552" y="138"/>
                      </a:cubicBezTo>
                      <a:cubicBezTo>
                        <a:pt x="533" y="157"/>
                        <a:pt x="480" y="175"/>
                        <a:pt x="453" y="180"/>
                      </a:cubicBezTo>
                      <a:cubicBezTo>
                        <a:pt x="437" y="204"/>
                        <a:pt x="397" y="205"/>
                        <a:pt x="372" y="213"/>
                      </a:cubicBezTo>
                      <a:cubicBezTo>
                        <a:pt x="336" y="211"/>
                        <a:pt x="241" y="220"/>
                        <a:pt x="213" y="201"/>
                      </a:cubicBezTo>
                      <a:cubicBezTo>
                        <a:pt x="175" y="145"/>
                        <a:pt x="81" y="150"/>
                        <a:pt x="21" y="135"/>
                      </a:cubicBezTo>
                      <a:cubicBezTo>
                        <a:pt x="6" y="125"/>
                        <a:pt x="5" y="115"/>
                        <a:pt x="0" y="99"/>
                      </a:cubicBezTo>
                      <a:cubicBezTo>
                        <a:pt x="7" y="62"/>
                        <a:pt x="73" y="52"/>
                        <a:pt x="105" y="48"/>
                      </a:cubicBezTo>
                      <a:cubicBezTo>
                        <a:pt x="187" y="7"/>
                        <a:pt x="216" y="3"/>
                        <a:pt x="315" y="0"/>
                      </a:cubicBezTo>
                      <a:cubicBezTo>
                        <a:pt x="365" y="4"/>
                        <a:pt x="406" y="18"/>
                        <a:pt x="456" y="24"/>
                      </a:cubicBezTo>
                      <a:cubicBezTo>
                        <a:pt x="491" y="48"/>
                        <a:pt x="524" y="48"/>
                        <a:pt x="567" y="51"/>
                      </a:cubicBezTo>
                      <a:cubicBezTo>
                        <a:pt x="579" y="59"/>
                        <a:pt x="577" y="60"/>
                        <a:pt x="573" y="48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0" name="Freeform 100"/>
                <p:cNvSpPr>
                  <a:spLocks/>
                </p:cNvSpPr>
                <p:nvPr/>
              </p:nvSpPr>
              <p:spPr bwMode="auto">
                <a:xfrm>
                  <a:off x="426" y="1571"/>
                  <a:ext cx="332" cy="121"/>
                </a:xfrm>
                <a:custGeom>
                  <a:avLst/>
                  <a:gdLst>
                    <a:gd name="T0" fmla="*/ 13 w 728"/>
                    <a:gd name="T1" fmla="*/ 0 h 412"/>
                    <a:gd name="T2" fmla="*/ 14 w 728"/>
                    <a:gd name="T3" fmla="*/ 0 h 412"/>
                    <a:gd name="T4" fmla="*/ 14 w 728"/>
                    <a:gd name="T5" fmla="*/ 0 h 412"/>
                    <a:gd name="T6" fmla="*/ 14 w 728"/>
                    <a:gd name="T7" fmla="*/ 0 h 412"/>
                    <a:gd name="T8" fmla="*/ 14 w 728"/>
                    <a:gd name="T9" fmla="*/ 0 h 412"/>
                    <a:gd name="T10" fmla="*/ 13 w 728"/>
                    <a:gd name="T11" fmla="*/ 0 h 412"/>
                    <a:gd name="T12" fmla="*/ 13 w 728"/>
                    <a:gd name="T13" fmla="*/ 0 h 412"/>
                    <a:gd name="T14" fmla="*/ 12 w 728"/>
                    <a:gd name="T15" fmla="*/ 1 h 412"/>
                    <a:gd name="T16" fmla="*/ 12 w 728"/>
                    <a:gd name="T17" fmla="*/ 1 h 412"/>
                    <a:gd name="T18" fmla="*/ 11 w 728"/>
                    <a:gd name="T19" fmla="*/ 1 h 412"/>
                    <a:gd name="T20" fmla="*/ 10 w 728"/>
                    <a:gd name="T21" fmla="*/ 1 h 412"/>
                    <a:gd name="T22" fmla="*/ 10 w 728"/>
                    <a:gd name="T23" fmla="*/ 1 h 412"/>
                    <a:gd name="T24" fmla="*/ 10 w 728"/>
                    <a:gd name="T25" fmla="*/ 1 h 412"/>
                    <a:gd name="T26" fmla="*/ 9 w 728"/>
                    <a:gd name="T27" fmla="*/ 1 h 412"/>
                    <a:gd name="T28" fmla="*/ 9 w 728"/>
                    <a:gd name="T29" fmla="*/ 1 h 412"/>
                    <a:gd name="T30" fmla="*/ 7 w 728"/>
                    <a:gd name="T31" fmla="*/ 1 h 412"/>
                    <a:gd name="T32" fmla="*/ 6 w 728"/>
                    <a:gd name="T33" fmla="*/ 1 h 412"/>
                    <a:gd name="T34" fmla="*/ 5 w 728"/>
                    <a:gd name="T35" fmla="*/ 1 h 412"/>
                    <a:gd name="T36" fmla="*/ 5 w 728"/>
                    <a:gd name="T37" fmla="*/ 1 h 412"/>
                    <a:gd name="T38" fmla="*/ 3 w 728"/>
                    <a:gd name="T39" fmla="*/ 1 h 412"/>
                    <a:gd name="T40" fmla="*/ 0 w 728"/>
                    <a:gd name="T41" fmla="*/ 1 h 412"/>
                    <a:gd name="T42" fmla="*/ 0 w 728"/>
                    <a:gd name="T43" fmla="*/ 1 h 412"/>
                    <a:gd name="T44" fmla="*/ 1 w 728"/>
                    <a:gd name="T45" fmla="*/ 1 h 412"/>
                    <a:gd name="T46" fmla="*/ 3 w 728"/>
                    <a:gd name="T47" fmla="*/ 1 h 412"/>
                    <a:gd name="T48" fmla="*/ 5 w 728"/>
                    <a:gd name="T49" fmla="*/ 1 h 412"/>
                    <a:gd name="T50" fmla="*/ 6 w 728"/>
                    <a:gd name="T51" fmla="*/ 0 h 412"/>
                    <a:gd name="T52" fmla="*/ 8 w 728"/>
                    <a:gd name="T53" fmla="*/ 0 h 412"/>
                    <a:gd name="T54" fmla="*/ 10 w 728"/>
                    <a:gd name="T55" fmla="*/ 0 h 412"/>
                    <a:gd name="T56" fmla="*/ 10 w 728"/>
                    <a:gd name="T57" fmla="*/ 0 h 412"/>
                    <a:gd name="T58" fmla="*/ 11 w 728"/>
                    <a:gd name="T59" fmla="*/ 0 h 412"/>
                    <a:gd name="T60" fmla="*/ 12 w 728"/>
                    <a:gd name="T61" fmla="*/ 0 h 412"/>
                    <a:gd name="T62" fmla="*/ 13 w 728"/>
                    <a:gd name="T63" fmla="*/ 0 h 412"/>
                    <a:gd name="T64" fmla="*/ 13 w 728"/>
                    <a:gd name="T65" fmla="*/ 0 h 412"/>
                    <a:gd name="T66" fmla="*/ 13 w 728"/>
                    <a:gd name="T67" fmla="*/ 0 h 4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28"/>
                    <a:gd name="T103" fmla="*/ 0 h 412"/>
                    <a:gd name="T104" fmla="*/ 728 w 728"/>
                    <a:gd name="T105" fmla="*/ 412 h 4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28" h="412">
                      <a:moveTo>
                        <a:pt x="678" y="27"/>
                      </a:moveTo>
                      <a:cubicBezTo>
                        <a:pt x="688" y="12"/>
                        <a:pt x="681" y="20"/>
                        <a:pt x="702" y="6"/>
                      </a:cubicBezTo>
                      <a:cubicBezTo>
                        <a:pt x="707" y="2"/>
                        <a:pt x="720" y="0"/>
                        <a:pt x="720" y="0"/>
                      </a:cubicBezTo>
                      <a:cubicBezTo>
                        <a:pt x="727" y="22"/>
                        <a:pt x="721" y="46"/>
                        <a:pt x="717" y="69"/>
                      </a:cubicBezTo>
                      <a:cubicBezTo>
                        <a:pt x="718" y="82"/>
                        <a:pt x="728" y="125"/>
                        <a:pt x="720" y="138"/>
                      </a:cubicBezTo>
                      <a:cubicBezTo>
                        <a:pt x="719" y="140"/>
                        <a:pt x="668" y="156"/>
                        <a:pt x="666" y="156"/>
                      </a:cubicBezTo>
                      <a:cubicBezTo>
                        <a:pt x="650" y="167"/>
                        <a:pt x="646" y="184"/>
                        <a:pt x="639" y="201"/>
                      </a:cubicBezTo>
                      <a:cubicBezTo>
                        <a:pt x="636" y="207"/>
                        <a:pt x="633" y="219"/>
                        <a:pt x="633" y="219"/>
                      </a:cubicBezTo>
                      <a:cubicBezTo>
                        <a:pt x="629" y="252"/>
                        <a:pt x="631" y="272"/>
                        <a:pt x="603" y="291"/>
                      </a:cubicBezTo>
                      <a:cubicBezTo>
                        <a:pt x="598" y="295"/>
                        <a:pt x="569" y="298"/>
                        <a:pt x="561" y="300"/>
                      </a:cubicBezTo>
                      <a:cubicBezTo>
                        <a:pt x="551" y="302"/>
                        <a:pt x="541" y="304"/>
                        <a:pt x="531" y="306"/>
                      </a:cubicBezTo>
                      <a:cubicBezTo>
                        <a:pt x="526" y="307"/>
                        <a:pt x="516" y="309"/>
                        <a:pt x="516" y="309"/>
                      </a:cubicBezTo>
                      <a:cubicBezTo>
                        <a:pt x="500" y="320"/>
                        <a:pt x="488" y="330"/>
                        <a:pt x="477" y="345"/>
                      </a:cubicBezTo>
                      <a:cubicBezTo>
                        <a:pt x="472" y="361"/>
                        <a:pt x="469" y="373"/>
                        <a:pt x="459" y="387"/>
                      </a:cubicBezTo>
                      <a:cubicBezTo>
                        <a:pt x="454" y="401"/>
                        <a:pt x="449" y="402"/>
                        <a:pt x="435" y="405"/>
                      </a:cubicBezTo>
                      <a:cubicBezTo>
                        <a:pt x="409" y="404"/>
                        <a:pt x="380" y="412"/>
                        <a:pt x="357" y="399"/>
                      </a:cubicBezTo>
                      <a:cubicBezTo>
                        <a:pt x="333" y="385"/>
                        <a:pt x="359" y="392"/>
                        <a:pt x="327" y="387"/>
                      </a:cubicBezTo>
                      <a:cubicBezTo>
                        <a:pt x="303" y="363"/>
                        <a:pt x="288" y="361"/>
                        <a:pt x="261" y="345"/>
                      </a:cubicBezTo>
                      <a:cubicBezTo>
                        <a:pt x="249" y="338"/>
                        <a:pt x="234" y="326"/>
                        <a:pt x="219" y="324"/>
                      </a:cubicBezTo>
                      <a:cubicBezTo>
                        <a:pt x="203" y="322"/>
                        <a:pt x="187" y="322"/>
                        <a:pt x="171" y="321"/>
                      </a:cubicBezTo>
                      <a:cubicBezTo>
                        <a:pt x="127" y="310"/>
                        <a:pt x="36" y="309"/>
                        <a:pt x="36" y="309"/>
                      </a:cubicBezTo>
                      <a:cubicBezTo>
                        <a:pt x="21" y="305"/>
                        <a:pt x="11" y="305"/>
                        <a:pt x="0" y="294"/>
                      </a:cubicBezTo>
                      <a:cubicBezTo>
                        <a:pt x="6" y="259"/>
                        <a:pt x="28" y="260"/>
                        <a:pt x="60" y="252"/>
                      </a:cubicBezTo>
                      <a:cubicBezTo>
                        <a:pt x="87" y="234"/>
                        <a:pt x="128" y="234"/>
                        <a:pt x="159" y="231"/>
                      </a:cubicBezTo>
                      <a:cubicBezTo>
                        <a:pt x="187" y="224"/>
                        <a:pt x="214" y="217"/>
                        <a:pt x="243" y="213"/>
                      </a:cubicBezTo>
                      <a:cubicBezTo>
                        <a:pt x="264" y="202"/>
                        <a:pt x="275" y="195"/>
                        <a:pt x="300" y="192"/>
                      </a:cubicBezTo>
                      <a:cubicBezTo>
                        <a:pt x="323" y="177"/>
                        <a:pt x="383" y="173"/>
                        <a:pt x="414" y="168"/>
                      </a:cubicBezTo>
                      <a:cubicBezTo>
                        <a:pt x="433" y="158"/>
                        <a:pt x="454" y="158"/>
                        <a:pt x="474" y="150"/>
                      </a:cubicBezTo>
                      <a:cubicBezTo>
                        <a:pt x="496" y="141"/>
                        <a:pt x="514" y="128"/>
                        <a:pt x="537" y="120"/>
                      </a:cubicBezTo>
                      <a:cubicBezTo>
                        <a:pt x="557" y="105"/>
                        <a:pt x="545" y="115"/>
                        <a:pt x="570" y="90"/>
                      </a:cubicBezTo>
                      <a:cubicBezTo>
                        <a:pt x="585" y="75"/>
                        <a:pt x="608" y="68"/>
                        <a:pt x="624" y="54"/>
                      </a:cubicBezTo>
                      <a:cubicBezTo>
                        <a:pt x="631" y="48"/>
                        <a:pt x="643" y="43"/>
                        <a:pt x="651" y="39"/>
                      </a:cubicBezTo>
                      <a:cubicBezTo>
                        <a:pt x="657" y="36"/>
                        <a:pt x="664" y="37"/>
                        <a:pt x="669" y="33"/>
                      </a:cubicBezTo>
                      <a:cubicBezTo>
                        <a:pt x="672" y="31"/>
                        <a:pt x="678" y="27"/>
                        <a:pt x="678" y="27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1" name="Freeform 101"/>
                <p:cNvSpPr>
                  <a:spLocks/>
                </p:cNvSpPr>
                <p:nvPr/>
              </p:nvSpPr>
              <p:spPr bwMode="auto">
                <a:xfrm>
                  <a:off x="266" y="1491"/>
                  <a:ext cx="320" cy="98"/>
                </a:xfrm>
                <a:custGeom>
                  <a:avLst/>
                  <a:gdLst>
                    <a:gd name="T0" fmla="*/ 12 w 704"/>
                    <a:gd name="T1" fmla="*/ 0 h 335"/>
                    <a:gd name="T2" fmla="*/ 13 w 704"/>
                    <a:gd name="T3" fmla="*/ 0 h 335"/>
                    <a:gd name="T4" fmla="*/ 14 w 704"/>
                    <a:gd name="T5" fmla="*/ 0 h 335"/>
                    <a:gd name="T6" fmla="*/ 13 w 704"/>
                    <a:gd name="T7" fmla="*/ 0 h 335"/>
                    <a:gd name="T8" fmla="*/ 11 w 704"/>
                    <a:gd name="T9" fmla="*/ 0 h 335"/>
                    <a:gd name="T10" fmla="*/ 10 w 704"/>
                    <a:gd name="T11" fmla="*/ 1 h 335"/>
                    <a:gd name="T12" fmla="*/ 9 w 704"/>
                    <a:gd name="T13" fmla="*/ 1 h 335"/>
                    <a:gd name="T14" fmla="*/ 7 w 704"/>
                    <a:gd name="T15" fmla="*/ 1 h 335"/>
                    <a:gd name="T16" fmla="*/ 5 w 704"/>
                    <a:gd name="T17" fmla="*/ 1 h 335"/>
                    <a:gd name="T18" fmla="*/ 4 w 704"/>
                    <a:gd name="T19" fmla="*/ 1 h 335"/>
                    <a:gd name="T20" fmla="*/ 1 w 704"/>
                    <a:gd name="T21" fmla="*/ 1 h 335"/>
                    <a:gd name="T22" fmla="*/ 0 w 704"/>
                    <a:gd name="T23" fmla="*/ 1 h 335"/>
                    <a:gd name="T24" fmla="*/ 1 w 704"/>
                    <a:gd name="T25" fmla="*/ 1 h 335"/>
                    <a:gd name="T26" fmla="*/ 2 w 704"/>
                    <a:gd name="T27" fmla="*/ 1 h 335"/>
                    <a:gd name="T28" fmla="*/ 2 w 704"/>
                    <a:gd name="T29" fmla="*/ 0 h 335"/>
                    <a:gd name="T30" fmla="*/ 4 w 704"/>
                    <a:gd name="T31" fmla="*/ 0 h 335"/>
                    <a:gd name="T32" fmla="*/ 7 w 704"/>
                    <a:gd name="T33" fmla="*/ 0 h 335"/>
                    <a:gd name="T34" fmla="*/ 11 w 704"/>
                    <a:gd name="T35" fmla="*/ 0 h 335"/>
                    <a:gd name="T36" fmla="*/ 12 w 704"/>
                    <a:gd name="T37" fmla="*/ 0 h 33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04"/>
                    <a:gd name="T58" fmla="*/ 0 h 335"/>
                    <a:gd name="T59" fmla="*/ 704 w 704"/>
                    <a:gd name="T60" fmla="*/ 335 h 33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04" h="335">
                      <a:moveTo>
                        <a:pt x="609" y="13"/>
                      </a:moveTo>
                      <a:cubicBezTo>
                        <a:pt x="628" y="0"/>
                        <a:pt x="638" y="5"/>
                        <a:pt x="663" y="7"/>
                      </a:cubicBezTo>
                      <a:cubicBezTo>
                        <a:pt x="680" y="42"/>
                        <a:pt x="658" y="91"/>
                        <a:pt x="693" y="115"/>
                      </a:cubicBezTo>
                      <a:cubicBezTo>
                        <a:pt x="698" y="131"/>
                        <a:pt x="704" y="141"/>
                        <a:pt x="684" y="148"/>
                      </a:cubicBezTo>
                      <a:cubicBezTo>
                        <a:pt x="652" y="180"/>
                        <a:pt x="619" y="194"/>
                        <a:pt x="579" y="211"/>
                      </a:cubicBezTo>
                      <a:cubicBezTo>
                        <a:pt x="564" y="217"/>
                        <a:pt x="545" y="231"/>
                        <a:pt x="528" y="232"/>
                      </a:cubicBezTo>
                      <a:cubicBezTo>
                        <a:pt x="499" y="234"/>
                        <a:pt x="470" y="238"/>
                        <a:pt x="441" y="244"/>
                      </a:cubicBezTo>
                      <a:cubicBezTo>
                        <a:pt x="406" y="252"/>
                        <a:pt x="375" y="263"/>
                        <a:pt x="339" y="268"/>
                      </a:cubicBezTo>
                      <a:cubicBezTo>
                        <a:pt x="323" y="270"/>
                        <a:pt x="291" y="274"/>
                        <a:pt x="291" y="274"/>
                      </a:cubicBezTo>
                      <a:cubicBezTo>
                        <a:pt x="267" y="282"/>
                        <a:pt x="241" y="282"/>
                        <a:pt x="216" y="286"/>
                      </a:cubicBezTo>
                      <a:cubicBezTo>
                        <a:pt x="166" y="319"/>
                        <a:pt x="138" y="325"/>
                        <a:pt x="75" y="328"/>
                      </a:cubicBezTo>
                      <a:cubicBezTo>
                        <a:pt x="55" y="335"/>
                        <a:pt x="48" y="333"/>
                        <a:pt x="24" y="331"/>
                      </a:cubicBezTo>
                      <a:cubicBezTo>
                        <a:pt x="0" y="294"/>
                        <a:pt x="44" y="274"/>
                        <a:pt x="69" y="256"/>
                      </a:cubicBezTo>
                      <a:cubicBezTo>
                        <a:pt x="78" y="249"/>
                        <a:pt x="86" y="238"/>
                        <a:pt x="96" y="232"/>
                      </a:cubicBezTo>
                      <a:cubicBezTo>
                        <a:pt x="107" y="225"/>
                        <a:pt x="122" y="221"/>
                        <a:pt x="132" y="211"/>
                      </a:cubicBezTo>
                      <a:cubicBezTo>
                        <a:pt x="156" y="187"/>
                        <a:pt x="183" y="150"/>
                        <a:pt x="216" y="139"/>
                      </a:cubicBezTo>
                      <a:cubicBezTo>
                        <a:pt x="262" y="124"/>
                        <a:pt x="316" y="126"/>
                        <a:pt x="363" y="121"/>
                      </a:cubicBezTo>
                      <a:cubicBezTo>
                        <a:pt x="440" y="112"/>
                        <a:pt x="517" y="95"/>
                        <a:pt x="591" y="70"/>
                      </a:cubicBezTo>
                      <a:cubicBezTo>
                        <a:pt x="603" y="58"/>
                        <a:pt x="628" y="32"/>
                        <a:pt x="609" y="13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2" name="Freeform 102"/>
                <p:cNvSpPr>
                  <a:spLocks/>
                </p:cNvSpPr>
                <p:nvPr/>
              </p:nvSpPr>
              <p:spPr bwMode="auto">
                <a:xfrm>
                  <a:off x="254" y="1399"/>
                  <a:ext cx="183" cy="78"/>
                </a:xfrm>
                <a:custGeom>
                  <a:avLst/>
                  <a:gdLst>
                    <a:gd name="T0" fmla="*/ 0 w 401"/>
                    <a:gd name="T1" fmla="*/ 0 h 270"/>
                    <a:gd name="T2" fmla="*/ 3 w 401"/>
                    <a:gd name="T3" fmla="*/ 0 h 270"/>
                    <a:gd name="T4" fmla="*/ 4 w 401"/>
                    <a:gd name="T5" fmla="*/ 0 h 270"/>
                    <a:gd name="T6" fmla="*/ 5 w 401"/>
                    <a:gd name="T7" fmla="*/ 0 h 270"/>
                    <a:gd name="T8" fmla="*/ 6 w 401"/>
                    <a:gd name="T9" fmla="*/ 0 h 270"/>
                    <a:gd name="T10" fmla="*/ 8 w 401"/>
                    <a:gd name="T11" fmla="*/ 0 h 270"/>
                    <a:gd name="T12" fmla="*/ 8 w 401"/>
                    <a:gd name="T13" fmla="*/ 1 h 270"/>
                    <a:gd name="T14" fmla="*/ 7 w 401"/>
                    <a:gd name="T15" fmla="*/ 1 h 270"/>
                    <a:gd name="T16" fmla="*/ 5 w 401"/>
                    <a:gd name="T17" fmla="*/ 1 h 270"/>
                    <a:gd name="T18" fmla="*/ 0 w 401"/>
                    <a:gd name="T19" fmla="*/ 1 h 270"/>
                    <a:gd name="T20" fmla="*/ 0 w 401"/>
                    <a:gd name="T21" fmla="*/ 0 h 2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01"/>
                    <a:gd name="T34" fmla="*/ 0 h 270"/>
                    <a:gd name="T35" fmla="*/ 401 w 401"/>
                    <a:gd name="T36" fmla="*/ 270 h 2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01" h="270">
                      <a:moveTo>
                        <a:pt x="36" y="6"/>
                      </a:moveTo>
                      <a:cubicBezTo>
                        <a:pt x="53" y="0"/>
                        <a:pt x="140" y="14"/>
                        <a:pt x="156" y="15"/>
                      </a:cubicBezTo>
                      <a:cubicBezTo>
                        <a:pt x="164" y="32"/>
                        <a:pt x="166" y="52"/>
                        <a:pt x="180" y="66"/>
                      </a:cubicBezTo>
                      <a:cubicBezTo>
                        <a:pt x="194" y="80"/>
                        <a:pt x="211" y="85"/>
                        <a:pt x="225" y="99"/>
                      </a:cubicBezTo>
                      <a:cubicBezTo>
                        <a:pt x="247" y="178"/>
                        <a:pt x="242" y="170"/>
                        <a:pt x="330" y="174"/>
                      </a:cubicBezTo>
                      <a:cubicBezTo>
                        <a:pt x="362" y="179"/>
                        <a:pt x="379" y="193"/>
                        <a:pt x="399" y="219"/>
                      </a:cubicBezTo>
                      <a:cubicBezTo>
                        <a:pt x="398" y="227"/>
                        <a:pt x="401" y="236"/>
                        <a:pt x="396" y="243"/>
                      </a:cubicBezTo>
                      <a:cubicBezTo>
                        <a:pt x="391" y="251"/>
                        <a:pt x="378" y="249"/>
                        <a:pt x="369" y="252"/>
                      </a:cubicBezTo>
                      <a:cubicBezTo>
                        <a:pt x="334" y="264"/>
                        <a:pt x="291" y="260"/>
                        <a:pt x="255" y="264"/>
                      </a:cubicBezTo>
                      <a:cubicBezTo>
                        <a:pt x="255" y="264"/>
                        <a:pt x="57" y="270"/>
                        <a:pt x="30" y="252"/>
                      </a:cubicBezTo>
                      <a:cubicBezTo>
                        <a:pt x="14" y="173"/>
                        <a:pt x="0" y="78"/>
                        <a:pt x="36" y="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3" name="Freeform 103"/>
                <p:cNvSpPr>
                  <a:spLocks/>
                </p:cNvSpPr>
                <p:nvPr/>
              </p:nvSpPr>
              <p:spPr bwMode="auto">
                <a:xfrm>
                  <a:off x="265" y="1475"/>
                  <a:ext cx="261" cy="92"/>
                </a:xfrm>
                <a:custGeom>
                  <a:avLst/>
                  <a:gdLst>
                    <a:gd name="T0" fmla="*/ 0 w 574"/>
                    <a:gd name="T1" fmla="*/ 0 h 312"/>
                    <a:gd name="T2" fmla="*/ 5 w 574"/>
                    <a:gd name="T3" fmla="*/ 0 h 312"/>
                    <a:gd name="T4" fmla="*/ 6 w 574"/>
                    <a:gd name="T5" fmla="*/ 0 h 312"/>
                    <a:gd name="T6" fmla="*/ 8 w 574"/>
                    <a:gd name="T7" fmla="*/ 0 h 312"/>
                    <a:gd name="T8" fmla="*/ 10 w 574"/>
                    <a:gd name="T9" fmla="*/ 0 h 312"/>
                    <a:gd name="T10" fmla="*/ 11 w 574"/>
                    <a:gd name="T11" fmla="*/ 0 h 312"/>
                    <a:gd name="T12" fmla="*/ 10 w 574"/>
                    <a:gd name="T13" fmla="*/ 0 h 312"/>
                    <a:gd name="T14" fmla="*/ 9 w 574"/>
                    <a:gd name="T15" fmla="*/ 0 h 312"/>
                    <a:gd name="T16" fmla="*/ 5 w 574"/>
                    <a:gd name="T17" fmla="*/ 0 h 312"/>
                    <a:gd name="T18" fmla="*/ 3 w 574"/>
                    <a:gd name="T19" fmla="*/ 0 h 312"/>
                    <a:gd name="T20" fmla="*/ 2 w 574"/>
                    <a:gd name="T21" fmla="*/ 1 h 312"/>
                    <a:gd name="T22" fmla="*/ 2 w 574"/>
                    <a:gd name="T23" fmla="*/ 1 h 312"/>
                    <a:gd name="T24" fmla="*/ 1 w 574"/>
                    <a:gd name="T25" fmla="*/ 1 h 312"/>
                    <a:gd name="T26" fmla="*/ 1 w 574"/>
                    <a:gd name="T27" fmla="*/ 1 h 312"/>
                    <a:gd name="T28" fmla="*/ 0 w 574"/>
                    <a:gd name="T29" fmla="*/ 1 h 312"/>
                    <a:gd name="T30" fmla="*/ 0 w 574"/>
                    <a:gd name="T31" fmla="*/ 1 h 312"/>
                    <a:gd name="T32" fmla="*/ 0 w 574"/>
                    <a:gd name="T33" fmla="*/ 0 h 312"/>
                    <a:gd name="T34" fmla="*/ 0 w 574"/>
                    <a:gd name="T35" fmla="*/ 0 h 312"/>
                    <a:gd name="T36" fmla="*/ 0 w 574"/>
                    <a:gd name="T37" fmla="*/ 0 h 312"/>
                    <a:gd name="T38" fmla="*/ 0 w 574"/>
                    <a:gd name="T39" fmla="*/ 0 h 312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574"/>
                    <a:gd name="T61" fmla="*/ 0 h 312"/>
                    <a:gd name="T62" fmla="*/ 574 w 574"/>
                    <a:gd name="T63" fmla="*/ 312 h 312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574" h="312">
                      <a:moveTo>
                        <a:pt x="7" y="54"/>
                      </a:moveTo>
                      <a:cubicBezTo>
                        <a:pt x="108" y="29"/>
                        <a:pt x="2" y="54"/>
                        <a:pt x="292" y="48"/>
                      </a:cubicBezTo>
                      <a:cubicBezTo>
                        <a:pt x="301" y="48"/>
                        <a:pt x="320" y="36"/>
                        <a:pt x="328" y="33"/>
                      </a:cubicBezTo>
                      <a:cubicBezTo>
                        <a:pt x="362" y="22"/>
                        <a:pt x="396" y="7"/>
                        <a:pt x="430" y="0"/>
                      </a:cubicBezTo>
                      <a:cubicBezTo>
                        <a:pt x="463" y="8"/>
                        <a:pt x="464" y="23"/>
                        <a:pt x="493" y="33"/>
                      </a:cubicBezTo>
                      <a:cubicBezTo>
                        <a:pt x="527" y="45"/>
                        <a:pt x="553" y="40"/>
                        <a:pt x="574" y="72"/>
                      </a:cubicBezTo>
                      <a:cubicBezTo>
                        <a:pt x="570" y="108"/>
                        <a:pt x="571" y="107"/>
                        <a:pt x="535" y="111"/>
                      </a:cubicBezTo>
                      <a:cubicBezTo>
                        <a:pt x="509" y="124"/>
                        <a:pt x="477" y="121"/>
                        <a:pt x="448" y="126"/>
                      </a:cubicBezTo>
                      <a:cubicBezTo>
                        <a:pt x="383" y="137"/>
                        <a:pt x="320" y="150"/>
                        <a:pt x="253" y="156"/>
                      </a:cubicBezTo>
                      <a:cubicBezTo>
                        <a:pt x="217" y="165"/>
                        <a:pt x="181" y="171"/>
                        <a:pt x="145" y="180"/>
                      </a:cubicBezTo>
                      <a:cubicBezTo>
                        <a:pt x="128" y="197"/>
                        <a:pt x="115" y="210"/>
                        <a:pt x="106" y="234"/>
                      </a:cubicBezTo>
                      <a:cubicBezTo>
                        <a:pt x="92" y="272"/>
                        <a:pt x="109" y="246"/>
                        <a:pt x="91" y="270"/>
                      </a:cubicBezTo>
                      <a:cubicBezTo>
                        <a:pt x="88" y="286"/>
                        <a:pt x="86" y="296"/>
                        <a:pt x="70" y="303"/>
                      </a:cubicBezTo>
                      <a:cubicBezTo>
                        <a:pt x="61" y="307"/>
                        <a:pt x="43" y="312"/>
                        <a:pt x="43" y="312"/>
                      </a:cubicBezTo>
                      <a:cubicBezTo>
                        <a:pt x="34" y="311"/>
                        <a:pt x="20" y="312"/>
                        <a:pt x="13" y="303"/>
                      </a:cubicBezTo>
                      <a:cubicBezTo>
                        <a:pt x="6" y="294"/>
                        <a:pt x="4" y="270"/>
                        <a:pt x="4" y="270"/>
                      </a:cubicBezTo>
                      <a:cubicBezTo>
                        <a:pt x="6" y="237"/>
                        <a:pt x="9" y="204"/>
                        <a:pt x="13" y="171"/>
                      </a:cubicBezTo>
                      <a:cubicBezTo>
                        <a:pt x="12" y="153"/>
                        <a:pt x="11" y="135"/>
                        <a:pt x="10" y="117"/>
                      </a:cubicBezTo>
                      <a:cubicBezTo>
                        <a:pt x="9" y="103"/>
                        <a:pt x="1" y="75"/>
                        <a:pt x="1" y="75"/>
                      </a:cubicBezTo>
                      <a:cubicBezTo>
                        <a:pt x="4" y="56"/>
                        <a:pt x="0" y="61"/>
                        <a:pt x="7" y="54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4" name="Freeform 104"/>
                <p:cNvSpPr>
                  <a:spLocks/>
                </p:cNvSpPr>
                <p:nvPr/>
              </p:nvSpPr>
              <p:spPr bwMode="auto">
                <a:xfrm flipV="1">
                  <a:off x="406" y="1493"/>
                  <a:ext cx="80" cy="23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0 w 235"/>
                    <a:gd name="T5" fmla="*/ 0 h 87"/>
                    <a:gd name="T6" fmla="*/ 1 w 235"/>
                    <a:gd name="T7" fmla="*/ 0 h 87"/>
                    <a:gd name="T8" fmla="*/ 1 w 235"/>
                    <a:gd name="T9" fmla="*/ 0 h 87"/>
                    <a:gd name="T10" fmla="*/ 1 w 235"/>
                    <a:gd name="T11" fmla="*/ 0 h 87"/>
                    <a:gd name="T12" fmla="*/ 1 w 235"/>
                    <a:gd name="T13" fmla="*/ 0 h 87"/>
                    <a:gd name="T14" fmla="*/ 1 w 235"/>
                    <a:gd name="T15" fmla="*/ 0 h 87"/>
                    <a:gd name="T16" fmla="*/ 1 w 235"/>
                    <a:gd name="T17" fmla="*/ 0 h 87"/>
                    <a:gd name="T18" fmla="*/ 1 w 235"/>
                    <a:gd name="T19" fmla="*/ 0 h 87"/>
                    <a:gd name="T20" fmla="*/ 1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0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35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478" y="1504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36" name="Line 106"/>
                <p:cNvSpPr>
                  <a:spLocks noChangeShapeType="1"/>
                </p:cNvSpPr>
                <p:nvPr/>
              </p:nvSpPr>
              <p:spPr bwMode="auto">
                <a:xfrm flipV="1">
                  <a:off x="469" y="149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37" name="Line 107"/>
                <p:cNvSpPr>
                  <a:spLocks noChangeShapeType="1"/>
                </p:cNvSpPr>
                <p:nvPr/>
              </p:nvSpPr>
              <p:spPr bwMode="auto">
                <a:xfrm flipV="1">
                  <a:off x="461" y="150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38" name="Line 108"/>
                <p:cNvSpPr>
                  <a:spLocks noChangeShapeType="1"/>
                </p:cNvSpPr>
                <p:nvPr/>
              </p:nvSpPr>
              <p:spPr bwMode="auto">
                <a:xfrm flipV="1">
                  <a:off x="444" y="150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39" name="Line 109"/>
                <p:cNvSpPr>
                  <a:spLocks noChangeShapeType="1"/>
                </p:cNvSpPr>
                <p:nvPr/>
              </p:nvSpPr>
              <p:spPr bwMode="auto">
                <a:xfrm flipV="1">
                  <a:off x="434" y="149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0" name="Line 110"/>
                <p:cNvSpPr>
                  <a:spLocks noChangeShapeType="1"/>
                </p:cNvSpPr>
                <p:nvPr/>
              </p:nvSpPr>
              <p:spPr bwMode="auto">
                <a:xfrm flipV="1">
                  <a:off x="452" y="1495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1" name="Line 111"/>
                <p:cNvSpPr>
                  <a:spLocks noChangeShapeType="1"/>
                </p:cNvSpPr>
                <p:nvPr/>
              </p:nvSpPr>
              <p:spPr bwMode="auto">
                <a:xfrm flipV="1">
                  <a:off x="426" y="150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2" name="Line 112"/>
                <p:cNvSpPr>
                  <a:spLocks noChangeShapeType="1"/>
                </p:cNvSpPr>
                <p:nvPr/>
              </p:nvSpPr>
              <p:spPr bwMode="auto">
                <a:xfrm flipV="1">
                  <a:off x="417" y="1494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3" name="Freeform 113"/>
                <p:cNvSpPr>
                  <a:spLocks/>
                </p:cNvSpPr>
                <p:nvPr/>
              </p:nvSpPr>
              <p:spPr bwMode="auto">
                <a:xfrm>
                  <a:off x="676" y="1444"/>
                  <a:ext cx="112" cy="24"/>
                </a:xfrm>
                <a:custGeom>
                  <a:avLst/>
                  <a:gdLst>
                    <a:gd name="T0" fmla="*/ 0 w 315"/>
                    <a:gd name="T1" fmla="*/ 0 h 105"/>
                    <a:gd name="T2" fmla="*/ 0 w 315"/>
                    <a:gd name="T3" fmla="*/ 0 h 105"/>
                    <a:gd name="T4" fmla="*/ 0 w 315"/>
                    <a:gd name="T5" fmla="*/ 0 h 105"/>
                    <a:gd name="T6" fmla="*/ 1 w 315"/>
                    <a:gd name="T7" fmla="*/ 0 h 105"/>
                    <a:gd name="T8" fmla="*/ 1 w 315"/>
                    <a:gd name="T9" fmla="*/ 0 h 105"/>
                    <a:gd name="T10" fmla="*/ 1 w 315"/>
                    <a:gd name="T11" fmla="*/ 0 h 105"/>
                    <a:gd name="T12" fmla="*/ 1 w 315"/>
                    <a:gd name="T13" fmla="*/ 0 h 105"/>
                    <a:gd name="T14" fmla="*/ 2 w 315"/>
                    <a:gd name="T15" fmla="*/ 0 h 105"/>
                    <a:gd name="T16" fmla="*/ 2 w 315"/>
                    <a:gd name="T17" fmla="*/ 0 h 105"/>
                    <a:gd name="T18" fmla="*/ 2 w 315"/>
                    <a:gd name="T19" fmla="*/ 0 h 105"/>
                    <a:gd name="T20" fmla="*/ 1 w 315"/>
                    <a:gd name="T21" fmla="*/ 0 h 105"/>
                    <a:gd name="T22" fmla="*/ 1 w 315"/>
                    <a:gd name="T23" fmla="*/ 0 h 105"/>
                    <a:gd name="T24" fmla="*/ 1 w 315"/>
                    <a:gd name="T25" fmla="*/ 0 h 105"/>
                    <a:gd name="T26" fmla="*/ 0 w 315"/>
                    <a:gd name="T27" fmla="*/ 0 h 105"/>
                    <a:gd name="T28" fmla="*/ 0 w 315"/>
                    <a:gd name="T29" fmla="*/ 0 h 105"/>
                    <a:gd name="T30" fmla="*/ 0 w 315"/>
                    <a:gd name="T31" fmla="*/ 0 h 105"/>
                    <a:gd name="T32" fmla="*/ 0 w 315"/>
                    <a:gd name="T33" fmla="*/ 0 h 105"/>
                    <a:gd name="T34" fmla="*/ 0 w 315"/>
                    <a:gd name="T35" fmla="*/ 0 h 105"/>
                    <a:gd name="T36" fmla="*/ 0 w 315"/>
                    <a:gd name="T37" fmla="*/ 0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5"/>
                    <a:gd name="T58" fmla="*/ 0 h 105"/>
                    <a:gd name="T59" fmla="*/ 315 w 315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5" h="105">
                      <a:moveTo>
                        <a:pt x="1" y="49"/>
                      </a:moveTo>
                      <a:cubicBezTo>
                        <a:pt x="7" y="39"/>
                        <a:pt x="19" y="30"/>
                        <a:pt x="31" y="28"/>
                      </a:cubicBezTo>
                      <a:cubicBezTo>
                        <a:pt x="42" y="21"/>
                        <a:pt x="56" y="18"/>
                        <a:pt x="69" y="16"/>
                      </a:cubicBezTo>
                      <a:cubicBezTo>
                        <a:pt x="84" y="9"/>
                        <a:pt x="105" y="8"/>
                        <a:pt x="121" y="7"/>
                      </a:cubicBezTo>
                      <a:cubicBezTo>
                        <a:pt x="149" y="0"/>
                        <a:pt x="184" y="5"/>
                        <a:pt x="210" y="5"/>
                      </a:cubicBezTo>
                      <a:cubicBezTo>
                        <a:pt x="221" y="7"/>
                        <a:pt x="232" y="10"/>
                        <a:pt x="244" y="11"/>
                      </a:cubicBezTo>
                      <a:cubicBezTo>
                        <a:pt x="258" y="17"/>
                        <a:pt x="252" y="15"/>
                        <a:pt x="261" y="17"/>
                      </a:cubicBezTo>
                      <a:cubicBezTo>
                        <a:pt x="270" y="21"/>
                        <a:pt x="272" y="25"/>
                        <a:pt x="282" y="26"/>
                      </a:cubicBezTo>
                      <a:cubicBezTo>
                        <a:pt x="296" y="37"/>
                        <a:pt x="307" y="49"/>
                        <a:pt x="315" y="65"/>
                      </a:cubicBezTo>
                      <a:cubicBezTo>
                        <a:pt x="313" y="84"/>
                        <a:pt x="314" y="92"/>
                        <a:pt x="295" y="95"/>
                      </a:cubicBezTo>
                      <a:cubicBezTo>
                        <a:pt x="286" y="100"/>
                        <a:pt x="275" y="100"/>
                        <a:pt x="265" y="101"/>
                      </a:cubicBezTo>
                      <a:cubicBezTo>
                        <a:pt x="223" y="100"/>
                        <a:pt x="240" y="96"/>
                        <a:pt x="214" y="91"/>
                      </a:cubicBezTo>
                      <a:cubicBezTo>
                        <a:pt x="206" y="87"/>
                        <a:pt x="198" y="83"/>
                        <a:pt x="190" y="82"/>
                      </a:cubicBezTo>
                      <a:cubicBezTo>
                        <a:pt x="154" y="64"/>
                        <a:pt x="121" y="87"/>
                        <a:pt x="87" y="92"/>
                      </a:cubicBezTo>
                      <a:cubicBezTo>
                        <a:pt x="81" y="94"/>
                        <a:pt x="76" y="97"/>
                        <a:pt x="70" y="98"/>
                      </a:cubicBezTo>
                      <a:cubicBezTo>
                        <a:pt x="57" y="105"/>
                        <a:pt x="44" y="100"/>
                        <a:pt x="28" y="100"/>
                      </a:cubicBezTo>
                      <a:cubicBezTo>
                        <a:pt x="21" y="96"/>
                        <a:pt x="17" y="93"/>
                        <a:pt x="10" y="89"/>
                      </a:cubicBezTo>
                      <a:cubicBezTo>
                        <a:pt x="7" y="85"/>
                        <a:pt x="4" y="80"/>
                        <a:pt x="1" y="76"/>
                      </a:cubicBezTo>
                      <a:cubicBezTo>
                        <a:pt x="0" y="69"/>
                        <a:pt x="2" y="49"/>
                        <a:pt x="1" y="49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44" name="Line 114"/>
                <p:cNvSpPr>
                  <a:spLocks noChangeShapeType="1"/>
                </p:cNvSpPr>
                <p:nvPr/>
              </p:nvSpPr>
              <p:spPr bwMode="auto">
                <a:xfrm>
                  <a:off x="688" y="1457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5" name="Line 115"/>
                <p:cNvSpPr>
                  <a:spLocks noChangeShapeType="1"/>
                </p:cNvSpPr>
                <p:nvPr/>
              </p:nvSpPr>
              <p:spPr bwMode="auto">
                <a:xfrm>
                  <a:off x="775" y="1456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6" name="Line 116"/>
                <p:cNvSpPr>
                  <a:spLocks noChangeShapeType="1"/>
                </p:cNvSpPr>
                <p:nvPr/>
              </p:nvSpPr>
              <p:spPr bwMode="auto">
                <a:xfrm>
                  <a:off x="744" y="1446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7" name="Line 117"/>
                <p:cNvSpPr>
                  <a:spLocks noChangeShapeType="1"/>
                </p:cNvSpPr>
                <p:nvPr/>
              </p:nvSpPr>
              <p:spPr bwMode="auto">
                <a:xfrm>
                  <a:off x="755" y="1455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8" name="Line 118"/>
                <p:cNvSpPr>
                  <a:spLocks noChangeShapeType="1"/>
                </p:cNvSpPr>
                <p:nvPr/>
              </p:nvSpPr>
              <p:spPr bwMode="auto">
                <a:xfrm>
                  <a:off x="765" y="1449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49" name="Line 119"/>
                <p:cNvSpPr>
                  <a:spLocks noChangeShapeType="1"/>
                </p:cNvSpPr>
                <p:nvPr/>
              </p:nvSpPr>
              <p:spPr bwMode="auto">
                <a:xfrm>
                  <a:off x="721" y="1447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0" name="Line 120"/>
                <p:cNvSpPr>
                  <a:spLocks noChangeShapeType="1"/>
                </p:cNvSpPr>
                <p:nvPr/>
              </p:nvSpPr>
              <p:spPr bwMode="auto">
                <a:xfrm>
                  <a:off x="710" y="1454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1" name="Line 121"/>
                <p:cNvSpPr>
                  <a:spLocks noChangeShapeType="1"/>
                </p:cNvSpPr>
                <p:nvPr/>
              </p:nvSpPr>
              <p:spPr bwMode="auto">
                <a:xfrm>
                  <a:off x="699" y="1449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2" name="Line 122"/>
                <p:cNvSpPr>
                  <a:spLocks noChangeShapeType="1"/>
                </p:cNvSpPr>
                <p:nvPr/>
              </p:nvSpPr>
              <p:spPr bwMode="auto">
                <a:xfrm>
                  <a:off x="732" y="1451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3" name="Oval 123"/>
                <p:cNvSpPr>
                  <a:spLocks noChangeArrowheads="1"/>
                </p:cNvSpPr>
                <p:nvPr/>
              </p:nvSpPr>
              <p:spPr bwMode="auto">
                <a:xfrm>
                  <a:off x="652" y="1470"/>
                  <a:ext cx="5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54" name="Oval 124"/>
                <p:cNvSpPr>
                  <a:spLocks noChangeArrowheads="1"/>
                </p:cNvSpPr>
                <p:nvPr/>
              </p:nvSpPr>
              <p:spPr bwMode="auto">
                <a:xfrm>
                  <a:off x="532" y="1444"/>
                  <a:ext cx="65" cy="2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55" name="Oval 125"/>
                <p:cNvSpPr>
                  <a:spLocks noChangeArrowheads="1"/>
                </p:cNvSpPr>
                <p:nvPr/>
              </p:nvSpPr>
              <p:spPr bwMode="auto">
                <a:xfrm>
                  <a:off x="272" y="1432"/>
                  <a:ext cx="67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56" name="Freeform 126"/>
                <p:cNvSpPr>
                  <a:spLocks/>
                </p:cNvSpPr>
                <p:nvPr/>
              </p:nvSpPr>
              <p:spPr bwMode="auto">
                <a:xfrm>
                  <a:off x="742" y="1703"/>
                  <a:ext cx="91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57" name="Line 127"/>
                <p:cNvSpPr>
                  <a:spLocks noChangeShapeType="1"/>
                </p:cNvSpPr>
                <p:nvPr/>
              </p:nvSpPr>
              <p:spPr bwMode="auto">
                <a:xfrm>
                  <a:off x="824" y="1706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8" name="Line 128"/>
                <p:cNvSpPr>
                  <a:spLocks noChangeShapeType="1"/>
                </p:cNvSpPr>
                <p:nvPr/>
              </p:nvSpPr>
              <p:spPr bwMode="auto">
                <a:xfrm>
                  <a:off x="814" y="171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59" name="Line 129"/>
                <p:cNvSpPr>
                  <a:spLocks noChangeShapeType="1"/>
                </p:cNvSpPr>
                <p:nvPr/>
              </p:nvSpPr>
              <p:spPr bwMode="auto">
                <a:xfrm>
                  <a:off x="804" y="170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0" name="Line 130"/>
                <p:cNvSpPr>
                  <a:spLocks noChangeShapeType="1"/>
                </p:cNvSpPr>
                <p:nvPr/>
              </p:nvSpPr>
              <p:spPr bwMode="auto">
                <a:xfrm>
                  <a:off x="785" y="1703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1" name="Line 131"/>
                <p:cNvSpPr>
                  <a:spLocks noChangeShapeType="1"/>
                </p:cNvSpPr>
                <p:nvPr/>
              </p:nvSpPr>
              <p:spPr bwMode="auto">
                <a:xfrm>
                  <a:off x="774" y="171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2" name="Line 132"/>
                <p:cNvSpPr>
                  <a:spLocks noChangeShapeType="1"/>
                </p:cNvSpPr>
                <p:nvPr/>
              </p:nvSpPr>
              <p:spPr bwMode="auto">
                <a:xfrm>
                  <a:off x="795" y="171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3" name="Line 133"/>
                <p:cNvSpPr>
                  <a:spLocks noChangeShapeType="1"/>
                </p:cNvSpPr>
                <p:nvPr/>
              </p:nvSpPr>
              <p:spPr bwMode="auto">
                <a:xfrm>
                  <a:off x="765" y="170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4" name="Line 134"/>
                <p:cNvSpPr>
                  <a:spLocks noChangeShapeType="1"/>
                </p:cNvSpPr>
                <p:nvPr/>
              </p:nvSpPr>
              <p:spPr bwMode="auto">
                <a:xfrm>
                  <a:off x="754" y="171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65" name="Oval 135"/>
                <p:cNvSpPr>
                  <a:spLocks noChangeArrowheads="1"/>
                </p:cNvSpPr>
                <p:nvPr/>
              </p:nvSpPr>
              <p:spPr bwMode="auto">
                <a:xfrm>
                  <a:off x="751" y="1670"/>
                  <a:ext cx="66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66" name="Oval 136"/>
                <p:cNvSpPr>
                  <a:spLocks noChangeArrowheads="1"/>
                </p:cNvSpPr>
                <p:nvPr/>
              </p:nvSpPr>
              <p:spPr bwMode="auto">
                <a:xfrm>
                  <a:off x="289" y="1498"/>
                  <a:ext cx="43" cy="2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67" name="Oval 137"/>
                <p:cNvSpPr>
                  <a:spLocks noChangeArrowheads="1"/>
                </p:cNvSpPr>
                <p:nvPr/>
              </p:nvSpPr>
              <p:spPr bwMode="auto">
                <a:xfrm>
                  <a:off x="419" y="1538"/>
                  <a:ext cx="43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68" name="Oval 138"/>
                <p:cNvSpPr>
                  <a:spLocks noChangeArrowheads="1"/>
                </p:cNvSpPr>
                <p:nvPr/>
              </p:nvSpPr>
              <p:spPr bwMode="auto">
                <a:xfrm>
                  <a:off x="575" y="1657"/>
                  <a:ext cx="61" cy="2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69" name="Oval 139"/>
                <p:cNvSpPr>
                  <a:spLocks noChangeArrowheads="1"/>
                </p:cNvSpPr>
                <p:nvPr/>
              </p:nvSpPr>
              <p:spPr bwMode="auto">
                <a:xfrm>
                  <a:off x="950" y="1570"/>
                  <a:ext cx="44" cy="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70" name="Freeform 140"/>
                <p:cNvSpPr>
                  <a:spLocks/>
                </p:cNvSpPr>
                <p:nvPr/>
              </p:nvSpPr>
              <p:spPr bwMode="auto">
                <a:xfrm flipV="1">
                  <a:off x="859" y="1570"/>
                  <a:ext cx="80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0 w 235"/>
                    <a:gd name="T5" fmla="*/ 0 h 87"/>
                    <a:gd name="T6" fmla="*/ 1 w 235"/>
                    <a:gd name="T7" fmla="*/ 0 h 87"/>
                    <a:gd name="T8" fmla="*/ 1 w 235"/>
                    <a:gd name="T9" fmla="*/ 0 h 87"/>
                    <a:gd name="T10" fmla="*/ 1 w 235"/>
                    <a:gd name="T11" fmla="*/ 0 h 87"/>
                    <a:gd name="T12" fmla="*/ 1 w 235"/>
                    <a:gd name="T13" fmla="*/ 0 h 87"/>
                    <a:gd name="T14" fmla="*/ 1 w 235"/>
                    <a:gd name="T15" fmla="*/ 0 h 87"/>
                    <a:gd name="T16" fmla="*/ 1 w 235"/>
                    <a:gd name="T17" fmla="*/ 0 h 87"/>
                    <a:gd name="T18" fmla="*/ 1 w 235"/>
                    <a:gd name="T19" fmla="*/ 0 h 87"/>
                    <a:gd name="T20" fmla="*/ 1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0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71" name="Line 141"/>
                <p:cNvSpPr>
                  <a:spLocks noChangeShapeType="1"/>
                </p:cNvSpPr>
                <p:nvPr/>
              </p:nvSpPr>
              <p:spPr bwMode="auto">
                <a:xfrm flipV="1">
                  <a:off x="931" y="1582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2" name="Line 142"/>
                <p:cNvSpPr>
                  <a:spLocks noChangeShapeType="1"/>
                </p:cNvSpPr>
                <p:nvPr/>
              </p:nvSpPr>
              <p:spPr bwMode="auto">
                <a:xfrm flipV="1">
                  <a:off x="923" y="1570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3" name="Line 143"/>
                <p:cNvSpPr>
                  <a:spLocks noChangeShapeType="1"/>
                </p:cNvSpPr>
                <p:nvPr/>
              </p:nvSpPr>
              <p:spPr bwMode="auto">
                <a:xfrm flipV="1">
                  <a:off x="914" y="1579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4" name="Line 144"/>
                <p:cNvSpPr>
                  <a:spLocks noChangeShapeType="1"/>
                </p:cNvSpPr>
                <p:nvPr/>
              </p:nvSpPr>
              <p:spPr bwMode="auto">
                <a:xfrm flipV="1">
                  <a:off x="897" y="1580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5" name="Line 145"/>
                <p:cNvSpPr>
                  <a:spLocks noChangeShapeType="1"/>
                </p:cNvSpPr>
                <p:nvPr/>
              </p:nvSpPr>
              <p:spPr bwMode="auto">
                <a:xfrm flipV="1">
                  <a:off x="887" y="157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6" name="Line 146"/>
                <p:cNvSpPr>
                  <a:spLocks noChangeShapeType="1"/>
                </p:cNvSpPr>
                <p:nvPr/>
              </p:nvSpPr>
              <p:spPr bwMode="auto">
                <a:xfrm flipV="1">
                  <a:off x="906" y="1572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7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880" y="1579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8" name="Line 148"/>
                <p:cNvSpPr>
                  <a:spLocks noChangeShapeType="1"/>
                </p:cNvSpPr>
                <p:nvPr/>
              </p:nvSpPr>
              <p:spPr bwMode="auto">
                <a:xfrm flipV="1">
                  <a:off x="870" y="157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79" name="Oval 149"/>
                <p:cNvSpPr>
                  <a:spLocks noChangeArrowheads="1"/>
                </p:cNvSpPr>
                <p:nvPr/>
              </p:nvSpPr>
              <p:spPr bwMode="auto">
                <a:xfrm>
                  <a:off x="1261" y="1561"/>
                  <a:ext cx="55" cy="3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80" name="Oval 150"/>
                <p:cNvSpPr>
                  <a:spLocks noChangeArrowheads="1"/>
                </p:cNvSpPr>
                <p:nvPr/>
              </p:nvSpPr>
              <p:spPr bwMode="auto">
                <a:xfrm>
                  <a:off x="1155" y="1370"/>
                  <a:ext cx="66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81" name="Oval 151"/>
                <p:cNvSpPr>
                  <a:spLocks noChangeArrowheads="1"/>
                </p:cNvSpPr>
                <p:nvPr/>
              </p:nvSpPr>
              <p:spPr bwMode="auto">
                <a:xfrm>
                  <a:off x="1371" y="1532"/>
                  <a:ext cx="43" cy="25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82" name="Freeform 153"/>
                <p:cNvSpPr>
                  <a:spLocks/>
                </p:cNvSpPr>
                <p:nvPr/>
              </p:nvSpPr>
              <p:spPr bwMode="auto">
                <a:xfrm>
                  <a:off x="362" y="1196"/>
                  <a:ext cx="111" cy="24"/>
                </a:xfrm>
                <a:custGeom>
                  <a:avLst/>
                  <a:gdLst>
                    <a:gd name="T0" fmla="*/ 0 w 315"/>
                    <a:gd name="T1" fmla="*/ 0 h 105"/>
                    <a:gd name="T2" fmla="*/ 0 w 315"/>
                    <a:gd name="T3" fmla="*/ 0 h 105"/>
                    <a:gd name="T4" fmla="*/ 0 w 315"/>
                    <a:gd name="T5" fmla="*/ 0 h 105"/>
                    <a:gd name="T6" fmla="*/ 1 w 315"/>
                    <a:gd name="T7" fmla="*/ 0 h 105"/>
                    <a:gd name="T8" fmla="*/ 1 w 315"/>
                    <a:gd name="T9" fmla="*/ 0 h 105"/>
                    <a:gd name="T10" fmla="*/ 1 w 315"/>
                    <a:gd name="T11" fmla="*/ 0 h 105"/>
                    <a:gd name="T12" fmla="*/ 1 w 315"/>
                    <a:gd name="T13" fmla="*/ 0 h 105"/>
                    <a:gd name="T14" fmla="*/ 1 w 315"/>
                    <a:gd name="T15" fmla="*/ 0 h 105"/>
                    <a:gd name="T16" fmla="*/ 2 w 315"/>
                    <a:gd name="T17" fmla="*/ 0 h 105"/>
                    <a:gd name="T18" fmla="*/ 2 w 315"/>
                    <a:gd name="T19" fmla="*/ 0 h 105"/>
                    <a:gd name="T20" fmla="*/ 1 w 315"/>
                    <a:gd name="T21" fmla="*/ 0 h 105"/>
                    <a:gd name="T22" fmla="*/ 1 w 315"/>
                    <a:gd name="T23" fmla="*/ 0 h 105"/>
                    <a:gd name="T24" fmla="*/ 1 w 315"/>
                    <a:gd name="T25" fmla="*/ 0 h 105"/>
                    <a:gd name="T26" fmla="*/ 0 w 315"/>
                    <a:gd name="T27" fmla="*/ 0 h 105"/>
                    <a:gd name="T28" fmla="*/ 0 w 315"/>
                    <a:gd name="T29" fmla="*/ 0 h 105"/>
                    <a:gd name="T30" fmla="*/ 0 w 315"/>
                    <a:gd name="T31" fmla="*/ 0 h 105"/>
                    <a:gd name="T32" fmla="*/ 0 w 315"/>
                    <a:gd name="T33" fmla="*/ 0 h 105"/>
                    <a:gd name="T34" fmla="*/ 0 w 315"/>
                    <a:gd name="T35" fmla="*/ 0 h 105"/>
                    <a:gd name="T36" fmla="*/ 0 w 315"/>
                    <a:gd name="T37" fmla="*/ 0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5"/>
                    <a:gd name="T58" fmla="*/ 0 h 105"/>
                    <a:gd name="T59" fmla="*/ 315 w 315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5" h="105">
                      <a:moveTo>
                        <a:pt x="1" y="49"/>
                      </a:moveTo>
                      <a:cubicBezTo>
                        <a:pt x="7" y="39"/>
                        <a:pt x="19" y="30"/>
                        <a:pt x="31" y="28"/>
                      </a:cubicBezTo>
                      <a:cubicBezTo>
                        <a:pt x="42" y="21"/>
                        <a:pt x="56" y="18"/>
                        <a:pt x="69" y="16"/>
                      </a:cubicBezTo>
                      <a:cubicBezTo>
                        <a:pt x="84" y="9"/>
                        <a:pt x="105" y="8"/>
                        <a:pt x="121" y="7"/>
                      </a:cubicBezTo>
                      <a:cubicBezTo>
                        <a:pt x="149" y="0"/>
                        <a:pt x="184" y="5"/>
                        <a:pt x="210" y="5"/>
                      </a:cubicBezTo>
                      <a:cubicBezTo>
                        <a:pt x="221" y="7"/>
                        <a:pt x="232" y="10"/>
                        <a:pt x="244" y="11"/>
                      </a:cubicBezTo>
                      <a:cubicBezTo>
                        <a:pt x="258" y="17"/>
                        <a:pt x="252" y="15"/>
                        <a:pt x="261" y="17"/>
                      </a:cubicBezTo>
                      <a:cubicBezTo>
                        <a:pt x="270" y="21"/>
                        <a:pt x="272" y="25"/>
                        <a:pt x="282" y="26"/>
                      </a:cubicBezTo>
                      <a:cubicBezTo>
                        <a:pt x="296" y="37"/>
                        <a:pt x="307" y="49"/>
                        <a:pt x="315" y="65"/>
                      </a:cubicBezTo>
                      <a:cubicBezTo>
                        <a:pt x="313" y="84"/>
                        <a:pt x="314" y="92"/>
                        <a:pt x="295" y="95"/>
                      </a:cubicBezTo>
                      <a:cubicBezTo>
                        <a:pt x="286" y="100"/>
                        <a:pt x="275" y="100"/>
                        <a:pt x="265" y="101"/>
                      </a:cubicBezTo>
                      <a:cubicBezTo>
                        <a:pt x="223" y="100"/>
                        <a:pt x="240" y="96"/>
                        <a:pt x="214" y="91"/>
                      </a:cubicBezTo>
                      <a:cubicBezTo>
                        <a:pt x="206" y="87"/>
                        <a:pt x="198" y="83"/>
                        <a:pt x="190" y="82"/>
                      </a:cubicBezTo>
                      <a:cubicBezTo>
                        <a:pt x="154" y="64"/>
                        <a:pt x="121" y="87"/>
                        <a:pt x="87" y="92"/>
                      </a:cubicBezTo>
                      <a:cubicBezTo>
                        <a:pt x="81" y="94"/>
                        <a:pt x="76" y="97"/>
                        <a:pt x="70" y="98"/>
                      </a:cubicBezTo>
                      <a:cubicBezTo>
                        <a:pt x="57" y="105"/>
                        <a:pt x="44" y="100"/>
                        <a:pt x="28" y="100"/>
                      </a:cubicBezTo>
                      <a:cubicBezTo>
                        <a:pt x="21" y="96"/>
                        <a:pt x="17" y="93"/>
                        <a:pt x="10" y="89"/>
                      </a:cubicBezTo>
                      <a:cubicBezTo>
                        <a:pt x="7" y="85"/>
                        <a:pt x="4" y="80"/>
                        <a:pt x="1" y="76"/>
                      </a:cubicBezTo>
                      <a:cubicBezTo>
                        <a:pt x="0" y="69"/>
                        <a:pt x="2" y="49"/>
                        <a:pt x="1" y="49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83" name="Line 154"/>
                <p:cNvSpPr>
                  <a:spLocks noChangeShapeType="1"/>
                </p:cNvSpPr>
                <p:nvPr/>
              </p:nvSpPr>
              <p:spPr bwMode="auto">
                <a:xfrm>
                  <a:off x="373" y="1209"/>
                  <a:ext cx="1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4" name="Line 155"/>
                <p:cNvSpPr>
                  <a:spLocks noChangeShapeType="1"/>
                </p:cNvSpPr>
                <p:nvPr/>
              </p:nvSpPr>
              <p:spPr bwMode="auto">
                <a:xfrm>
                  <a:off x="460" y="1208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5" name="Line 156"/>
                <p:cNvSpPr>
                  <a:spLocks noChangeShapeType="1"/>
                </p:cNvSpPr>
                <p:nvPr/>
              </p:nvSpPr>
              <p:spPr bwMode="auto">
                <a:xfrm>
                  <a:off x="428" y="1198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6" name="Line 157"/>
                <p:cNvSpPr>
                  <a:spLocks noChangeShapeType="1"/>
                </p:cNvSpPr>
                <p:nvPr/>
              </p:nvSpPr>
              <p:spPr bwMode="auto">
                <a:xfrm>
                  <a:off x="439" y="1207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7" name="Line 158"/>
                <p:cNvSpPr>
                  <a:spLocks noChangeShapeType="1"/>
                </p:cNvSpPr>
                <p:nvPr/>
              </p:nvSpPr>
              <p:spPr bwMode="auto">
                <a:xfrm>
                  <a:off x="450" y="1200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8" name="Line 159"/>
                <p:cNvSpPr>
                  <a:spLocks noChangeShapeType="1"/>
                </p:cNvSpPr>
                <p:nvPr/>
              </p:nvSpPr>
              <p:spPr bwMode="auto">
                <a:xfrm>
                  <a:off x="407" y="1199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89" name="Line 160"/>
                <p:cNvSpPr>
                  <a:spLocks noChangeShapeType="1"/>
                </p:cNvSpPr>
                <p:nvPr/>
              </p:nvSpPr>
              <p:spPr bwMode="auto">
                <a:xfrm>
                  <a:off x="395" y="1206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0" name="Line 161"/>
                <p:cNvSpPr>
                  <a:spLocks noChangeShapeType="1"/>
                </p:cNvSpPr>
                <p:nvPr/>
              </p:nvSpPr>
              <p:spPr bwMode="auto">
                <a:xfrm>
                  <a:off x="383" y="1200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1" name="Line 162"/>
                <p:cNvSpPr>
                  <a:spLocks noChangeShapeType="1"/>
                </p:cNvSpPr>
                <p:nvPr/>
              </p:nvSpPr>
              <p:spPr bwMode="auto">
                <a:xfrm>
                  <a:off x="418" y="1203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2" name="Oval 163"/>
                <p:cNvSpPr>
                  <a:spLocks noChangeArrowheads="1"/>
                </p:cNvSpPr>
                <p:nvPr/>
              </p:nvSpPr>
              <p:spPr bwMode="auto">
                <a:xfrm>
                  <a:off x="288" y="1205"/>
                  <a:ext cx="44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93" name="Oval 164"/>
                <p:cNvSpPr>
                  <a:spLocks noChangeArrowheads="1"/>
                </p:cNvSpPr>
                <p:nvPr/>
              </p:nvSpPr>
              <p:spPr bwMode="auto">
                <a:xfrm>
                  <a:off x="672" y="1302"/>
                  <a:ext cx="61" cy="27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94" name="Oval 165"/>
                <p:cNvSpPr>
                  <a:spLocks noChangeArrowheads="1"/>
                </p:cNvSpPr>
                <p:nvPr/>
              </p:nvSpPr>
              <p:spPr bwMode="auto">
                <a:xfrm>
                  <a:off x="410" y="1283"/>
                  <a:ext cx="62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95" name="Freeform 166"/>
                <p:cNvSpPr>
                  <a:spLocks/>
                </p:cNvSpPr>
                <p:nvPr/>
              </p:nvSpPr>
              <p:spPr bwMode="auto">
                <a:xfrm flipV="1">
                  <a:off x="312" y="1276"/>
                  <a:ext cx="80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0 w 235"/>
                    <a:gd name="T5" fmla="*/ 0 h 87"/>
                    <a:gd name="T6" fmla="*/ 1 w 235"/>
                    <a:gd name="T7" fmla="*/ 0 h 87"/>
                    <a:gd name="T8" fmla="*/ 1 w 235"/>
                    <a:gd name="T9" fmla="*/ 0 h 87"/>
                    <a:gd name="T10" fmla="*/ 1 w 235"/>
                    <a:gd name="T11" fmla="*/ 0 h 87"/>
                    <a:gd name="T12" fmla="*/ 1 w 235"/>
                    <a:gd name="T13" fmla="*/ 0 h 87"/>
                    <a:gd name="T14" fmla="*/ 1 w 235"/>
                    <a:gd name="T15" fmla="*/ 0 h 87"/>
                    <a:gd name="T16" fmla="*/ 1 w 235"/>
                    <a:gd name="T17" fmla="*/ 0 h 87"/>
                    <a:gd name="T18" fmla="*/ 1 w 235"/>
                    <a:gd name="T19" fmla="*/ 0 h 87"/>
                    <a:gd name="T20" fmla="*/ 1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0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296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383" y="1288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7" name="Line 168"/>
                <p:cNvSpPr>
                  <a:spLocks noChangeShapeType="1"/>
                </p:cNvSpPr>
                <p:nvPr/>
              </p:nvSpPr>
              <p:spPr bwMode="auto">
                <a:xfrm flipV="1">
                  <a:off x="375" y="127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8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367" y="128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299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350" y="128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00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340" y="127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01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358" y="1279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02" name="Line 173"/>
                <p:cNvSpPr>
                  <a:spLocks noChangeShapeType="1"/>
                </p:cNvSpPr>
                <p:nvPr/>
              </p:nvSpPr>
              <p:spPr bwMode="auto">
                <a:xfrm flipV="1">
                  <a:off x="333" y="128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03" name="Line 174"/>
                <p:cNvSpPr>
                  <a:spLocks noChangeShapeType="1"/>
                </p:cNvSpPr>
                <p:nvPr/>
              </p:nvSpPr>
              <p:spPr bwMode="auto">
                <a:xfrm flipV="1">
                  <a:off x="324" y="1278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12304" name="Group 175"/>
                <p:cNvGrpSpPr>
                  <a:grpSpLocks/>
                </p:cNvGrpSpPr>
                <p:nvPr/>
              </p:nvGrpSpPr>
              <p:grpSpPr bwMode="auto">
                <a:xfrm>
                  <a:off x="488" y="1196"/>
                  <a:ext cx="168" cy="106"/>
                  <a:chOff x="1758" y="895"/>
                  <a:chExt cx="370" cy="361"/>
                </a:xfrm>
              </p:grpSpPr>
              <p:graphicFrame>
                <p:nvGraphicFramePr>
                  <p:cNvPr id="711885" name="Object 205"/>
                  <p:cNvGraphicFramePr>
                    <a:graphicFrameLocks noChangeAspect="1"/>
                  </p:cNvGraphicFramePr>
                  <p:nvPr/>
                </p:nvGraphicFramePr>
                <p:xfrm>
                  <a:off x="1758" y="930"/>
                  <a:ext cx="336" cy="326"/>
                </p:xfrm>
                <a:graphic>
                  <a:graphicData uri="http://schemas.openxmlformats.org/presentationml/2006/ole">
                    <p:oleObj spid="_x0000_s711885" name="Photo Editor Photo" r:id="rId11" imgW="2676899" imgH="2600000" progId="">
                      <p:embed/>
                    </p:oleObj>
                  </a:graphicData>
                </a:graphic>
              </p:graphicFrame>
              <p:sp>
                <p:nvSpPr>
                  <p:cNvPr id="712597" name="Freeform 177"/>
                  <p:cNvSpPr>
                    <a:spLocks/>
                  </p:cNvSpPr>
                  <p:nvPr/>
                </p:nvSpPr>
                <p:spPr bwMode="auto">
                  <a:xfrm>
                    <a:off x="1827" y="895"/>
                    <a:ext cx="104" cy="55"/>
                  </a:xfrm>
                  <a:custGeom>
                    <a:avLst/>
                    <a:gdLst>
                      <a:gd name="T0" fmla="*/ 0 w 104"/>
                      <a:gd name="T1" fmla="*/ 55 h 55"/>
                      <a:gd name="T2" fmla="*/ 78 w 104"/>
                      <a:gd name="T3" fmla="*/ 7 h 55"/>
                      <a:gd name="T4" fmla="*/ 92 w 104"/>
                      <a:gd name="T5" fmla="*/ 1 h 55"/>
                      <a:gd name="T6" fmla="*/ 104 w 104"/>
                      <a:gd name="T7" fmla="*/ 4 h 5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4"/>
                      <a:gd name="T13" fmla="*/ 0 h 55"/>
                      <a:gd name="T14" fmla="*/ 104 w 104"/>
                      <a:gd name="T15" fmla="*/ 55 h 5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4" h="55">
                        <a:moveTo>
                          <a:pt x="0" y="55"/>
                        </a:moveTo>
                        <a:cubicBezTo>
                          <a:pt x="29" y="45"/>
                          <a:pt x="50" y="11"/>
                          <a:pt x="78" y="7"/>
                        </a:cubicBezTo>
                        <a:cubicBezTo>
                          <a:pt x="83" y="5"/>
                          <a:pt x="86" y="2"/>
                          <a:pt x="92" y="1"/>
                        </a:cubicBezTo>
                        <a:cubicBezTo>
                          <a:pt x="102" y="2"/>
                          <a:pt x="98" y="0"/>
                          <a:pt x="104" y="4"/>
                        </a:cubicBezTo>
                      </a:path>
                    </a:pathLst>
                  </a:custGeom>
                  <a:noFill/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98" name="Freeform 178"/>
                  <p:cNvSpPr>
                    <a:spLocks/>
                  </p:cNvSpPr>
                  <p:nvPr/>
                </p:nvSpPr>
                <p:spPr bwMode="auto">
                  <a:xfrm>
                    <a:off x="1872" y="896"/>
                    <a:ext cx="119" cy="43"/>
                  </a:xfrm>
                  <a:custGeom>
                    <a:avLst/>
                    <a:gdLst>
                      <a:gd name="T0" fmla="*/ 0 w 119"/>
                      <a:gd name="T1" fmla="*/ 43 h 43"/>
                      <a:gd name="T2" fmla="*/ 48 w 119"/>
                      <a:gd name="T3" fmla="*/ 13 h 43"/>
                      <a:gd name="T4" fmla="*/ 65 w 119"/>
                      <a:gd name="T5" fmla="*/ 0 h 43"/>
                      <a:gd name="T6" fmla="*/ 101 w 119"/>
                      <a:gd name="T7" fmla="*/ 4 h 43"/>
                      <a:gd name="T8" fmla="*/ 119 w 119"/>
                      <a:gd name="T9" fmla="*/ 12 h 43"/>
                      <a:gd name="T10" fmla="*/ 105 w 119"/>
                      <a:gd name="T11" fmla="*/ 27 h 43"/>
                      <a:gd name="T12" fmla="*/ 87 w 119"/>
                      <a:gd name="T13" fmla="*/ 40 h 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9"/>
                      <a:gd name="T22" fmla="*/ 0 h 43"/>
                      <a:gd name="T23" fmla="*/ 119 w 119"/>
                      <a:gd name="T24" fmla="*/ 43 h 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9" h="43">
                        <a:moveTo>
                          <a:pt x="0" y="43"/>
                        </a:moveTo>
                        <a:cubicBezTo>
                          <a:pt x="15" y="34"/>
                          <a:pt x="33" y="24"/>
                          <a:pt x="48" y="13"/>
                        </a:cubicBezTo>
                        <a:cubicBezTo>
                          <a:pt x="52" y="5"/>
                          <a:pt x="56" y="1"/>
                          <a:pt x="65" y="0"/>
                        </a:cubicBezTo>
                        <a:cubicBezTo>
                          <a:pt x="84" y="1"/>
                          <a:pt x="87" y="2"/>
                          <a:pt x="101" y="4"/>
                        </a:cubicBezTo>
                        <a:cubicBezTo>
                          <a:pt x="107" y="8"/>
                          <a:pt x="113" y="9"/>
                          <a:pt x="119" y="12"/>
                        </a:cubicBezTo>
                        <a:cubicBezTo>
                          <a:pt x="116" y="21"/>
                          <a:pt x="113" y="22"/>
                          <a:pt x="105" y="27"/>
                        </a:cubicBezTo>
                        <a:cubicBezTo>
                          <a:pt x="101" y="33"/>
                          <a:pt x="93" y="37"/>
                          <a:pt x="87" y="40"/>
                        </a:cubicBezTo>
                      </a:path>
                    </a:pathLst>
                  </a:custGeom>
                  <a:noFill/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99" name="Freeform 179"/>
                  <p:cNvSpPr>
                    <a:spLocks/>
                  </p:cNvSpPr>
                  <p:nvPr/>
                </p:nvSpPr>
                <p:spPr bwMode="auto">
                  <a:xfrm>
                    <a:off x="1992" y="906"/>
                    <a:ext cx="70" cy="96"/>
                  </a:xfrm>
                  <a:custGeom>
                    <a:avLst/>
                    <a:gdLst>
                      <a:gd name="T0" fmla="*/ 0 w 70"/>
                      <a:gd name="T1" fmla="*/ 0 h 96"/>
                      <a:gd name="T2" fmla="*/ 21 w 70"/>
                      <a:gd name="T3" fmla="*/ 6 h 96"/>
                      <a:gd name="T4" fmla="*/ 56 w 70"/>
                      <a:gd name="T5" fmla="*/ 21 h 96"/>
                      <a:gd name="T6" fmla="*/ 65 w 70"/>
                      <a:gd name="T7" fmla="*/ 39 h 96"/>
                      <a:gd name="T8" fmla="*/ 59 w 70"/>
                      <a:gd name="T9" fmla="*/ 71 h 96"/>
                      <a:gd name="T10" fmla="*/ 48 w 70"/>
                      <a:gd name="T11" fmla="*/ 96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70"/>
                      <a:gd name="T19" fmla="*/ 0 h 96"/>
                      <a:gd name="T20" fmla="*/ 70 w 70"/>
                      <a:gd name="T21" fmla="*/ 96 h 9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70" h="96">
                        <a:moveTo>
                          <a:pt x="0" y="0"/>
                        </a:moveTo>
                        <a:cubicBezTo>
                          <a:pt x="7" y="2"/>
                          <a:pt x="14" y="5"/>
                          <a:pt x="21" y="6"/>
                        </a:cubicBezTo>
                        <a:cubicBezTo>
                          <a:pt x="32" y="10"/>
                          <a:pt x="45" y="19"/>
                          <a:pt x="56" y="21"/>
                        </a:cubicBezTo>
                        <a:cubicBezTo>
                          <a:pt x="61" y="27"/>
                          <a:pt x="62" y="32"/>
                          <a:pt x="65" y="39"/>
                        </a:cubicBezTo>
                        <a:cubicBezTo>
                          <a:pt x="67" y="51"/>
                          <a:pt x="70" y="63"/>
                          <a:pt x="59" y="71"/>
                        </a:cubicBezTo>
                        <a:cubicBezTo>
                          <a:pt x="56" y="77"/>
                          <a:pt x="48" y="89"/>
                          <a:pt x="48" y="96"/>
                        </a:cubicBezTo>
                      </a:path>
                    </a:pathLst>
                  </a:custGeom>
                  <a:noFill/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600" name="Freeform 180"/>
                  <p:cNvSpPr>
                    <a:spLocks/>
                  </p:cNvSpPr>
                  <p:nvPr/>
                </p:nvSpPr>
                <p:spPr bwMode="auto">
                  <a:xfrm>
                    <a:off x="2061" y="960"/>
                    <a:ext cx="67" cy="212"/>
                  </a:xfrm>
                  <a:custGeom>
                    <a:avLst/>
                    <a:gdLst>
                      <a:gd name="T0" fmla="*/ 0 w 67"/>
                      <a:gd name="T1" fmla="*/ 0 h 212"/>
                      <a:gd name="T2" fmla="*/ 32 w 67"/>
                      <a:gd name="T3" fmla="*/ 42 h 212"/>
                      <a:gd name="T4" fmla="*/ 38 w 67"/>
                      <a:gd name="T5" fmla="*/ 60 h 212"/>
                      <a:gd name="T6" fmla="*/ 44 w 67"/>
                      <a:gd name="T7" fmla="*/ 80 h 212"/>
                      <a:gd name="T8" fmla="*/ 50 w 67"/>
                      <a:gd name="T9" fmla="*/ 102 h 212"/>
                      <a:gd name="T10" fmla="*/ 42 w 67"/>
                      <a:gd name="T11" fmla="*/ 183 h 212"/>
                      <a:gd name="T12" fmla="*/ 9 w 67"/>
                      <a:gd name="T13" fmla="*/ 207 h 212"/>
                      <a:gd name="T14" fmla="*/ 2 w 67"/>
                      <a:gd name="T15" fmla="*/ 212 h 2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7"/>
                      <a:gd name="T25" fmla="*/ 0 h 212"/>
                      <a:gd name="T26" fmla="*/ 67 w 67"/>
                      <a:gd name="T27" fmla="*/ 212 h 2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7" h="212">
                        <a:moveTo>
                          <a:pt x="0" y="0"/>
                        </a:moveTo>
                        <a:cubicBezTo>
                          <a:pt x="13" y="5"/>
                          <a:pt x="26" y="29"/>
                          <a:pt x="32" y="42"/>
                        </a:cubicBezTo>
                        <a:cubicBezTo>
                          <a:pt x="33" y="48"/>
                          <a:pt x="35" y="54"/>
                          <a:pt x="38" y="60"/>
                        </a:cubicBezTo>
                        <a:cubicBezTo>
                          <a:pt x="39" y="67"/>
                          <a:pt x="41" y="74"/>
                          <a:pt x="44" y="80"/>
                        </a:cubicBezTo>
                        <a:cubicBezTo>
                          <a:pt x="45" y="87"/>
                          <a:pt x="47" y="95"/>
                          <a:pt x="50" y="102"/>
                        </a:cubicBezTo>
                        <a:cubicBezTo>
                          <a:pt x="52" y="127"/>
                          <a:pt x="67" y="168"/>
                          <a:pt x="42" y="183"/>
                        </a:cubicBezTo>
                        <a:cubicBezTo>
                          <a:pt x="35" y="195"/>
                          <a:pt x="24" y="205"/>
                          <a:pt x="9" y="207"/>
                        </a:cubicBezTo>
                        <a:cubicBezTo>
                          <a:pt x="4" y="211"/>
                          <a:pt x="6" y="209"/>
                          <a:pt x="2" y="212"/>
                        </a:cubicBezTo>
                      </a:path>
                    </a:pathLst>
                  </a:custGeom>
                  <a:noFill/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601" name="Freeform 181"/>
                  <p:cNvSpPr>
                    <a:spLocks/>
                  </p:cNvSpPr>
                  <p:nvPr/>
                </p:nvSpPr>
                <p:spPr bwMode="auto">
                  <a:xfrm>
                    <a:off x="2052" y="1130"/>
                    <a:ext cx="66" cy="75"/>
                  </a:xfrm>
                  <a:custGeom>
                    <a:avLst/>
                    <a:gdLst>
                      <a:gd name="T0" fmla="*/ 66 w 66"/>
                      <a:gd name="T1" fmla="*/ 0 h 75"/>
                      <a:gd name="T2" fmla="*/ 57 w 66"/>
                      <a:gd name="T3" fmla="*/ 21 h 75"/>
                      <a:gd name="T4" fmla="*/ 27 w 66"/>
                      <a:gd name="T5" fmla="*/ 51 h 75"/>
                      <a:gd name="T6" fmla="*/ 0 w 66"/>
                      <a:gd name="T7" fmla="*/ 75 h 7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6"/>
                      <a:gd name="T13" fmla="*/ 0 h 75"/>
                      <a:gd name="T14" fmla="*/ 66 w 66"/>
                      <a:gd name="T15" fmla="*/ 75 h 7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6" h="75">
                        <a:moveTo>
                          <a:pt x="66" y="0"/>
                        </a:moveTo>
                        <a:cubicBezTo>
                          <a:pt x="65" y="9"/>
                          <a:pt x="62" y="13"/>
                          <a:pt x="57" y="21"/>
                        </a:cubicBezTo>
                        <a:cubicBezTo>
                          <a:pt x="54" y="36"/>
                          <a:pt x="39" y="44"/>
                          <a:pt x="27" y="51"/>
                        </a:cubicBezTo>
                        <a:cubicBezTo>
                          <a:pt x="19" y="61"/>
                          <a:pt x="7" y="65"/>
                          <a:pt x="0" y="75"/>
                        </a:cubicBezTo>
                      </a:path>
                    </a:pathLst>
                  </a:custGeom>
                  <a:noFill/>
                  <a:ln w="9525">
                    <a:solidFill>
                      <a:srgbClr val="4D4D4D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</p:grpSp>
            <p:sp>
              <p:nvSpPr>
                <p:cNvPr id="712305" name="Oval 182"/>
                <p:cNvSpPr>
                  <a:spLocks noChangeArrowheads="1"/>
                </p:cNvSpPr>
                <p:nvPr/>
              </p:nvSpPr>
              <p:spPr bwMode="auto">
                <a:xfrm>
                  <a:off x="535" y="1223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06" name="Oval 183"/>
                <p:cNvSpPr>
                  <a:spLocks noChangeArrowheads="1"/>
                </p:cNvSpPr>
                <p:nvPr/>
              </p:nvSpPr>
              <p:spPr bwMode="auto">
                <a:xfrm>
                  <a:off x="538" y="1261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07" name="Oval 184"/>
                <p:cNvSpPr>
                  <a:spLocks noChangeArrowheads="1"/>
                </p:cNvSpPr>
                <p:nvPr/>
              </p:nvSpPr>
              <p:spPr bwMode="auto">
                <a:xfrm>
                  <a:off x="517" y="1244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08" name="Oval 185"/>
                <p:cNvSpPr>
                  <a:spLocks noChangeArrowheads="1"/>
                </p:cNvSpPr>
                <p:nvPr/>
              </p:nvSpPr>
              <p:spPr bwMode="auto">
                <a:xfrm>
                  <a:off x="532" y="1243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09" name="Freeform 186"/>
                <p:cNvSpPr>
                  <a:spLocks/>
                </p:cNvSpPr>
                <p:nvPr/>
              </p:nvSpPr>
              <p:spPr bwMode="auto">
                <a:xfrm flipV="1">
                  <a:off x="882" y="1340"/>
                  <a:ext cx="112" cy="25"/>
                </a:xfrm>
                <a:custGeom>
                  <a:avLst/>
                  <a:gdLst>
                    <a:gd name="T0" fmla="*/ 0 w 315"/>
                    <a:gd name="T1" fmla="*/ 0 h 105"/>
                    <a:gd name="T2" fmla="*/ 0 w 315"/>
                    <a:gd name="T3" fmla="*/ 0 h 105"/>
                    <a:gd name="T4" fmla="*/ 0 w 315"/>
                    <a:gd name="T5" fmla="*/ 0 h 105"/>
                    <a:gd name="T6" fmla="*/ 1 w 315"/>
                    <a:gd name="T7" fmla="*/ 0 h 105"/>
                    <a:gd name="T8" fmla="*/ 1 w 315"/>
                    <a:gd name="T9" fmla="*/ 0 h 105"/>
                    <a:gd name="T10" fmla="*/ 1 w 315"/>
                    <a:gd name="T11" fmla="*/ 0 h 105"/>
                    <a:gd name="T12" fmla="*/ 1 w 315"/>
                    <a:gd name="T13" fmla="*/ 0 h 105"/>
                    <a:gd name="T14" fmla="*/ 2 w 315"/>
                    <a:gd name="T15" fmla="*/ 0 h 105"/>
                    <a:gd name="T16" fmla="*/ 2 w 315"/>
                    <a:gd name="T17" fmla="*/ 0 h 105"/>
                    <a:gd name="T18" fmla="*/ 2 w 315"/>
                    <a:gd name="T19" fmla="*/ 0 h 105"/>
                    <a:gd name="T20" fmla="*/ 1 w 315"/>
                    <a:gd name="T21" fmla="*/ 0 h 105"/>
                    <a:gd name="T22" fmla="*/ 1 w 315"/>
                    <a:gd name="T23" fmla="*/ 0 h 105"/>
                    <a:gd name="T24" fmla="*/ 1 w 315"/>
                    <a:gd name="T25" fmla="*/ 0 h 105"/>
                    <a:gd name="T26" fmla="*/ 0 w 315"/>
                    <a:gd name="T27" fmla="*/ 0 h 105"/>
                    <a:gd name="T28" fmla="*/ 0 w 315"/>
                    <a:gd name="T29" fmla="*/ 0 h 105"/>
                    <a:gd name="T30" fmla="*/ 0 w 315"/>
                    <a:gd name="T31" fmla="*/ 0 h 105"/>
                    <a:gd name="T32" fmla="*/ 0 w 315"/>
                    <a:gd name="T33" fmla="*/ 0 h 105"/>
                    <a:gd name="T34" fmla="*/ 0 w 315"/>
                    <a:gd name="T35" fmla="*/ 0 h 105"/>
                    <a:gd name="T36" fmla="*/ 0 w 315"/>
                    <a:gd name="T37" fmla="*/ 0 h 10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15"/>
                    <a:gd name="T58" fmla="*/ 0 h 105"/>
                    <a:gd name="T59" fmla="*/ 315 w 315"/>
                    <a:gd name="T60" fmla="*/ 105 h 10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15" h="105">
                      <a:moveTo>
                        <a:pt x="1" y="49"/>
                      </a:moveTo>
                      <a:cubicBezTo>
                        <a:pt x="7" y="39"/>
                        <a:pt x="19" y="30"/>
                        <a:pt x="31" y="28"/>
                      </a:cubicBezTo>
                      <a:cubicBezTo>
                        <a:pt x="42" y="21"/>
                        <a:pt x="56" y="18"/>
                        <a:pt x="69" y="16"/>
                      </a:cubicBezTo>
                      <a:cubicBezTo>
                        <a:pt x="84" y="9"/>
                        <a:pt x="105" y="8"/>
                        <a:pt x="121" y="7"/>
                      </a:cubicBezTo>
                      <a:cubicBezTo>
                        <a:pt x="149" y="0"/>
                        <a:pt x="184" y="5"/>
                        <a:pt x="210" y="5"/>
                      </a:cubicBezTo>
                      <a:cubicBezTo>
                        <a:pt x="221" y="7"/>
                        <a:pt x="232" y="10"/>
                        <a:pt x="244" y="11"/>
                      </a:cubicBezTo>
                      <a:cubicBezTo>
                        <a:pt x="258" y="17"/>
                        <a:pt x="252" y="15"/>
                        <a:pt x="261" y="17"/>
                      </a:cubicBezTo>
                      <a:cubicBezTo>
                        <a:pt x="270" y="21"/>
                        <a:pt x="272" y="25"/>
                        <a:pt x="282" y="26"/>
                      </a:cubicBezTo>
                      <a:cubicBezTo>
                        <a:pt x="296" y="37"/>
                        <a:pt x="307" y="49"/>
                        <a:pt x="315" y="65"/>
                      </a:cubicBezTo>
                      <a:cubicBezTo>
                        <a:pt x="313" y="84"/>
                        <a:pt x="314" y="92"/>
                        <a:pt x="295" y="95"/>
                      </a:cubicBezTo>
                      <a:cubicBezTo>
                        <a:pt x="286" y="100"/>
                        <a:pt x="275" y="100"/>
                        <a:pt x="265" y="101"/>
                      </a:cubicBezTo>
                      <a:cubicBezTo>
                        <a:pt x="223" y="100"/>
                        <a:pt x="240" y="96"/>
                        <a:pt x="214" y="91"/>
                      </a:cubicBezTo>
                      <a:cubicBezTo>
                        <a:pt x="206" y="87"/>
                        <a:pt x="198" y="83"/>
                        <a:pt x="190" y="82"/>
                      </a:cubicBezTo>
                      <a:cubicBezTo>
                        <a:pt x="154" y="64"/>
                        <a:pt x="121" y="87"/>
                        <a:pt x="87" y="92"/>
                      </a:cubicBezTo>
                      <a:cubicBezTo>
                        <a:pt x="81" y="94"/>
                        <a:pt x="76" y="97"/>
                        <a:pt x="70" y="98"/>
                      </a:cubicBezTo>
                      <a:cubicBezTo>
                        <a:pt x="57" y="105"/>
                        <a:pt x="44" y="100"/>
                        <a:pt x="28" y="100"/>
                      </a:cubicBezTo>
                      <a:cubicBezTo>
                        <a:pt x="21" y="96"/>
                        <a:pt x="17" y="93"/>
                        <a:pt x="10" y="89"/>
                      </a:cubicBezTo>
                      <a:cubicBezTo>
                        <a:pt x="7" y="85"/>
                        <a:pt x="4" y="80"/>
                        <a:pt x="1" y="76"/>
                      </a:cubicBezTo>
                      <a:cubicBezTo>
                        <a:pt x="0" y="69"/>
                        <a:pt x="2" y="49"/>
                        <a:pt x="1" y="49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10" name="Line 187"/>
                <p:cNvSpPr>
                  <a:spLocks noChangeShapeType="1"/>
                </p:cNvSpPr>
                <p:nvPr/>
              </p:nvSpPr>
              <p:spPr bwMode="auto">
                <a:xfrm flipV="1">
                  <a:off x="894" y="1342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1" name="Line 188"/>
                <p:cNvSpPr>
                  <a:spLocks noChangeShapeType="1"/>
                </p:cNvSpPr>
                <p:nvPr/>
              </p:nvSpPr>
              <p:spPr bwMode="auto">
                <a:xfrm flipV="1">
                  <a:off x="981" y="1341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2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949" y="1353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3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960" y="1343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4" name="Line 191"/>
                <p:cNvSpPr>
                  <a:spLocks noChangeShapeType="1"/>
                </p:cNvSpPr>
                <p:nvPr/>
              </p:nvSpPr>
              <p:spPr bwMode="auto">
                <a:xfrm flipV="1">
                  <a:off x="970" y="1349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5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926" y="1352"/>
                  <a:ext cx="0" cy="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6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915" y="1344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7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904" y="1349"/>
                  <a:ext cx="0" cy="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8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938" y="1346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19" name="Freeform 196"/>
                <p:cNvSpPr>
                  <a:spLocks/>
                </p:cNvSpPr>
                <p:nvPr/>
              </p:nvSpPr>
              <p:spPr bwMode="auto">
                <a:xfrm rot="1349945">
                  <a:off x="895" y="1385"/>
                  <a:ext cx="74" cy="22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0" name="Freeform 197"/>
                <p:cNvSpPr>
                  <a:spLocks/>
                </p:cNvSpPr>
                <p:nvPr/>
              </p:nvSpPr>
              <p:spPr bwMode="auto">
                <a:xfrm rot="1349945">
                  <a:off x="826" y="1372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1" name="Freeform 198"/>
                <p:cNvSpPr>
                  <a:spLocks/>
                </p:cNvSpPr>
                <p:nvPr/>
              </p:nvSpPr>
              <p:spPr bwMode="auto">
                <a:xfrm rot="1349945">
                  <a:off x="762" y="1359"/>
                  <a:ext cx="72" cy="16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2" name="Freeform 199"/>
                <p:cNvSpPr>
                  <a:spLocks/>
                </p:cNvSpPr>
                <p:nvPr/>
              </p:nvSpPr>
              <p:spPr bwMode="auto">
                <a:xfrm rot="1349945">
                  <a:off x="806" y="1429"/>
                  <a:ext cx="71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3" name="Freeform 200"/>
                <p:cNvSpPr>
                  <a:spLocks/>
                </p:cNvSpPr>
                <p:nvPr/>
              </p:nvSpPr>
              <p:spPr bwMode="auto">
                <a:xfrm rot="723822">
                  <a:off x="712" y="1350"/>
                  <a:ext cx="66" cy="16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3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4" name="Freeform 201"/>
                <p:cNvSpPr>
                  <a:spLocks/>
                </p:cNvSpPr>
                <p:nvPr/>
              </p:nvSpPr>
              <p:spPr bwMode="auto">
                <a:xfrm rot="723822">
                  <a:off x="635" y="1342"/>
                  <a:ext cx="75" cy="23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5" name="Freeform 202"/>
                <p:cNvSpPr>
                  <a:spLocks/>
                </p:cNvSpPr>
                <p:nvPr/>
              </p:nvSpPr>
              <p:spPr bwMode="auto">
                <a:xfrm rot="723822">
                  <a:off x="563" y="1338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6" name="Freeform 203"/>
                <p:cNvSpPr>
                  <a:spLocks/>
                </p:cNvSpPr>
                <p:nvPr/>
              </p:nvSpPr>
              <p:spPr bwMode="auto">
                <a:xfrm rot="723822">
                  <a:off x="498" y="1334"/>
                  <a:ext cx="71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7" name="Freeform 204"/>
                <p:cNvSpPr>
                  <a:spLocks/>
                </p:cNvSpPr>
                <p:nvPr/>
              </p:nvSpPr>
              <p:spPr bwMode="auto">
                <a:xfrm rot="723822">
                  <a:off x="625" y="1398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8" name="Freeform 205"/>
                <p:cNvSpPr>
                  <a:spLocks/>
                </p:cNvSpPr>
                <p:nvPr/>
              </p:nvSpPr>
              <p:spPr bwMode="auto">
                <a:xfrm rot="723822">
                  <a:off x="692" y="1404"/>
                  <a:ext cx="71" cy="16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29" name="Freeform 206"/>
                <p:cNvSpPr>
                  <a:spLocks/>
                </p:cNvSpPr>
                <p:nvPr/>
              </p:nvSpPr>
              <p:spPr bwMode="auto">
                <a:xfrm rot="723822">
                  <a:off x="559" y="1396"/>
                  <a:ext cx="72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0" name="Freeform 207"/>
                <p:cNvSpPr>
                  <a:spLocks/>
                </p:cNvSpPr>
                <p:nvPr/>
              </p:nvSpPr>
              <p:spPr bwMode="auto">
                <a:xfrm rot="542716">
                  <a:off x="447" y="1329"/>
                  <a:ext cx="65" cy="17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2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1" name="Freeform 208"/>
                <p:cNvSpPr>
                  <a:spLocks/>
                </p:cNvSpPr>
                <p:nvPr/>
              </p:nvSpPr>
              <p:spPr bwMode="auto">
                <a:xfrm rot="542716">
                  <a:off x="369" y="1324"/>
                  <a:ext cx="75" cy="22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2" name="Freeform 209"/>
                <p:cNvSpPr>
                  <a:spLocks/>
                </p:cNvSpPr>
                <p:nvPr/>
              </p:nvSpPr>
              <p:spPr bwMode="auto">
                <a:xfrm rot="542716">
                  <a:off x="297" y="1322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3" name="Freeform 210"/>
                <p:cNvSpPr>
                  <a:spLocks/>
                </p:cNvSpPr>
                <p:nvPr/>
              </p:nvSpPr>
              <p:spPr bwMode="auto">
                <a:xfrm rot="542716">
                  <a:off x="260" y="1321"/>
                  <a:ext cx="41" cy="15"/>
                </a:xfrm>
                <a:custGeom>
                  <a:avLst/>
                  <a:gdLst>
                    <a:gd name="T0" fmla="*/ 0 w 157"/>
                    <a:gd name="T1" fmla="*/ 0 h 51"/>
                    <a:gd name="T2" fmla="*/ 0 w 157"/>
                    <a:gd name="T3" fmla="*/ 0 h 51"/>
                    <a:gd name="T4" fmla="*/ 0 w 157"/>
                    <a:gd name="T5" fmla="*/ 0 h 51"/>
                    <a:gd name="T6" fmla="*/ 0 w 157"/>
                    <a:gd name="T7" fmla="*/ 0 h 51"/>
                    <a:gd name="T8" fmla="*/ 0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4" name="Freeform 211"/>
                <p:cNvSpPr>
                  <a:spLocks/>
                </p:cNvSpPr>
                <p:nvPr/>
              </p:nvSpPr>
              <p:spPr bwMode="auto">
                <a:xfrm rot="542716">
                  <a:off x="364" y="1380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5" name="Freeform 212"/>
                <p:cNvSpPr>
                  <a:spLocks/>
                </p:cNvSpPr>
                <p:nvPr/>
              </p:nvSpPr>
              <p:spPr bwMode="auto">
                <a:xfrm rot="542716">
                  <a:off x="430" y="1385"/>
                  <a:ext cx="72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6" name="Freeform 213"/>
                <p:cNvSpPr>
                  <a:spLocks/>
                </p:cNvSpPr>
                <p:nvPr/>
              </p:nvSpPr>
              <p:spPr bwMode="auto">
                <a:xfrm rot="542716">
                  <a:off x="297" y="1379"/>
                  <a:ext cx="71" cy="16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7" name="Freeform 214"/>
                <p:cNvSpPr>
                  <a:spLocks/>
                </p:cNvSpPr>
                <p:nvPr/>
              </p:nvSpPr>
              <p:spPr bwMode="auto">
                <a:xfrm rot="542716">
                  <a:off x="261" y="1378"/>
                  <a:ext cx="41" cy="14"/>
                </a:xfrm>
                <a:custGeom>
                  <a:avLst/>
                  <a:gdLst>
                    <a:gd name="T0" fmla="*/ 0 w 157"/>
                    <a:gd name="T1" fmla="*/ 0 h 51"/>
                    <a:gd name="T2" fmla="*/ 0 w 157"/>
                    <a:gd name="T3" fmla="*/ 0 h 51"/>
                    <a:gd name="T4" fmla="*/ 0 w 157"/>
                    <a:gd name="T5" fmla="*/ 0 h 51"/>
                    <a:gd name="T6" fmla="*/ 0 w 157"/>
                    <a:gd name="T7" fmla="*/ 0 h 51"/>
                    <a:gd name="T8" fmla="*/ 0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8" name="Freeform 215"/>
                <p:cNvSpPr>
                  <a:spLocks/>
                </p:cNvSpPr>
                <p:nvPr/>
              </p:nvSpPr>
              <p:spPr bwMode="auto">
                <a:xfrm rot="1061879">
                  <a:off x="493" y="1390"/>
                  <a:ext cx="70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39" name="Freeform 216"/>
                <p:cNvSpPr>
                  <a:spLocks/>
                </p:cNvSpPr>
                <p:nvPr/>
              </p:nvSpPr>
              <p:spPr bwMode="auto">
                <a:xfrm>
                  <a:off x="762" y="1413"/>
                  <a:ext cx="52" cy="17"/>
                </a:xfrm>
                <a:custGeom>
                  <a:avLst/>
                  <a:gdLst>
                    <a:gd name="T0" fmla="*/ 0 w 112"/>
                    <a:gd name="T1" fmla="*/ 0 h 60"/>
                    <a:gd name="T2" fmla="*/ 0 w 112"/>
                    <a:gd name="T3" fmla="*/ 0 h 60"/>
                    <a:gd name="T4" fmla="*/ 2 w 112"/>
                    <a:gd name="T5" fmla="*/ 0 h 60"/>
                    <a:gd name="T6" fmla="*/ 2 w 112"/>
                    <a:gd name="T7" fmla="*/ 0 h 60"/>
                    <a:gd name="T8" fmla="*/ 2 w 112"/>
                    <a:gd name="T9" fmla="*/ 0 h 60"/>
                    <a:gd name="T10" fmla="*/ 2 w 112"/>
                    <a:gd name="T11" fmla="*/ 0 h 60"/>
                    <a:gd name="T12" fmla="*/ 1 w 112"/>
                    <a:gd name="T13" fmla="*/ 0 h 60"/>
                    <a:gd name="T14" fmla="*/ 1 w 112"/>
                    <a:gd name="T15" fmla="*/ 0 h 60"/>
                    <a:gd name="T16" fmla="*/ 1 w 112"/>
                    <a:gd name="T17" fmla="*/ 0 h 60"/>
                    <a:gd name="T18" fmla="*/ 0 w 112"/>
                    <a:gd name="T19" fmla="*/ 0 h 60"/>
                    <a:gd name="T20" fmla="*/ 0 w 112"/>
                    <a:gd name="T21" fmla="*/ 0 h 60"/>
                    <a:gd name="T22" fmla="*/ 0 w 112"/>
                    <a:gd name="T23" fmla="*/ 0 h 6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2"/>
                    <a:gd name="T37" fmla="*/ 0 h 60"/>
                    <a:gd name="T38" fmla="*/ 112 w 112"/>
                    <a:gd name="T39" fmla="*/ 60 h 6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2" h="60">
                      <a:moveTo>
                        <a:pt x="4" y="0"/>
                      </a:moveTo>
                      <a:cubicBezTo>
                        <a:pt x="14" y="3"/>
                        <a:pt x="15" y="10"/>
                        <a:pt x="26" y="14"/>
                      </a:cubicBezTo>
                      <a:cubicBezTo>
                        <a:pt x="39" y="34"/>
                        <a:pt x="67" y="33"/>
                        <a:pt x="88" y="34"/>
                      </a:cubicBezTo>
                      <a:cubicBezTo>
                        <a:pt x="92" y="35"/>
                        <a:pt x="96" y="36"/>
                        <a:pt x="100" y="38"/>
                      </a:cubicBezTo>
                      <a:cubicBezTo>
                        <a:pt x="104" y="41"/>
                        <a:pt x="112" y="46"/>
                        <a:pt x="112" y="46"/>
                      </a:cubicBezTo>
                      <a:cubicBezTo>
                        <a:pt x="107" y="60"/>
                        <a:pt x="100" y="56"/>
                        <a:pt x="86" y="54"/>
                      </a:cubicBezTo>
                      <a:cubicBezTo>
                        <a:pt x="77" y="51"/>
                        <a:pt x="69" y="46"/>
                        <a:pt x="60" y="44"/>
                      </a:cubicBezTo>
                      <a:cubicBezTo>
                        <a:pt x="55" y="43"/>
                        <a:pt x="49" y="41"/>
                        <a:pt x="44" y="40"/>
                      </a:cubicBezTo>
                      <a:cubicBezTo>
                        <a:pt x="41" y="39"/>
                        <a:pt x="36" y="38"/>
                        <a:pt x="36" y="38"/>
                      </a:cubicBezTo>
                      <a:cubicBezTo>
                        <a:pt x="23" y="30"/>
                        <a:pt x="14" y="20"/>
                        <a:pt x="2" y="12"/>
                      </a:cubicBezTo>
                      <a:cubicBezTo>
                        <a:pt x="1" y="10"/>
                        <a:pt x="0" y="8"/>
                        <a:pt x="0" y="6"/>
                      </a:cubicBezTo>
                      <a:cubicBezTo>
                        <a:pt x="0" y="4"/>
                        <a:pt x="4" y="0"/>
                        <a:pt x="4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pSp>
              <p:nvGrpSpPr>
                <p:cNvPr id="712340" name="Group 217"/>
                <p:cNvGrpSpPr>
                  <a:grpSpLocks/>
                </p:cNvGrpSpPr>
                <p:nvPr/>
              </p:nvGrpSpPr>
              <p:grpSpPr bwMode="auto">
                <a:xfrm>
                  <a:off x="435" y="1416"/>
                  <a:ext cx="91" cy="15"/>
                  <a:chOff x="2048" y="3419"/>
                  <a:chExt cx="235" cy="87"/>
                </a:xfrm>
              </p:grpSpPr>
              <p:sp>
                <p:nvSpPr>
                  <p:cNvPr id="712588" name="Freeform 218"/>
                  <p:cNvSpPr>
                    <a:spLocks/>
                  </p:cNvSpPr>
                  <p:nvPr/>
                </p:nvSpPr>
                <p:spPr bwMode="auto">
                  <a:xfrm>
                    <a:off x="2048" y="3419"/>
                    <a:ext cx="235" cy="87"/>
                  </a:xfrm>
                  <a:custGeom>
                    <a:avLst/>
                    <a:gdLst>
                      <a:gd name="T0" fmla="*/ 0 w 235"/>
                      <a:gd name="T1" fmla="*/ 34 h 87"/>
                      <a:gd name="T2" fmla="*/ 30 w 235"/>
                      <a:gd name="T3" fmla="*/ 9 h 87"/>
                      <a:gd name="T4" fmla="*/ 87 w 235"/>
                      <a:gd name="T5" fmla="*/ 0 h 87"/>
                      <a:gd name="T6" fmla="*/ 136 w 235"/>
                      <a:gd name="T7" fmla="*/ 1 h 87"/>
                      <a:gd name="T8" fmla="*/ 181 w 235"/>
                      <a:gd name="T9" fmla="*/ 4 h 87"/>
                      <a:gd name="T10" fmla="*/ 217 w 235"/>
                      <a:gd name="T11" fmla="*/ 10 h 87"/>
                      <a:gd name="T12" fmla="*/ 229 w 235"/>
                      <a:gd name="T13" fmla="*/ 19 h 87"/>
                      <a:gd name="T14" fmla="*/ 234 w 235"/>
                      <a:gd name="T15" fmla="*/ 39 h 87"/>
                      <a:gd name="T16" fmla="*/ 223 w 235"/>
                      <a:gd name="T17" fmla="*/ 70 h 87"/>
                      <a:gd name="T18" fmla="*/ 211 w 235"/>
                      <a:gd name="T19" fmla="*/ 79 h 87"/>
                      <a:gd name="T20" fmla="*/ 189 w 235"/>
                      <a:gd name="T21" fmla="*/ 87 h 87"/>
                      <a:gd name="T22" fmla="*/ 142 w 235"/>
                      <a:gd name="T23" fmla="*/ 78 h 87"/>
                      <a:gd name="T24" fmla="*/ 120 w 235"/>
                      <a:gd name="T25" fmla="*/ 72 h 87"/>
                      <a:gd name="T26" fmla="*/ 75 w 235"/>
                      <a:gd name="T27" fmla="*/ 79 h 87"/>
                      <a:gd name="T28" fmla="*/ 31 w 235"/>
                      <a:gd name="T29" fmla="*/ 81 h 87"/>
                      <a:gd name="T30" fmla="*/ 13 w 235"/>
                      <a:gd name="T31" fmla="*/ 66 h 87"/>
                      <a:gd name="T32" fmla="*/ 4 w 235"/>
                      <a:gd name="T33" fmla="*/ 48 h 87"/>
                      <a:gd name="T34" fmla="*/ 0 w 235"/>
                      <a:gd name="T35" fmla="*/ 34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35"/>
                      <a:gd name="T55" fmla="*/ 0 h 87"/>
                      <a:gd name="T56" fmla="*/ 235 w 235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35" h="87">
                        <a:moveTo>
                          <a:pt x="0" y="34"/>
                        </a:moveTo>
                        <a:cubicBezTo>
                          <a:pt x="2" y="20"/>
                          <a:pt x="17" y="12"/>
                          <a:pt x="30" y="9"/>
                        </a:cubicBezTo>
                        <a:cubicBezTo>
                          <a:pt x="47" y="1"/>
                          <a:pt x="69" y="2"/>
                          <a:pt x="87" y="0"/>
                        </a:cubicBezTo>
                        <a:cubicBezTo>
                          <a:pt x="103" y="0"/>
                          <a:pt x="120" y="0"/>
                          <a:pt x="136" y="1"/>
                        </a:cubicBezTo>
                        <a:cubicBezTo>
                          <a:pt x="151" y="2"/>
                          <a:pt x="181" y="4"/>
                          <a:pt x="181" y="4"/>
                        </a:cubicBezTo>
                        <a:cubicBezTo>
                          <a:pt x="193" y="6"/>
                          <a:pt x="205" y="8"/>
                          <a:pt x="217" y="10"/>
                        </a:cubicBezTo>
                        <a:cubicBezTo>
                          <a:pt x="223" y="12"/>
                          <a:pt x="224" y="15"/>
                          <a:pt x="229" y="19"/>
                        </a:cubicBezTo>
                        <a:cubicBezTo>
                          <a:pt x="232" y="25"/>
                          <a:pt x="232" y="32"/>
                          <a:pt x="234" y="39"/>
                        </a:cubicBezTo>
                        <a:cubicBezTo>
                          <a:pt x="232" y="53"/>
                          <a:pt x="235" y="63"/>
                          <a:pt x="223" y="70"/>
                        </a:cubicBezTo>
                        <a:cubicBezTo>
                          <a:pt x="219" y="76"/>
                          <a:pt x="218" y="78"/>
                          <a:pt x="211" y="79"/>
                        </a:cubicBezTo>
                        <a:cubicBezTo>
                          <a:pt x="204" y="84"/>
                          <a:pt x="197" y="85"/>
                          <a:pt x="189" y="87"/>
                        </a:cubicBezTo>
                        <a:cubicBezTo>
                          <a:pt x="167" y="85"/>
                          <a:pt x="160" y="82"/>
                          <a:pt x="142" y="78"/>
                        </a:cubicBezTo>
                        <a:cubicBezTo>
                          <a:pt x="135" y="75"/>
                          <a:pt x="128" y="73"/>
                          <a:pt x="120" y="72"/>
                        </a:cubicBezTo>
                        <a:cubicBezTo>
                          <a:pt x="102" y="73"/>
                          <a:pt x="92" y="76"/>
                          <a:pt x="75" y="79"/>
                        </a:cubicBezTo>
                        <a:cubicBezTo>
                          <a:pt x="60" y="85"/>
                          <a:pt x="49" y="82"/>
                          <a:pt x="31" y="81"/>
                        </a:cubicBezTo>
                        <a:cubicBezTo>
                          <a:pt x="25" y="76"/>
                          <a:pt x="19" y="71"/>
                          <a:pt x="13" y="66"/>
                        </a:cubicBezTo>
                        <a:cubicBezTo>
                          <a:pt x="12" y="60"/>
                          <a:pt x="8" y="53"/>
                          <a:pt x="4" y="48"/>
                        </a:cubicBezTo>
                        <a:cubicBezTo>
                          <a:pt x="3" y="43"/>
                          <a:pt x="0" y="34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8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3431"/>
                    <a:ext cx="0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0" name="Line 220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345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1" name="Line 221"/>
                  <p:cNvSpPr>
                    <a:spLocks noChangeShapeType="1"/>
                  </p:cNvSpPr>
                  <p:nvPr/>
                </p:nvSpPr>
                <p:spPr bwMode="auto">
                  <a:xfrm>
                    <a:off x="2209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2" name="Line 222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342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3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45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4" name="Line 224"/>
                  <p:cNvSpPr>
                    <a:spLocks noChangeShapeType="1"/>
                  </p:cNvSpPr>
                  <p:nvPr/>
                </p:nvSpPr>
                <p:spPr bwMode="auto">
                  <a:xfrm>
                    <a:off x="2184" y="34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5" name="Line 225"/>
                  <p:cNvSpPr>
                    <a:spLocks noChangeShapeType="1"/>
                  </p:cNvSpPr>
                  <p:nvPr/>
                </p:nvSpPr>
                <p:spPr bwMode="auto">
                  <a:xfrm>
                    <a:off x="2108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96" name="Line 226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345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2341" name="Oval 227"/>
                <p:cNvSpPr>
                  <a:spLocks noChangeArrowheads="1"/>
                </p:cNvSpPr>
                <p:nvPr/>
              </p:nvSpPr>
              <p:spPr bwMode="auto">
                <a:xfrm>
                  <a:off x="261" y="1335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2" name="Oval 228"/>
                <p:cNvSpPr>
                  <a:spLocks noChangeArrowheads="1"/>
                </p:cNvSpPr>
                <p:nvPr/>
              </p:nvSpPr>
              <p:spPr bwMode="auto">
                <a:xfrm>
                  <a:off x="303" y="1353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3" name="Oval 229"/>
                <p:cNvSpPr>
                  <a:spLocks noChangeArrowheads="1"/>
                </p:cNvSpPr>
                <p:nvPr/>
              </p:nvSpPr>
              <p:spPr bwMode="auto">
                <a:xfrm>
                  <a:off x="408" y="1356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4" name="Oval 230"/>
                <p:cNvSpPr>
                  <a:spLocks noChangeArrowheads="1"/>
                </p:cNvSpPr>
                <p:nvPr/>
              </p:nvSpPr>
              <p:spPr bwMode="auto">
                <a:xfrm>
                  <a:off x="359" y="1341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5" name="Oval 231"/>
                <p:cNvSpPr>
                  <a:spLocks noChangeArrowheads="1"/>
                </p:cNvSpPr>
                <p:nvPr/>
              </p:nvSpPr>
              <p:spPr bwMode="auto">
                <a:xfrm>
                  <a:off x="467" y="1346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6" name="Oval 232"/>
                <p:cNvSpPr>
                  <a:spLocks noChangeArrowheads="1"/>
                </p:cNvSpPr>
                <p:nvPr/>
              </p:nvSpPr>
              <p:spPr bwMode="auto">
                <a:xfrm>
                  <a:off x="505" y="1363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7" name="Oval 233"/>
                <p:cNvSpPr>
                  <a:spLocks noChangeArrowheads="1"/>
                </p:cNvSpPr>
                <p:nvPr/>
              </p:nvSpPr>
              <p:spPr bwMode="auto">
                <a:xfrm>
                  <a:off x="551" y="1346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8" name="Oval 234"/>
                <p:cNvSpPr>
                  <a:spLocks noChangeArrowheads="1"/>
                </p:cNvSpPr>
                <p:nvPr/>
              </p:nvSpPr>
              <p:spPr bwMode="auto">
                <a:xfrm>
                  <a:off x="592" y="1367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49" name="Oval 235"/>
                <p:cNvSpPr>
                  <a:spLocks noChangeArrowheads="1"/>
                </p:cNvSpPr>
                <p:nvPr/>
              </p:nvSpPr>
              <p:spPr bwMode="auto">
                <a:xfrm>
                  <a:off x="658" y="1361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0" name="Oval 236"/>
                <p:cNvSpPr>
                  <a:spLocks noChangeArrowheads="1"/>
                </p:cNvSpPr>
                <p:nvPr/>
              </p:nvSpPr>
              <p:spPr bwMode="auto">
                <a:xfrm>
                  <a:off x="721" y="1371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1" name="Oval 237"/>
                <p:cNvSpPr>
                  <a:spLocks noChangeArrowheads="1"/>
                </p:cNvSpPr>
                <p:nvPr/>
              </p:nvSpPr>
              <p:spPr bwMode="auto">
                <a:xfrm>
                  <a:off x="892" y="1412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2" name="Oval 238"/>
                <p:cNvSpPr>
                  <a:spLocks noChangeArrowheads="1"/>
                </p:cNvSpPr>
                <p:nvPr/>
              </p:nvSpPr>
              <p:spPr bwMode="auto">
                <a:xfrm>
                  <a:off x="772" y="1390"/>
                  <a:ext cx="79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3" name="Oval 239"/>
                <p:cNvSpPr>
                  <a:spLocks noChangeArrowheads="1"/>
                </p:cNvSpPr>
                <p:nvPr/>
              </p:nvSpPr>
              <p:spPr bwMode="auto">
                <a:xfrm>
                  <a:off x="845" y="1391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aphicFrame>
              <p:nvGraphicFramePr>
                <p:cNvPr id="711949" name="Object 269"/>
                <p:cNvGraphicFramePr>
                  <a:graphicFrameLocks noChangeAspect="1"/>
                </p:cNvGraphicFramePr>
                <p:nvPr/>
              </p:nvGraphicFramePr>
              <p:xfrm>
                <a:off x="1032" y="1547"/>
                <a:ext cx="169" cy="77"/>
              </p:xfrm>
              <a:graphic>
                <a:graphicData uri="http://schemas.openxmlformats.org/presentationml/2006/ole">
                  <p:oleObj spid="_x0000_s711949" name="Photo Editor Photo" r:id="rId12" imgW="2752381" imgH="2600000" progId="">
                    <p:embed/>
                  </p:oleObj>
                </a:graphicData>
              </a:graphic>
            </p:graphicFrame>
            <p:sp>
              <p:nvSpPr>
                <p:cNvPr id="712354" name="Freeform 241"/>
                <p:cNvSpPr>
                  <a:spLocks/>
                </p:cNvSpPr>
                <p:nvPr/>
              </p:nvSpPr>
              <p:spPr bwMode="auto">
                <a:xfrm>
                  <a:off x="1132" y="1544"/>
                  <a:ext cx="79" cy="20"/>
                </a:xfrm>
                <a:custGeom>
                  <a:avLst/>
                  <a:gdLst>
                    <a:gd name="T0" fmla="*/ 0 w 273"/>
                    <a:gd name="T1" fmla="*/ 0 h 144"/>
                    <a:gd name="T2" fmla="*/ 0 w 273"/>
                    <a:gd name="T3" fmla="*/ 0 h 144"/>
                    <a:gd name="T4" fmla="*/ 1 w 273"/>
                    <a:gd name="T5" fmla="*/ 0 h 144"/>
                    <a:gd name="T6" fmla="*/ 0 w 273"/>
                    <a:gd name="T7" fmla="*/ 0 h 144"/>
                    <a:gd name="T8" fmla="*/ 0 w 273"/>
                    <a:gd name="T9" fmla="*/ 0 h 144"/>
                    <a:gd name="T10" fmla="*/ 0 w 273"/>
                    <a:gd name="T11" fmla="*/ 0 h 144"/>
                    <a:gd name="T12" fmla="*/ 0 w 273"/>
                    <a:gd name="T13" fmla="*/ 0 h 144"/>
                    <a:gd name="T14" fmla="*/ 0 w 273"/>
                    <a:gd name="T15" fmla="*/ 0 h 1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"/>
                    <a:gd name="T25" fmla="*/ 0 h 144"/>
                    <a:gd name="T26" fmla="*/ 273 w 273"/>
                    <a:gd name="T27" fmla="*/ 144 h 1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" h="144">
                      <a:moveTo>
                        <a:pt x="129" y="144"/>
                      </a:moveTo>
                      <a:cubicBezTo>
                        <a:pt x="157" y="135"/>
                        <a:pt x="184" y="123"/>
                        <a:pt x="210" y="111"/>
                      </a:cubicBezTo>
                      <a:cubicBezTo>
                        <a:pt x="234" y="100"/>
                        <a:pt x="254" y="100"/>
                        <a:pt x="273" y="81"/>
                      </a:cubicBezTo>
                      <a:cubicBezTo>
                        <a:pt x="264" y="54"/>
                        <a:pt x="218" y="33"/>
                        <a:pt x="195" y="18"/>
                      </a:cubicBezTo>
                      <a:cubicBezTo>
                        <a:pt x="189" y="14"/>
                        <a:pt x="184" y="8"/>
                        <a:pt x="177" y="6"/>
                      </a:cubicBezTo>
                      <a:cubicBezTo>
                        <a:pt x="171" y="4"/>
                        <a:pt x="159" y="0"/>
                        <a:pt x="159" y="0"/>
                      </a:cubicBezTo>
                      <a:cubicBezTo>
                        <a:pt x="115" y="3"/>
                        <a:pt x="79" y="11"/>
                        <a:pt x="36" y="18"/>
                      </a:cubicBezTo>
                      <a:cubicBezTo>
                        <a:pt x="24" y="20"/>
                        <a:pt x="12" y="27"/>
                        <a:pt x="0" y="27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5" name="Freeform 242"/>
                <p:cNvSpPr>
                  <a:spLocks/>
                </p:cNvSpPr>
                <p:nvPr/>
              </p:nvSpPr>
              <p:spPr bwMode="auto">
                <a:xfrm>
                  <a:off x="1089" y="1540"/>
                  <a:ext cx="88" cy="9"/>
                </a:xfrm>
                <a:custGeom>
                  <a:avLst/>
                  <a:gdLst>
                    <a:gd name="T0" fmla="*/ 0 w 303"/>
                    <a:gd name="T1" fmla="*/ 0 h 60"/>
                    <a:gd name="T2" fmla="*/ 0 w 303"/>
                    <a:gd name="T3" fmla="*/ 0 h 60"/>
                    <a:gd name="T4" fmla="*/ 0 w 303"/>
                    <a:gd name="T5" fmla="*/ 0 h 60"/>
                    <a:gd name="T6" fmla="*/ 1 w 303"/>
                    <a:gd name="T7" fmla="*/ 0 h 60"/>
                    <a:gd name="T8" fmla="*/ 1 w 303"/>
                    <a:gd name="T9" fmla="*/ 0 h 6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3"/>
                    <a:gd name="T16" fmla="*/ 0 h 60"/>
                    <a:gd name="T17" fmla="*/ 303 w 303"/>
                    <a:gd name="T18" fmla="*/ 60 h 6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3" h="60">
                      <a:moveTo>
                        <a:pt x="0" y="60"/>
                      </a:moveTo>
                      <a:cubicBezTo>
                        <a:pt x="29" y="53"/>
                        <a:pt x="48" y="31"/>
                        <a:pt x="75" y="21"/>
                      </a:cubicBezTo>
                      <a:cubicBezTo>
                        <a:pt x="106" y="9"/>
                        <a:pt x="142" y="4"/>
                        <a:pt x="174" y="0"/>
                      </a:cubicBezTo>
                      <a:cubicBezTo>
                        <a:pt x="208" y="6"/>
                        <a:pt x="228" y="13"/>
                        <a:pt x="264" y="15"/>
                      </a:cubicBezTo>
                      <a:cubicBezTo>
                        <a:pt x="276" y="19"/>
                        <a:pt x="294" y="24"/>
                        <a:pt x="303" y="33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6" name="Freeform 243"/>
                <p:cNvSpPr>
                  <a:spLocks/>
                </p:cNvSpPr>
                <p:nvPr/>
              </p:nvSpPr>
              <p:spPr bwMode="auto">
                <a:xfrm>
                  <a:off x="1181" y="1556"/>
                  <a:ext cx="48" cy="48"/>
                </a:xfrm>
                <a:custGeom>
                  <a:avLst/>
                  <a:gdLst>
                    <a:gd name="T0" fmla="*/ 0 w 162"/>
                    <a:gd name="T1" fmla="*/ 0 h 345"/>
                    <a:gd name="T2" fmla="*/ 0 w 162"/>
                    <a:gd name="T3" fmla="*/ 0 h 345"/>
                    <a:gd name="T4" fmla="*/ 0 w 162"/>
                    <a:gd name="T5" fmla="*/ 0 h 345"/>
                    <a:gd name="T6" fmla="*/ 0 w 162"/>
                    <a:gd name="T7" fmla="*/ 0 h 345"/>
                    <a:gd name="T8" fmla="*/ 0 w 162"/>
                    <a:gd name="T9" fmla="*/ 0 h 345"/>
                    <a:gd name="T10" fmla="*/ 0 w 162"/>
                    <a:gd name="T11" fmla="*/ 0 h 345"/>
                    <a:gd name="T12" fmla="*/ 0 w 162"/>
                    <a:gd name="T13" fmla="*/ 0 h 34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62"/>
                    <a:gd name="T22" fmla="*/ 0 h 345"/>
                    <a:gd name="T23" fmla="*/ 162 w 162"/>
                    <a:gd name="T24" fmla="*/ 345 h 34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62" h="345">
                      <a:moveTo>
                        <a:pt x="0" y="345"/>
                      </a:moveTo>
                      <a:cubicBezTo>
                        <a:pt x="45" y="330"/>
                        <a:pt x="70" y="310"/>
                        <a:pt x="120" y="303"/>
                      </a:cubicBezTo>
                      <a:cubicBezTo>
                        <a:pt x="129" y="300"/>
                        <a:pt x="141" y="282"/>
                        <a:pt x="141" y="282"/>
                      </a:cubicBezTo>
                      <a:cubicBezTo>
                        <a:pt x="147" y="252"/>
                        <a:pt x="156" y="222"/>
                        <a:pt x="162" y="192"/>
                      </a:cubicBezTo>
                      <a:cubicBezTo>
                        <a:pt x="161" y="166"/>
                        <a:pt x="161" y="140"/>
                        <a:pt x="159" y="114"/>
                      </a:cubicBezTo>
                      <a:cubicBezTo>
                        <a:pt x="158" y="104"/>
                        <a:pt x="150" y="96"/>
                        <a:pt x="147" y="87"/>
                      </a:cubicBezTo>
                      <a:cubicBezTo>
                        <a:pt x="139" y="58"/>
                        <a:pt x="129" y="15"/>
                        <a:pt x="99" y="0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7" name="Freeform 244"/>
                <p:cNvSpPr>
                  <a:spLocks/>
                </p:cNvSpPr>
                <p:nvPr/>
              </p:nvSpPr>
              <p:spPr bwMode="auto">
                <a:xfrm>
                  <a:off x="1159" y="1598"/>
                  <a:ext cx="59" cy="21"/>
                </a:xfrm>
                <a:custGeom>
                  <a:avLst/>
                  <a:gdLst>
                    <a:gd name="T0" fmla="*/ 0 w 201"/>
                    <a:gd name="T1" fmla="*/ 0 h 144"/>
                    <a:gd name="T2" fmla="*/ 0 w 201"/>
                    <a:gd name="T3" fmla="*/ 0 h 144"/>
                    <a:gd name="T4" fmla="*/ 0 w 201"/>
                    <a:gd name="T5" fmla="*/ 0 h 144"/>
                    <a:gd name="T6" fmla="*/ 0 w 201"/>
                    <a:gd name="T7" fmla="*/ 0 h 144"/>
                    <a:gd name="T8" fmla="*/ 0 w 201"/>
                    <a:gd name="T9" fmla="*/ 0 h 1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1"/>
                    <a:gd name="T16" fmla="*/ 0 h 144"/>
                    <a:gd name="T17" fmla="*/ 201 w 201"/>
                    <a:gd name="T18" fmla="*/ 144 h 1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1" h="144">
                      <a:moveTo>
                        <a:pt x="201" y="0"/>
                      </a:moveTo>
                      <a:cubicBezTo>
                        <a:pt x="187" y="20"/>
                        <a:pt x="185" y="46"/>
                        <a:pt x="168" y="63"/>
                      </a:cubicBezTo>
                      <a:cubicBezTo>
                        <a:pt x="159" y="89"/>
                        <a:pt x="138" y="91"/>
                        <a:pt x="114" y="99"/>
                      </a:cubicBezTo>
                      <a:cubicBezTo>
                        <a:pt x="101" y="103"/>
                        <a:pt x="90" y="111"/>
                        <a:pt x="78" y="117"/>
                      </a:cubicBezTo>
                      <a:cubicBezTo>
                        <a:pt x="53" y="128"/>
                        <a:pt x="25" y="132"/>
                        <a:pt x="0" y="144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8" name="Freeform 245"/>
                <p:cNvSpPr>
                  <a:spLocks/>
                </p:cNvSpPr>
                <p:nvPr/>
              </p:nvSpPr>
              <p:spPr bwMode="auto">
                <a:xfrm>
                  <a:off x="1065" y="1539"/>
                  <a:ext cx="68" cy="12"/>
                </a:xfrm>
                <a:custGeom>
                  <a:avLst/>
                  <a:gdLst>
                    <a:gd name="T0" fmla="*/ 1 w 228"/>
                    <a:gd name="T1" fmla="*/ 0 h 88"/>
                    <a:gd name="T2" fmla="*/ 0 w 228"/>
                    <a:gd name="T3" fmla="*/ 0 h 88"/>
                    <a:gd name="T4" fmla="*/ 0 w 228"/>
                    <a:gd name="T5" fmla="*/ 0 h 88"/>
                    <a:gd name="T6" fmla="*/ 0 w 228"/>
                    <a:gd name="T7" fmla="*/ 0 h 88"/>
                    <a:gd name="T8" fmla="*/ 0 w 228"/>
                    <a:gd name="T9" fmla="*/ 0 h 88"/>
                    <a:gd name="T10" fmla="*/ 0 w 228"/>
                    <a:gd name="T11" fmla="*/ 0 h 88"/>
                    <a:gd name="T12" fmla="*/ 0 w 228"/>
                    <a:gd name="T13" fmla="*/ 0 h 88"/>
                    <a:gd name="T14" fmla="*/ 0 w 228"/>
                    <a:gd name="T15" fmla="*/ 0 h 88"/>
                    <a:gd name="T16" fmla="*/ 0 w 228"/>
                    <a:gd name="T17" fmla="*/ 0 h 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8"/>
                    <a:gd name="T28" fmla="*/ 0 h 88"/>
                    <a:gd name="T29" fmla="*/ 228 w 228"/>
                    <a:gd name="T30" fmla="*/ 88 h 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8" h="88">
                      <a:moveTo>
                        <a:pt x="228" y="4"/>
                      </a:moveTo>
                      <a:cubicBezTo>
                        <a:pt x="218" y="2"/>
                        <a:pt x="207" y="1"/>
                        <a:pt x="197" y="0"/>
                      </a:cubicBezTo>
                      <a:cubicBezTo>
                        <a:pt x="182" y="1"/>
                        <a:pt x="177" y="2"/>
                        <a:pt x="165" y="4"/>
                      </a:cubicBezTo>
                      <a:cubicBezTo>
                        <a:pt x="158" y="8"/>
                        <a:pt x="149" y="8"/>
                        <a:pt x="141" y="10"/>
                      </a:cubicBezTo>
                      <a:cubicBezTo>
                        <a:pt x="136" y="11"/>
                        <a:pt x="126" y="13"/>
                        <a:pt x="126" y="13"/>
                      </a:cubicBezTo>
                      <a:cubicBezTo>
                        <a:pt x="119" y="18"/>
                        <a:pt x="108" y="26"/>
                        <a:pt x="99" y="28"/>
                      </a:cubicBezTo>
                      <a:cubicBezTo>
                        <a:pt x="93" y="33"/>
                        <a:pt x="83" y="38"/>
                        <a:pt x="75" y="40"/>
                      </a:cubicBezTo>
                      <a:cubicBezTo>
                        <a:pt x="68" y="46"/>
                        <a:pt x="60" y="53"/>
                        <a:pt x="51" y="55"/>
                      </a:cubicBezTo>
                      <a:cubicBezTo>
                        <a:pt x="35" y="67"/>
                        <a:pt x="18" y="79"/>
                        <a:pt x="0" y="88"/>
                      </a:cubicBezTo>
                    </a:path>
                  </a:pathLst>
                </a:custGeom>
                <a:noFill/>
                <a:ln w="12700">
                  <a:solidFill>
                    <a:srgbClr val="4D4D4D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59" name="Oval 246"/>
                <p:cNvSpPr>
                  <a:spLocks noChangeArrowheads="1"/>
                </p:cNvSpPr>
                <p:nvPr/>
              </p:nvSpPr>
              <p:spPr bwMode="auto">
                <a:xfrm>
                  <a:off x="1080" y="1561"/>
                  <a:ext cx="67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0" name="Oval 247"/>
                <p:cNvSpPr>
                  <a:spLocks noChangeArrowheads="1"/>
                </p:cNvSpPr>
                <p:nvPr/>
              </p:nvSpPr>
              <p:spPr bwMode="auto">
                <a:xfrm>
                  <a:off x="1064" y="1572"/>
                  <a:ext cx="84" cy="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1" name="Oval 248"/>
                <p:cNvSpPr>
                  <a:spLocks noChangeArrowheads="1"/>
                </p:cNvSpPr>
                <p:nvPr/>
              </p:nvSpPr>
              <p:spPr bwMode="auto">
                <a:xfrm rot="-899664">
                  <a:off x="647" y="1532"/>
                  <a:ext cx="82" cy="3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2" name="Oval 249"/>
                <p:cNvSpPr>
                  <a:spLocks noChangeArrowheads="1"/>
                </p:cNvSpPr>
                <p:nvPr/>
              </p:nvSpPr>
              <p:spPr bwMode="auto">
                <a:xfrm>
                  <a:off x="782" y="1562"/>
                  <a:ext cx="33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3" name="Oval 250"/>
                <p:cNvSpPr>
                  <a:spLocks noChangeArrowheads="1"/>
                </p:cNvSpPr>
                <p:nvPr/>
              </p:nvSpPr>
              <p:spPr bwMode="auto">
                <a:xfrm>
                  <a:off x="780" y="1508"/>
                  <a:ext cx="65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4" name="Oval 251"/>
                <p:cNvSpPr>
                  <a:spLocks noChangeArrowheads="1"/>
                </p:cNvSpPr>
                <p:nvPr/>
              </p:nvSpPr>
              <p:spPr bwMode="auto">
                <a:xfrm rot="-791269">
                  <a:off x="718" y="1515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5" name="Oval 252"/>
                <p:cNvSpPr>
                  <a:spLocks noChangeArrowheads="1"/>
                </p:cNvSpPr>
                <p:nvPr/>
              </p:nvSpPr>
              <p:spPr bwMode="auto">
                <a:xfrm rot="-1357192">
                  <a:off x="594" y="1561"/>
                  <a:ext cx="66" cy="32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6" name="Oval 253"/>
                <p:cNvSpPr>
                  <a:spLocks noChangeArrowheads="1"/>
                </p:cNvSpPr>
                <p:nvPr/>
              </p:nvSpPr>
              <p:spPr bwMode="auto">
                <a:xfrm rot="-899664">
                  <a:off x="521" y="1570"/>
                  <a:ext cx="81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7" name="Freeform 254"/>
                <p:cNvSpPr>
                  <a:spLocks/>
                </p:cNvSpPr>
                <p:nvPr/>
              </p:nvSpPr>
              <p:spPr bwMode="auto">
                <a:xfrm>
                  <a:off x="618" y="1590"/>
                  <a:ext cx="49" cy="24"/>
                </a:xfrm>
                <a:custGeom>
                  <a:avLst/>
                  <a:gdLst>
                    <a:gd name="T0" fmla="*/ 2 w 109"/>
                    <a:gd name="T1" fmla="*/ 0 h 53"/>
                    <a:gd name="T2" fmla="*/ 1 w 109"/>
                    <a:gd name="T3" fmla="*/ 0 h 53"/>
                    <a:gd name="T4" fmla="*/ 0 w 109"/>
                    <a:gd name="T5" fmla="*/ 1 h 53"/>
                    <a:gd name="T6" fmla="*/ 0 w 109"/>
                    <a:gd name="T7" fmla="*/ 1 h 53"/>
                    <a:gd name="T8" fmla="*/ 2 w 109"/>
                    <a:gd name="T9" fmla="*/ 0 h 53"/>
                    <a:gd name="T10" fmla="*/ 2 w 109"/>
                    <a:gd name="T11" fmla="*/ 0 h 53"/>
                    <a:gd name="T12" fmla="*/ 2 w 109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9"/>
                    <a:gd name="T22" fmla="*/ 0 h 53"/>
                    <a:gd name="T23" fmla="*/ 109 w 109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9" h="53">
                      <a:moveTo>
                        <a:pt x="99" y="1"/>
                      </a:moveTo>
                      <a:cubicBezTo>
                        <a:pt x="76" y="4"/>
                        <a:pt x="74" y="20"/>
                        <a:pt x="55" y="25"/>
                      </a:cubicBezTo>
                      <a:cubicBezTo>
                        <a:pt x="38" y="29"/>
                        <a:pt x="22" y="33"/>
                        <a:pt x="7" y="43"/>
                      </a:cubicBezTo>
                      <a:cubicBezTo>
                        <a:pt x="0" y="53"/>
                        <a:pt x="8" y="51"/>
                        <a:pt x="17" y="53"/>
                      </a:cubicBezTo>
                      <a:cubicBezTo>
                        <a:pt x="44" y="35"/>
                        <a:pt x="79" y="31"/>
                        <a:pt x="109" y="21"/>
                      </a:cubicBezTo>
                      <a:cubicBezTo>
                        <a:pt x="106" y="4"/>
                        <a:pt x="100" y="11"/>
                        <a:pt x="95" y="1"/>
                      </a:cubicBezTo>
                      <a:cubicBezTo>
                        <a:pt x="94" y="0"/>
                        <a:pt x="98" y="1"/>
                        <a:pt x="99" y="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8" name="Freeform 255"/>
                <p:cNvSpPr>
                  <a:spLocks/>
                </p:cNvSpPr>
                <p:nvPr/>
              </p:nvSpPr>
              <p:spPr bwMode="auto">
                <a:xfrm>
                  <a:off x="577" y="1604"/>
                  <a:ext cx="43" cy="24"/>
                </a:xfrm>
                <a:custGeom>
                  <a:avLst/>
                  <a:gdLst>
                    <a:gd name="T0" fmla="*/ 2 w 96"/>
                    <a:gd name="T1" fmla="*/ 0 h 38"/>
                    <a:gd name="T2" fmla="*/ 1 w 96"/>
                    <a:gd name="T3" fmla="*/ 1 h 38"/>
                    <a:gd name="T4" fmla="*/ 1 w 96"/>
                    <a:gd name="T5" fmla="*/ 1 h 38"/>
                    <a:gd name="T6" fmla="*/ 0 w 96"/>
                    <a:gd name="T7" fmla="*/ 3 h 38"/>
                    <a:gd name="T8" fmla="*/ 1 w 96"/>
                    <a:gd name="T9" fmla="*/ 3 h 38"/>
                    <a:gd name="T10" fmla="*/ 1 w 96"/>
                    <a:gd name="T11" fmla="*/ 3 h 38"/>
                    <a:gd name="T12" fmla="*/ 2 w 96"/>
                    <a:gd name="T13" fmla="*/ 0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6"/>
                    <a:gd name="T22" fmla="*/ 0 h 38"/>
                    <a:gd name="T23" fmla="*/ 96 w 96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6" h="38">
                      <a:moveTo>
                        <a:pt x="96" y="0"/>
                      </a:moveTo>
                      <a:cubicBezTo>
                        <a:pt x="85" y="1"/>
                        <a:pt x="73" y="2"/>
                        <a:pt x="62" y="4"/>
                      </a:cubicBezTo>
                      <a:cubicBezTo>
                        <a:pt x="58" y="5"/>
                        <a:pt x="50" y="8"/>
                        <a:pt x="50" y="8"/>
                      </a:cubicBezTo>
                      <a:cubicBezTo>
                        <a:pt x="36" y="22"/>
                        <a:pt x="18" y="22"/>
                        <a:pt x="0" y="28"/>
                      </a:cubicBezTo>
                      <a:cubicBezTo>
                        <a:pt x="15" y="38"/>
                        <a:pt x="37" y="32"/>
                        <a:pt x="54" y="28"/>
                      </a:cubicBezTo>
                      <a:cubicBezTo>
                        <a:pt x="63" y="26"/>
                        <a:pt x="80" y="22"/>
                        <a:pt x="80" y="22"/>
                      </a:cubicBezTo>
                      <a:cubicBezTo>
                        <a:pt x="90" y="16"/>
                        <a:pt x="92" y="11"/>
                        <a:pt x="96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69" name="Freeform 256"/>
                <p:cNvSpPr>
                  <a:spLocks/>
                </p:cNvSpPr>
                <p:nvPr/>
              </p:nvSpPr>
              <p:spPr bwMode="auto">
                <a:xfrm>
                  <a:off x="537" y="1612"/>
                  <a:ext cx="45" cy="25"/>
                </a:xfrm>
                <a:custGeom>
                  <a:avLst/>
                  <a:gdLst>
                    <a:gd name="T0" fmla="*/ 2 w 98"/>
                    <a:gd name="T1" fmla="*/ 0 h 28"/>
                    <a:gd name="T2" fmla="*/ 0 w 98"/>
                    <a:gd name="T3" fmla="*/ 7 h 28"/>
                    <a:gd name="T4" fmla="*/ 0 w 98"/>
                    <a:gd name="T5" fmla="*/ 11 h 28"/>
                    <a:gd name="T6" fmla="*/ 0 w 98"/>
                    <a:gd name="T7" fmla="*/ 16 h 28"/>
                    <a:gd name="T8" fmla="*/ 2 w 98"/>
                    <a:gd name="T9" fmla="*/ 10 h 28"/>
                    <a:gd name="T10" fmla="*/ 2 w 98"/>
                    <a:gd name="T11" fmla="*/ 0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8"/>
                    <a:gd name="T19" fmla="*/ 0 h 28"/>
                    <a:gd name="T20" fmla="*/ 98 w 9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8" h="28">
                      <a:moveTo>
                        <a:pt x="88" y="0"/>
                      </a:moveTo>
                      <a:cubicBezTo>
                        <a:pt x="62" y="3"/>
                        <a:pt x="44" y="10"/>
                        <a:pt x="16" y="12"/>
                      </a:cubicBezTo>
                      <a:cubicBezTo>
                        <a:pt x="12" y="14"/>
                        <a:pt x="6" y="14"/>
                        <a:pt x="4" y="18"/>
                      </a:cubicBezTo>
                      <a:cubicBezTo>
                        <a:pt x="0" y="27"/>
                        <a:pt x="18" y="27"/>
                        <a:pt x="32" y="28"/>
                      </a:cubicBezTo>
                      <a:cubicBezTo>
                        <a:pt x="60" y="26"/>
                        <a:pt x="67" y="22"/>
                        <a:pt x="90" y="16"/>
                      </a:cubicBezTo>
                      <a:cubicBezTo>
                        <a:pt x="93" y="11"/>
                        <a:pt x="98" y="0"/>
                        <a:pt x="88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70" name="Freeform 257"/>
                <p:cNvSpPr>
                  <a:spLocks/>
                </p:cNvSpPr>
                <p:nvPr/>
              </p:nvSpPr>
              <p:spPr bwMode="auto">
                <a:xfrm flipV="1">
                  <a:off x="601" y="1632"/>
                  <a:ext cx="91" cy="23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71" name="Line 258"/>
                <p:cNvSpPr>
                  <a:spLocks noChangeShapeType="1"/>
                </p:cNvSpPr>
                <p:nvPr/>
              </p:nvSpPr>
              <p:spPr bwMode="auto">
                <a:xfrm flipV="1">
                  <a:off x="683" y="1643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2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673" y="163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3" name="Line 260"/>
                <p:cNvSpPr>
                  <a:spLocks noChangeShapeType="1"/>
                </p:cNvSpPr>
                <p:nvPr/>
              </p:nvSpPr>
              <p:spPr bwMode="auto">
                <a:xfrm flipV="1">
                  <a:off x="663" y="164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4" name="Line 261"/>
                <p:cNvSpPr>
                  <a:spLocks noChangeShapeType="1"/>
                </p:cNvSpPr>
                <p:nvPr/>
              </p:nvSpPr>
              <p:spPr bwMode="auto">
                <a:xfrm flipV="1">
                  <a:off x="644" y="164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5" name="Line 262"/>
                <p:cNvSpPr>
                  <a:spLocks noChangeShapeType="1"/>
                </p:cNvSpPr>
                <p:nvPr/>
              </p:nvSpPr>
              <p:spPr bwMode="auto">
                <a:xfrm flipV="1">
                  <a:off x="633" y="1634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6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654" y="163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7" name="Line 264"/>
                <p:cNvSpPr>
                  <a:spLocks noChangeShapeType="1"/>
                </p:cNvSpPr>
                <p:nvPr/>
              </p:nvSpPr>
              <p:spPr bwMode="auto">
                <a:xfrm flipV="1">
                  <a:off x="624" y="164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8" name="Line 265"/>
                <p:cNvSpPr>
                  <a:spLocks noChangeShapeType="1"/>
                </p:cNvSpPr>
                <p:nvPr/>
              </p:nvSpPr>
              <p:spPr bwMode="auto">
                <a:xfrm flipV="1">
                  <a:off x="613" y="1634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379" name="Freeform 266"/>
                <p:cNvSpPr>
                  <a:spLocks/>
                </p:cNvSpPr>
                <p:nvPr/>
              </p:nvSpPr>
              <p:spPr bwMode="auto">
                <a:xfrm>
                  <a:off x="515" y="1556"/>
                  <a:ext cx="50" cy="19"/>
                </a:xfrm>
                <a:custGeom>
                  <a:avLst/>
                  <a:gdLst>
                    <a:gd name="T0" fmla="*/ 2 w 110"/>
                    <a:gd name="T1" fmla="*/ 0 h 64"/>
                    <a:gd name="T2" fmla="*/ 1 w 110"/>
                    <a:gd name="T3" fmla="*/ 0 h 64"/>
                    <a:gd name="T4" fmla="*/ 0 w 110"/>
                    <a:gd name="T5" fmla="*/ 0 h 64"/>
                    <a:gd name="T6" fmla="*/ 0 w 110"/>
                    <a:gd name="T7" fmla="*/ 0 h 64"/>
                    <a:gd name="T8" fmla="*/ 1 w 110"/>
                    <a:gd name="T9" fmla="*/ 0 h 64"/>
                    <a:gd name="T10" fmla="*/ 1 w 110"/>
                    <a:gd name="T11" fmla="*/ 0 h 64"/>
                    <a:gd name="T12" fmla="*/ 1 w 110"/>
                    <a:gd name="T13" fmla="*/ 0 h 64"/>
                    <a:gd name="T14" fmla="*/ 2 w 110"/>
                    <a:gd name="T15" fmla="*/ 0 h 64"/>
                    <a:gd name="T16" fmla="*/ 2 w 110"/>
                    <a:gd name="T17" fmla="*/ 0 h 64"/>
                    <a:gd name="T18" fmla="*/ 2 w 110"/>
                    <a:gd name="T19" fmla="*/ 0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0"/>
                    <a:gd name="T31" fmla="*/ 0 h 64"/>
                    <a:gd name="T32" fmla="*/ 110 w 110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0" h="64">
                      <a:moveTo>
                        <a:pt x="102" y="0"/>
                      </a:moveTo>
                      <a:cubicBezTo>
                        <a:pt x="84" y="4"/>
                        <a:pt x="71" y="18"/>
                        <a:pt x="56" y="28"/>
                      </a:cubicBezTo>
                      <a:cubicBezTo>
                        <a:pt x="47" y="34"/>
                        <a:pt x="23" y="33"/>
                        <a:pt x="16" y="34"/>
                      </a:cubicBezTo>
                      <a:cubicBezTo>
                        <a:pt x="7" y="36"/>
                        <a:pt x="3" y="37"/>
                        <a:pt x="0" y="46"/>
                      </a:cubicBezTo>
                      <a:cubicBezTo>
                        <a:pt x="5" y="64"/>
                        <a:pt x="28" y="47"/>
                        <a:pt x="40" y="44"/>
                      </a:cubicBezTo>
                      <a:cubicBezTo>
                        <a:pt x="48" y="42"/>
                        <a:pt x="64" y="40"/>
                        <a:pt x="64" y="40"/>
                      </a:cubicBezTo>
                      <a:cubicBezTo>
                        <a:pt x="68" y="37"/>
                        <a:pt x="71" y="34"/>
                        <a:pt x="76" y="32"/>
                      </a:cubicBezTo>
                      <a:cubicBezTo>
                        <a:pt x="78" y="31"/>
                        <a:pt x="80" y="31"/>
                        <a:pt x="82" y="30"/>
                      </a:cubicBezTo>
                      <a:cubicBezTo>
                        <a:pt x="88" y="26"/>
                        <a:pt x="100" y="18"/>
                        <a:pt x="100" y="18"/>
                      </a:cubicBezTo>
                      <a:cubicBezTo>
                        <a:pt x="110" y="2"/>
                        <a:pt x="89" y="0"/>
                        <a:pt x="102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0" name="Freeform 267"/>
                <p:cNvSpPr>
                  <a:spLocks/>
                </p:cNvSpPr>
                <p:nvPr/>
              </p:nvSpPr>
              <p:spPr bwMode="auto">
                <a:xfrm>
                  <a:off x="465" y="1568"/>
                  <a:ext cx="49" cy="15"/>
                </a:xfrm>
                <a:custGeom>
                  <a:avLst/>
                  <a:gdLst>
                    <a:gd name="T0" fmla="*/ 2 w 110"/>
                    <a:gd name="T1" fmla="*/ 0 h 53"/>
                    <a:gd name="T2" fmla="*/ 1 w 110"/>
                    <a:gd name="T3" fmla="*/ 0 h 53"/>
                    <a:gd name="T4" fmla="*/ 0 w 110"/>
                    <a:gd name="T5" fmla="*/ 0 h 53"/>
                    <a:gd name="T6" fmla="*/ 0 w 110"/>
                    <a:gd name="T7" fmla="*/ 0 h 53"/>
                    <a:gd name="T8" fmla="*/ 1 w 110"/>
                    <a:gd name="T9" fmla="*/ 0 h 53"/>
                    <a:gd name="T10" fmla="*/ 2 w 110"/>
                    <a:gd name="T11" fmla="*/ 0 h 53"/>
                    <a:gd name="T12" fmla="*/ 2 w 110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"/>
                    <a:gd name="T22" fmla="*/ 0 h 53"/>
                    <a:gd name="T23" fmla="*/ 110 w 110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" h="53">
                      <a:moveTo>
                        <a:pt x="108" y="0"/>
                      </a:moveTo>
                      <a:cubicBezTo>
                        <a:pt x="94" y="2"/>
                        <a:pt x="84" y="10"/>
                        <a:pt x="72" y="16"/>
                      </a:cubicBezTo>
                      <a:cubicBezTo>
                        <a:pt x="61" y="21"/>
                        <a:pt x="48" y="19"/>
                        <a:pt x="36" y="22"/>
                      </a:cubicBezTo>
                      <a:cubicBezTo>
                        <a:pt x="25" y="25"/>
                        <a:pt x="17" y="30"/>
                        <a:pt x="6" y="34"/>
                      </a:cubicBezTo>
                      <a:cubicBezTo>
                        <a:pt x="0" y="53"/>
                        <a:pt x="51" y="40"/>
                        <a:pt x="52" y="40"/>
                      </a:cubicBezTo>
                      <a:cubicBezTo>
                        <a:pt x="69" y="36"/>
                        <a:pt x="89" y="26"/>
                        <a:pt x="104" y="16"/>
                      </a:cubicBezTo>
                      <a:cubicBezTo>
                        <a:pt x="110" y="7"/>
                        <a:pt x="103" y="5"/>
                        <a:pt x="108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1" name="Freeform 268"/>
                <p:cNvSpPr>
                  <a:spLocks/>
                </p:cNvSpPr>
                <p:nvPr/>
              </p:nvSpPr>
              <p:spPr bwMode="auto">
                <a:xfrm>
                  <a:off x="409" y="1577"/>
                  <a:ext cx="56" cy="16"/>
                </a:xfrm>
                <a:custGeom>
                  <a:avLst/>
                  <a:gdLst>
                    <a:gd name="T0" fmla="*/ 2 w 125"/>
                    <a:gd name="T1" fmla="*/ 0 h 53"/>
                    <a:gd name="T2" fmla="*/ 0 w 125"/>
                    <a:gd name="T3" fmla="*/ 0 h 53"/>
                    <a:gd name="T4" fmla="*/ 0 w 125"/>
                    <a:gd name="T5" fmla="*/ 0 h 53"/>
                    <a:gd name="T6" fmla="*/ 1 w 125"/>
                    <a:gd name="T7" fmla="*/ 0 h 53"/>
                    <a:gd name="T8" fmla="*/ 2 w 125"/>
                    <a:gd name="T9" fmla="*/ 0 h 53"/>
                    <a:gd name="T10" fmla="*/ 2 w 125"/>
                    <a:gd name="T11" fmla="*/ 0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5"/>
                    <a:gd name="T19" fmla="*/ 0 h 53"/>
                    <a:gd name="T20" fmla="*/ 125 w 125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5" h="53">
                      <a:moveTo>
                        <a:pt x="119" y="1"/>
                      </a:moveTo>
                      <a:cubicBezTo>
                        <a:pt x="90" y="11"/>
                        <a:pt x="62" y="10"/>
                        <a:pt x="31" y="11"/>
                      </a:cubicBezTo>
                      <a:cubicBezTo>
                        <a:pt x="23" y="13"/>
                        <a:pt x="18" y="14"/>
                        <a:pt x="11" y="19"/>
                      </a:cubicBezTo>
                      <a:cubicBezTo>
                        <a:pt x="0" y="53"/>
                        <a:pt x="3" y="31"/>
                        <a:pt x="75" y="29"/>
                      </a:cubicBezTo>
                      <a:cubicBezTo>
                        <a:pt x="95" y="27"/>
                        <a:pt x="105" y="19"/>
                        <a:pt x="123" y="13"/>
                      </a:cubicBezTo>
                      <a:cubicBezTo>
                        <a:pt x="121" y="0"/>
                        <a:pt x="125" y="1"/>
                        <a:pt x="119" y="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pSp>
              <p:nvGrpSpPr>
                <p:cNvPr id="712382" name="Group 269"/>
                <p:cNvGrpSpPr>
                  <a:grpSpLocks/>
                </p:cNvGrpSpPr>
                <p:nvPr/>
              </p:nvGrpSpPr>
              <p:grpSpPr bwMode="auto">
                <a:xfrm rot="20219826" flipV="1">
                  <a:off x="310" y="1552"/>
                  <a:ext cx="80" cy="14"/>
                  <a:chOff x="2048" y="3419"/>
                  <a:chExt cx="235" cy="87"/>
                </a:xfrm>
              </p:grpSpPr>
              <p:sp>
                <p:nvSpPr>
                  <p:cNvPr id="712579" name="Freeform 270"/>
                  <p:cNvSpPr>
                    <a:spLocks/>
                  </p:cNvSpPr>
                  <p:nvPr/>
                </p:nvSpPr>
                <p:spPr bwMode="auto">
                  <a:xfrm>
                    <a:off x="2048" y="3419"/>
                    <a:ext cx="235" cy="87"/>
                  </a:xfrm>
                  <a:custGeom>
                    <a:avLst/>
                    <a:gdLst>
                      <a:gd name="T0" fmla="*/ 0 w 235"/>
                      <a:gd name="T1" fmla="*/ 34 h 87"/>
                      <a:gd name="T2" fmla="*/ 30 w 235"/>
                      <a:gd name="T3" fmla="*/ 9 h 87"/>
                      <a:gd name="T4" fmla="*/ 87 w 235"/>
                      <a:gd name="T5" fmla="*/ 0 h 87"/>
                      <a:gd name="T6" fmla="*/ 136 w 235"/>
                      <a:gd name="T7" fmla="*/ 1 h 87"/>
                      <a:gd name="T8" fmla="*/ 181 w 235"/>
                      <a:gd name="T9" fmla="*/ 4 h 87"/>
                      <a:gd name="T10" fmla="*/ 217 w 235"/>
                      <a:gd name="T11" fmla="*/ 10 h 87"/>
                      <a:gd name="T12" fmla="*/ 229 w 235"/>
                      <a:gd name="T13" fmla="*/ 19 h 87"/>
                      <a:gd name="T14" fmla="*/ 234 w 235"/>
                      <a:gd name="T15" fmla="*/ 39 h 87"/>
                      <a:gd name="T16" fmla="*/ 223 w 235"/>
                      <a:gd name="T17" fmla="*/ 70 h 87"/>
                      <a:gd name="T18" fmla="*/ 211 w 235"/>
                      <a:gd name="T19" fmla="*/ 79 h 87"/>
                      <a:gd name="T20" fmla="*/ 189 w 235"/>
                      <a:gd name="T21" fmla="*/ 87 h 87"/>
                      <a:gd name="T22" fmla="*/ 142 w 235"/>
                      <a:gd name="T23" fmla="*/ 78 h 87"/>
                      <a:gd name="T24" fmla="*/ 120 w 235"/>
                      <a:gd name="T25" fmla="*/ 72 h 87"/>
                      <a:gd name="T26" fmla="*/ 75 w 235"/>
                      <a:gd name="T27" fmla="*/ 79 h 87"/>
                      <a:gd name="T28" fmla="*/ 31 w 235"/>
                      <a:gd name="T29" fmla="*/ 81 h 87"/>
                      <a:gd name="T30" fmla="*/ 13 w 235"/>
                      <a:gd name="T31" fmla="*/ 66 h 87"/>
                      <a:gd name="T32" fmla="*/ 4 w 235"/>
                      <a:gd name="T33" fmla="*/ 48 h 87"/>
                      <a:gd name="T34" fmla="*/ 0 w 235"/>
                      <a:gd name="T35" fmla="*/ 34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35"/>
                      <a:gd name="T55" fmla="*/ 0 h 87"/>
                      <a:gd name="T56" fmla="*/ 235 w 235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35" h="87">
                        <a:moveTo>
                          <a:pt x="0" y="34"/>
                        </a:moveTo>
                        <a:cubicBezTo>
                          <a:pt x="2" y="20"/>
                          <a:pt x="17" y="12"/>
                          <a:pt x="30" y="9"/>
                        </a:cubicBezTo>
                        <a:cubicBezTo>
                          <a:pt x="47" y="1"/>
                          <a:pt x="69" y="2"/>
                          <a:pt x="87" y="0"/>
                        </a:cubicBezTo>
                        <a:cubicBezTo>
                          <a:pt x="103" y="0"/>
                          <a:pt x="120" y="0"/>
                          <a:pt x="136" y="1"/>
                        </a:cubicBezTo>
                        <a:cubicBezTo>
                          <a:pt x="151" y="2"/>
                          <a:pt x="181" y="4"/>
                          <a:pt x="181" y="4"/>
                        </a:cubicBezTo>
                        <a:cubicBezTo>
                          <a:pt x="193" y="6"/>
                          <a:pt x="205" y="8"/>
                          <a:pt x="217" y="10"/>
                        </a:cubicBezTo>
                        <a:cubicBezTo>
                          <a:pt x="223" y="12"/>
                          <a:pt x="224" y="15"/>
                          <a:pt x="229" y="19"/>
                        </a:cubicBezTo>
                        <a:cubicBezTo>
                          <a:pt x="232" y="25"/>
                          <a:pt x="232" y="32"/>
                          <a:pt x="234" y="39"/>
                        </a:cubicBezTo>
                        <a:cubicBezTo>
                          <a:pt x="232" y="53"/>
                          <a:pt x="235" y="63"/>
                          <a:pt x="223" y="70"/>
                        </a:cubicBezTo>
                        <a:cubicBezTo>
                          <a:pt x="219" y="76"/>
                          <a:pt x="218" y="78"/>
                          <a:pt x="211" y="79"/>
                        </a:cubicBezTo>
                        <a:cubicBezTo>
                          <a:pt x="204" y="84"/>
                          <a:pt x="197" y="85"/>
                          <a:pt x="189" y="87"/>
                        </a:cubicBezTo>
                        <a:cubicBezTo>
                          <a:pt x="167" y="85"/>
                          <a:pt x="160" y="82"/>
                          <a:pt x="142" y="78"/>
                        </a:cubicBezTo>
                        <a:cubicBezTo>
                          <a:pt x="135" y="75"/>
                          <a:pt x="128" y="73"/>
                          <a:pt x="120" y="72"/>
                        </a:cubicBezTo>
                        <a:cubicBezTo>
                          <a:pt x="102" y="73"/>
                          <a:pt x="92" y="76"/>
                          <a:pt x="75" y="79"/>
                        </a:cubicBezTo>
                        <a:cubicBezTo>
                          <a:pt x="60" y="85"/>
                          <a:pt x="49" y="82"/>
                          <a:pt x="31" y="81"/>
                        </a:cubicBezTo>
                        <a:cubicBezTo>
                          <a:pt x="25" y="76"/>
                          <a:pt x="19" y="71"/>
                          <a:pt x="13" y="66"/>
                        </a:cubicBezTo>
                        <a:cubicBezTo>
                          <a:pt x="12" y="60"/>
                          <a:pt x="8" y="53"/>
                          <a:pt x="4" y="48"/>
                        </a:cubicBezTo>
                        <a:cubicBezTo>
                          <a:pt x="3" y="43"/>
                          <a:pt x="0" y="34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80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3431"/>
                    <a:ext cx="0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1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345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2" name="Line 273"/>
                  <p:cNvSpPr>
                    <a:spLocks noChangeShapeType="1"/>
                  </p:cNvSpPr>
                  <p:nvPr/>
                </p:nvSpPr>
                <p:spPr bwMode="auto">
                  <a:xfrm>
                    <a:off x="2209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3" name="Line 274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342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4" name="Line 275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45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5" name="Line 276"/>
                  <p:cNvSpPr>
                    <a:spLocks noChangeShapeType="1"/>
                  </p:cNvSpPr>
                  <p:nvPr/>
                </p:nvSpPr>
                <p:spPr bwMode="auto">
                  <a:xfrm>
                    <a:off x="2184" y="34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6" name="Line 277"/>
                  <p:cNvSpPr>
                    <a:spLocks noChangeShapeType="1"/>
                  </p:cNvSpPr>
                  <p:nvPr/>
                </p:nvSpPr>
                <p:spPr bwMode="auto">
                  <a:xfrm>
                    <a:off x="2108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87" name="Line 278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345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2383" name="Freeform 279"/>
                <p:cNvSpPr>
                  <a:spLocks/>
                </p:cNvSpPr>
                <p:nvPr/>
              </p:nvSpPr>
              <p:spPr bwMode="auto">
                <a:xfrm rot="258160">
                  <a:off x="249" y="1595"/>
                  <a:ext cx="72" cy="16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4" name="Freeform 280"/>
                <p:cNvSpPr>
                  <a:spLocks/>
                </p:cNvSpPr>
                <p:nvPr/>
              </p:nvSpPr>
              <p:spPr bwMode="auto">
                <a:xfrm rot="-342318">
                  <a:off x="416" y="1621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5" name="Freeform 281"/>
                <p:cNvSpPr>
                  <a:spLocks/>
                </p:cNvSpPr>
                <p:nvPr/>
              </p:nvSpPr>
              <p:spPr bwMode="auto">
                <a:xfrm rot="-342318">
                  <a:off x="352" y="1632"/>
                  <a:ext cx="71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6" name="Freeform 282"/>
                <p:cNvSpPr>
                  <a:spLocks/>
                </p:cNvSpPr>
                <p:nvPr/>
              </p:nvSpPr>
              <p:spPr bwMode="auto">
                <a:xfrm>
                  <a:off x="485" y="1613"/>
                  <a:ext cx="57" cy="12"/>
                </a:xfrm>
                <a:custGeom>
                  <a:avLst/>
                  <a:gdLst>
                    <a:gd name="T0" fmla="*/ 0 w 125"/>
                    <a:gd name="T1" fmla="*/ 0 h 40"/>
                    <a:gd name="T2" fmla="*/ 2 w 125"/>
                    <a:gd name="T3" fmla="*/ 0 h 40"/>
                    <a:gd name="T4" fmla="*/ 2 w 125"/>
                    <a:gd name="T5" fmla="*/ 0 h 40"/>
                    <a:gd name="T6" fmla="*/ 2 w 125"/>
                    <a:gd name="T7" fmla="*/ 0 h 40"/>
                    <a:gd name="T8" fmla="*/ 2 w 125"/>
                    <a:gd name="T9" fmla="*/ 0 h 40"/>
                    <a:gd name="T10" fmla="*/ 0 w 125"/>
                    <a:gd name="T11" fmla="*/ 0 h 40"/>
                    <a:gd name="T12" fmla="*/ 0 w 125"/>
                    <a:gd name="T13" fmla="*/ 0 h 40"/>
                    <a:gd name="T14" fmla="*/ 0 w 125"/>
                    <a:gd name="T15" fmla="*/ 0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5"/>
                    <a:gd name="T25" fmla="*/ 0 h 40"/>
                    <a:gd name="T26" fmla="*/ 125 w 125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5" h="40">
                      <a:moveTo>
                        <a:pt x="0" y="26"/>
                      </a:moveTo>
                      <a:cubicBezTo>
                        <a:pt x="37" y="14"/>
                        <a:pt x="46" y="10"/>
                        <a:pt x="90" y="8"/>
                      </a:cubicBezTo>
                      <a:cubicBezTo>
                        <a:pt x="97" y="6"/>
                        <a:pt x="101" y="2"/>
                        <a:pt x="108" y="0"/>
                      </a:cubicBezTo>
                      <a:cubicBezTo>
                        <a:pt x="113" y="2"/>
                        <a:pt x="125" y="9"/>
                        <a:pt x="116" y="16"/>
                      </a:cubicBezTo>
                      <a:cubicBezTo>
                        <a:pt x="111" y="20"/>
                        <a:pt x="97" y="22"/>
                        <a:pt x="90" y="24"/>
                      </a:cubicBezTo>
                      <a:cubicBezTo>
                        <a:pt x="72" y="29"/>
                        <a:pt x="55" y="34"/>
                        <a:pt x="36" y="36"/>
                      </a:cubicBezTo>
                      <a:cubicBezTo>
                        <a:pt x="23" y="40"/>
                        <a:pt x="19" y="40"/>
                        <a:pt x="4" y="38"/>
                      </a:cubicBezTo>
                      <a:cubicBezTo>
                        <a:pt x="1" y="34"/>
                        <a:pt x="1" y="26"/>
                        <a:pt x="0" y="2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7" name="Freeform 283"/>
                <p:cNvSpPr>
                  <a:spLocks/>
                </p:cNvSpPr>
                <p:nvPr/>
              </p:nvSpPr>
              <p:spPr bwMode="auto">
                <a:xfrm>
                  <a:off x="307" y="1640"/>
                  <a:ext cx="50" cy="11"/>
                </a:xfrm>
                <a:custGeom>
                  <a:avLst/>
                  <a:gdLst>
                    <a:gd name="T0" fmla="*/ 2 w 109"/>
                    <a:gd name="T1" fmla="*/ 0 h 39"/>
                    <a:gd name="T2" fmla="*/ 0 w 109"/>
                    <a:gd name="T3" fmla="*/ 0 h 39"/>
                    <a:gd name="T4" fmla="*/ 1 w 109"/>
                    <a:gd name="T5" fmla="*/ 0 h 39"/>
                    <a:gd name="T6" fmla="*/ 2 w 109"/>
                    <a:gd name="T7" fmla="*/ 0 h 39"/>
                    <a:gd name="T8" fmla="*/ 2 w 109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"/>
                    <a:gd name="T16" fmla="*/ 0 h 39"/>
                    <a:gd name="T17" fmla="*/ 109 w 109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" h="39">
                      <a:moveTo>
                        <a:pt x="109" y="0"/>
                      </a:moveTo>
                      <a:cubicBezTo>
                        <a:pt x="76" y="11"/>
                        <a:pt x="40" y="7"/>
                        <a:pt x="7" y="18"/>
                      </a:cubicBezTo>
                      <a:cubicBezTo>
                        <a:pt x="0" y="39"/>
                        <a:pt x="44" y="25"/>
                        <a:pt x="55" y="24"/>
                      </a:cubicBezTo>
                      <a:cubicBezTo>
                        <a:pt x="71" y="19"/>
                        <a:pt x="88" y="17"/>
                        <a:pt x="105" y="14"/>
                      </a:cubicBezTo>
                      <a:cubicBezTo>
                        <a:pt x="107" y="7"/>
                        <a:pt x="102" y="0"/>
                        <a:pt x="109" y="0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8" name="Freeform 284"/>
                <p:cNvSpPr>
                  <a:spLocks/>
                </p:cNvSpPr>
                <p:nvPr/>
              </p:nvSpPr>
              <p:spPr bwMode="auto">
                <a:xfrm>
                  <a:off x="256" y="1641"/>
                  <a:ext cx="56" cy="17"/>
                </a:xfrm>
                <a:custGeom>
                  <a:avLst/>
                  <a:gdLst>
                    <a:gd name="T0" fmla="*/ 2 w 123"/>
                    <a:gd name="T1" fmla="*/ 0 h 55"/>
                    <a:gd name="T2" fmla="*/ 0 w 123"/>
                    <a:gd name="T3" fmla="*/ 0 h 55"/>
                    <a:gd name="T4" fmla="*/ 2 w 123"/>
                    <a:gd name="T5" fmla="*/ 0 h 55"/>
                    <a:gd name="T6" fmla="*/ 2 w 123"/>
                    <a:gd name="T7" fmla="*/ 0 h 55"/>
                    <a:gd name="T8" fmla="*/ 2 w 123"/>
                    <a:gd name="T9" fmla="*/ 0 h 55"/>
                    <a:gd name="T10" fmla="*/ 2 w 123"/>
                    <a:gd name="T11" fmla="*/ 0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3"/>
                    <a:gd name="T19" fmla="*/ 0 h 55"/>
                    <a:gd name="T20" fmla="*/ 123 w 123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3" h="55">
                      <a:moveTo>
                        <a:pt x="114" y="6"/>
                      </a:moveTo>
                      <a:cubicBezTo>
                        <a:pt x="75" y="8"/>
                        <a:pt x="33" y="0"/>
                        <a:pt x="0" y="24"/>
                      </a:cubicBezTo>
                      <a:cubicBezTo>
                        <a:pt x="10" y="55"/>
                        <a:pt x="65" y="31"/>
                        <a:pt x="98" y="30"/>
                      </a:cubicBezTo>
                      <a:cubicBezTo>
                        <a:pt x="106" y="27"/>
                        <a:pt x="107" y="22"/>
                        <a:pt x="114" y="18"/>
                      </a:cubicBezTo>
                      <a:cubicBezTo>
                        <a:pt x="117" y="8"/>
                        <a:pt x="123" y="4"/>
                        <a:pt x="110" y="4"/>
                      </a:cubicBezTo>
                      <a:cubicBezTo>
                        <a:pt x="109" y="4"/>
                        <a:pt x="113" y="5"/>
                        <a:pt x="114" y="6"/>
                      </a:cubicBezTo>
                      <a:close/>
                    </a:path>
                  </a:pathLst>
                </a:custGeom>
                <a:noFill/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89" name="Freeform 285"/>
                <p:cNvSpPr>
                  <a:spLocks/>
                </p:cNvSpPr>
                <p:nvPr/>
              </p:nvSpPr>
              <p:spPr bwMode="auto">
                <a:xfrm>
                  <a:off x="318" y="1583"/>
                  <a:ext cx="94" cy="19"/>
                </a:xfrm>
                <a:custGeom>
                  <a:avLst/>
                  <a:gdLst>
                    <a:gd name="T0" fmla="*/ 4 w 207"/>
                    <a:gd name="T1" fmla="*/ 0 h 62"/>
                    <a:gd name="T2" fmla="*/ 3 w 207"/>
                    <a:gd name="T3" fmla="*/ 0 h 62"/>
                    <a:gd name="T4" fmla="*/ 2 w 207"/>
                    <a:gd name="T5" fmla="*/ 0 h 62"/>
                    <a:gd name="T6" fmla="*/ 0 w 207"/>
                    <a:gd name="T7" fmla="*/ 0 h 62"/>
                    <a:gd name="T8" fmla="*/ 0 w 207"/>
                    <a:gd name="T9" fmla="*/ 0 h 62"/>
                    <a:gd name="T10" fmla="*/ 0 w 207"/>
                    <a:gd name="T11" fmla="*/ 0 h 62"/>
                    <a:gd name="T12" fmla="*/ 3 w 207"/>
                    <a:gd name="T13" fmla="*/ 0 h 62"/>
                    <a:gd name="T14" fmla="*/ 4 w 207"/>
                    <a:gd name="T15" fmla="*/ 0 h 62"/>
                    <a:gd name="T16" fmla="*/ 4 w 207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62"/>
                    <a:gd name="T29" fmla="*/ 207 w 207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62">
                      <a:moveTo>
                        <a:pt x="204" y="0"/>
                      </a:moveTo>
                      <a:cubicBezTo>
                        <a:pt x="187" y="3"/>
                        <a:pt x="174" y="6"/>
                        <a:pt x="156" y="8"/>
                      </a:cubicBezTo>
                      <a:cubicBezTo>
                        <a:pt x="135" y="13"/>
                        <a:pt x="129" y="14"/>
                        <a:pt x="104" y="16"/>
                      </a:cubicBezTo>
                      <a:cubicBezTo>
                        <a:pt x="66" y="25"/>
                        <a:pt x="79" y="29"/>
                        <a:pt x="28" y="32"/>
                      </a:cubicBezTo>
                      <a:cubicBezTo>
                        <a:pt x="19" y="35"/>
                        <a:pt x="13" y="39"/>
                        <a:pt x="4" y="42"/>
                      </a:cubicBezTo>
                      <a:cubicBezTo>
                        <a:pt x="1" y="51"/>
                        <a:pt x="0" y="59"/>
                        <a:pt x="10" y="62"/>
                      </a:cubicBezTo>
                      <a:cubicBezTo>
                        <a:pt x="60" y="59"/>
                        <a:pt x="104" y="39"/>
                        <a:pt x="154" y="36"/>
                      </a:cubicBezTo>
                      <a:cubicBezTo>
                        <a:pt x="169" y="31"/>
                        <a:pt x="178" y="26"/>
                        <a:pt x="194" y="24"/>
                      </a:cubicBezTo>
                      <a:cubicBezTo>
                        <a:pt x="207" y="15"/>
                        <a:pt x="195" y="0"/>
                        <a:pt x="204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0" name="Oval 286"/>
                <p:cNvSpPr>
                  <a:spLocks noChangeArrowheads="1"/>
                </p:cNvSpPr>
                <p:nvPr/>
              </p:nvSpPr>
              <p:spPr bwMode="auto">
                <a:xfrm rot="-899664">
                  <a:off x="445" y="1582"/>
                  <a:ext cx="81" cy="35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1" name="Oval 287"/>
                <p:cNvSpPr>
                  <a:spLocks noChangeArrowheads="1"/>
                </p:cNvSpPr>
                <p:nvPr/>
              </p:nvSpPr>
              <p:spPr bwMode="auto">
                <a:xfrm rot="-1357192">
                  <a:off x="322" y="1603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2" name="Oval 288"/>
                <p:cNvSpPr>
                  <a:spLocks noChangeArrowheads="1"/>
                </p:cNvSpPr>
                <p:nvPr/>
              </p:nvSpPr>
              <p:spPr bwMode="auto">
                <a:xfrm rot="-1357192">
                  <a:off x="256" y="1610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3" name="Oval 289"/>
                <p:cNvSpPr>
                  <a:spLocks noChangeArrowheads="1"/>
                </p:cNvSpPr>
                <p:nvPr/>
              </p:nvSpPr>
              <p:spPr bwMode="auto">
                <a:xfrm rot="-1357192">
                  <a:off x="384" y="1595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4" name="Freeform 290"/>
                <p:cNvSpPr>
                  <a:spLocks/>
                </p:cNvSpPr>
                <p:nvPr/>
              </p:nvSpPr>
              <p:spPr bwMode="auto">
                <a:xfrm rot="1349945">
                  <a:off x="969" y="1407"/>
                  <a:ext cx="66" cy="16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3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5" name="Freeform 291"/>
                <p:cNvSpPr>
                  <a:spLocks/>
                </p:cNvSpPr>
                <p:nvPr/>
              </p:nvSpPr>
              <p:spPr bwMode="auto">
                <a:xfrm rot="1349945">
                  <a:off x="869" y="1444"/>
                  <a:ext cx="72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6" name="Freeform 292"/>
                <p:cNvSpPr>
                  <a:spLocks/>
                </p:cNvSpPr>
                <p:nvPr/>
              </p:nvSpPr>
              <p:spPr bwMode="auto">
                <a:xfrm rot="663717">
                  <a:off x="1241" y="1432"/>
                  <a:ext cx="66" cy="17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3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7" name="Freeform 293"/>
                <p:cNvSpPr>
                  <a:spLocks/>
                </p:cNvSpPr>
                <p:nvPr/>
              </p:nvSpPr>
              <p:spPr bwMode="auto">
                <a:xfrm rot="663717">
                  <a:off x="1164" y="1425"/>
                  <a:ext cx="75" cy="23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8" name="Freeform 294"/>
                <p:cNvSpPr>
                  <a:spLocks/>
                </p:cNvSpPr>
                <p:nvPr/>
              </p:nvSpPr>
              <p:spPr bwMode="auto">
                <a:xfrm rot="663717">
                  <a:off x="1092" y="1422"/>
                  <a:ext cx="70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399" name="Freeform 295"/>
                <p:cNvSpPr>
                  <a:spLocks/>
                </p:cNvSpPr>
                <p:nvPr/>
              </p:nvSpPr>
              <p:spPr bwMode="auto">
                <a:xfrm rot="663717">
                  <a:off x="1026" y="1418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0" name="Freeform 296"/>
                <p:cNvSpPr>
                  <a:spLocks/>
                </p:cNvSpPr>
                <p:nvPr/>
              </p:nvSpPr>
              <p:spPr bwMode="auto">
                <a:xfrm rot="663717">
                  <a:off x="1155" y="1481"/>
                  <a:ext cx="72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1" name="Freeform 297"/>
                <p:cNvSpPr>
                  <a:spLocks/>
                </p:cNvSpPr>
                <p:nvPr/>
              </p:nvSpPr>
              <p:spPr bwMode="auto">
                <a:xfrm rot="663717">
                  <a:off x="1222" y="1487"/>
                  <a:ext cx="71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2" name="Freeform 298"/>
                <p:cNvSpPr>
                  <a:spLocks/>
                </p:cNvSpPr>
                <p:nvPr/>
              </p:nvSpPr>
              <p:spPr bwMode="auto">
                <a:xfrm rot="663717">
                  <a:off x="1090" y="1479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3" name="Freeform 299"/>
                <p:cNvSpPr>
                  <a:spLocks/>
                </p:cNvSpPr>
                <p:nvPr/>
              </p:nvSpPr>
              <p:spPr bwMode="auto">
                <a:xfrm rot="-693316">
                  <a:off x="1033" y="1479"/>
                  <a:ext cx="65" cy="15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2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4" name="Freeform 300"/>
                <p:cNvSpPr>
                  <a:spLocks/>
                </p:cNvSpPr>
                <p:nvPr/>
              </p:nvSpPr>
              <p:spPr bwMode="auto">
                <a:xfrm rot="-693316">
                  <a:off x="967" y="1493"/>
                  <a:ext cx="70" cy="16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5" name="Freeform 301"/>
                <p:cNvSpPr>
                  <a:spLocks/>
                </p:cNvSpPr>
                <p:nvPr/>
              </p:nvSpPr>
              <p:spPr bwMode="auto">
                <a:xfrm rot="-693316">
                  <a:off x="878" y="1450"/>
                  <a:ext cx="75" cy="23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6" name="Freeform 302"/>
                <p:cNvSpPr>
                  <a:spLocks/>
                </p:cNvSpPr>
                <p:nvPr/>
              </p:nvSpPr>
              <p:spPr bwMode="auto">
                <a:xfrm rot="-693316">
                  <a:off x="807" y="1466"/>
                  <a:ext cx="72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7" name="Freeform 303"/>
                <p:cNvSpPr>
                  <a:spLocks/>
                </p:cNvSpPr>
                <p:nvPr/>
              </p:nvSpPr>
              <p:spPr bwMode="auto">
                <a:xfrm rot="-693316">
                  <a:off x="744" y="1479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8" name="Freeform 304"/>
                <p:cNvSpPr>
                  <a:spLocks/>
                </p:cNvSpPr>
                <p:nvPr/>
              </p:nvSpPr>
              <p:spPr bwMode="auto">
                <a:xfrm rot="-693316">
                  <a:off x="901" y="1505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09" name="Freeform 305"/>
                <p:cNvSpPr>
                  <a:spLocks/>
                </p:cNvSpPr>
                <p:nvPr/>
              </p:nvSpPr>
              <p:spPr bwMode="auto">
                <a:xfrm rot="540047">
                  <a:off x="1288" y="1489"/>
                  <a:ext cx="104" cy="14"/>
                </a:xfrm>
                <a:custGeom>
                  <a:avLst/>
                  <a:gdLst>
                    <a:gd name="T0" fmla="*/ 23 w 145"/>
                    <a:gd name="T1" fmla="*/ 0 h 54"/>
                    <a:gd name="T2" fmla="*/ 1 w 145"/>
                    <a:gd name="T3" fmla="*/ 0 h 54"/>
                    <a:gd name="T4" fmla="*/ 3 w 145"/>
                    <a:gd name="T5" fmla="*/ 0 h 54"/>
                    <a:gd name="T6" fmla="*/ 25 w 145"/>
                    <a:gd name="T7" fmla="*/ 0 h 54"/>
                    <a:gd name="T8" fmla="*/ 27 w 145"/>
                    <a:gd name="T9" fmla="*/ 0 h 54"/>
                    <a:gd name="T10" fmla="*/ 23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0" name="Freeform 306"/>
                <p:cNvSpPr>
                  <a:spLocks/>
                </p:cNvSpPr>
                <p:nvPr/>
              </p:nvSpPr>
              <p:spPr bwMode="auto">
                <a:xfrm rot="213989">
                  <a:off x="1515" y="1433"/>
                  <a:ext cx="66" cy="16"/>
                </a:xfrm>
                <a:custGeom>
                  <a:avLst/>
                  <a:gdLst>
                    <a:gd name="T0" fmla="*/ 2 w 145"/>
                    <a:gd name="T1" fmla="*/ 0 h 54"/>
                    <a:gd name="T2" fmla="*/ 0 w 145"/>
                    <a:gd name="T3" fmla="*/ 0 h 54"/>
                    <a:gd name="T4" fmla="*/ 0 w 145"/>
                    <a:gd name="T5" fmla="*/ 0 h 54"/>
                    <a:gd name="T6" fmla="*/ 3 w 145"/>
                    <a:gd name="T7" fmla="*/ 0 h 54"/>
                    <a:gd name="T8" fmla="*/ 3 w 145"/>
                    <a:gd name="T9" fmla="*/ 0 h 54"/>
                    <a:gd name="T10" fmla="*/ 2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1" name="Freeform 307"/>
                <p:cNvSpPr>
                  <a:spLocks/>
                </p:cNvSpPr>
                <p:nvPr/>
              </p:nvSpPr>
              <p:spPr bwMode="auto">
                <a:xfrm rot="213989">
                  <a:off x="1439" y="1432"/>
                  <a:ext cx="74" cy="22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2" name="Freeform 308"/>
                <p:cNvSpPr>
                  <a:spLocks/>
                </p:cNvSpPr>
                <p:nvPr/>
              </p:nvSpPr>
              <p:spPr bwMode="auto">
                <a:xfrm rot="213989">
                  <a:off x="1365" y="1435"/>
                  <a:ext cx="72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3" name="Freeform 309"/>
                <p:cNvSpPr>
                  <a:spLocks/>
                </p:cNvSpPr>
                <p:nvPr/>
              </p:nvSpPr>
              <p:spPr bwMode="auto">
                <a:xfrm rot="213989">
                  <a:off x="1300" y="1436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4" name="Freeform 310"/>
                <p:cNvSpPr>
                  <a:spLocks/>
                </p:cNvSpPr>
                <p:nvPr/>
              </p:nvSpPr>
              <p:spPr bwMode="auto">
                <a:xfrm rot="213989">
                  <a:off x="1441" y="1488"/>
                  <a:ext cx="70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5" name="Freeform 311"/>
                <p:cNvSpPr>
                  <a:spLocks/>
                </p:cNvSpPr>
                <p:nvPr/>
              </p:nvSpPr>
              <p:spPr bwMode="auto">
                <a:xfrm rot="213989">
                  <a:off x="1508" y="1488"/>
                  <a:ext cx="71" cy="1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16" name="Freeform 312"/>
                <p:cNvSpPr>
                  <a:spLocks/>
                </p:cNvSpPr>
                <p:nvPr/>
              </p:nvSpPr>
              <p:spPr bwMode="auto">
                <a:xfrm rot="213989">
                  <a:off x="1374" y="1492"/>
                  <a:ext cx="71" cy="1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pSp>
              <p:nvGrpSpPr>
                <p:cNvPr id="712417" name="Group 315"/>
                <p:cNvGrpSpPr>
                  <a:grpSpLocks/>
                </p:cNvGrpSpPr>
                <p:nvPr/>
              </p:nvGrpSpPr>
              <p:grpSpPr bwMode="auto">
                <a:xfrm rot="-1032716">
                  <a:off x="1005" y="1509"/>
                  <a:ext cx="90" cy="16"/>
                  <a:chOff x="2048" y="3419"/>
                  <a:chExt cx="235" cy="87"/>
                </a:xfrm>
              </p:grpSpPr>
              <p:sp>
                <p:nvSpPr>
                  <p:cNvPr id="712570" name="Freeform 316"/>
                  <p:cNvSpPr>
                    <a:spLocks/>
                  </p:cNvSpPr>
                  <p:nvPr/>
                </p:nvSpPr>
                <p:spPr bwMode="auto">
                  <a:xfrm>
                    <a:off x="2048" y="3419"/>
                    <a:ext cx="235" cy="87"/>
                  </a:xfrm>
                  <a:custGeom>
                    <a:avLst/>
                    <a:gdLst>
                      <a:gd name="T0" fmla="*/ 0 w 235"/>
                      <a:gd name="T1" fmla="*/ 34 h 87"/>
                      <a:gd name="T2" fmla="*/ 30 w 235"/>
                      <a:gd name="T3" fmla="*/ 9 h 87"/>
                      <a:gd name="T4" fmla="*/ 87 w 235"/>
                      <a:gd name="T5" fmla="*/ 0 h 87"/>
                      <a:gd name="T6" fmla="*/ 136 w 235"/>
                      <a:gd name="T7" fmla="*/ 1 h 87"/>
                      <a:gd name="T8" fmla="*/ 181 w 235"/>
                      <a:gd name="T9" fmla="*/ 4 h 87"/>
                      <a:gd name="T10" fmla="*/ 217 w 235"/>
                      <a:gd name="T11" fmla="*/ 10 h 87"/>
                      <a:gd name="T12" fmla="*/ 229 w 235"/>
                      <a:gd name="T13" fmla="*/ 19 h 87"/>
                      <a:gd name="T14" fmla="*/ 234 w 235"/>
                      <a:gd name="T15" fmla="*/ 39 h 87"/>
                      <a:gd name="T16" fmla="*/ 223 w 235"/>
                      <a:gd name="T17" fmla="*/ 70 h 87"/>
                      <a:gd name="T18" fmla="*/ 211 w 235"/>
                      <a:gd name="T19" fmla="*/ 79 h 87"/>
                      <a:gd name="T20" fmla="*/ 189 w 235"/>
                      <a:gd name="T21" fmla="*/ 87 h 87"/>
                      <a:gd name="T22" fmla="*/ 142 w 235"/>
                      <a:gd name="T23" fmla="*/ 78 h 87"/>
                      <a:gd name="T24" fmla="*/ 120 w 235"/>
                      <a:gd name="T25" fmla="*/ 72 h 87"/>
                      <a:gd name="T26" fmla="*/ 75 w 235"/>
                      <a:gd name="T27" fmla="*/ 79 h 87"/>
                      <a:gd name="T28" fmla="*/ 31 w 235"/>
                      <a:gd name="T29" fmla="*/ 81 h 87"/>
                      <a:gd name="T30" fmla="*/ 13 w 235"/>
                      <a:gd name="T31" fmla="*/ 66 h 87"/>
                      <a:gd name="T32" fmla="*/ 4 w 235"/>
                      <a:gd name="T33" fmla="*/ 48 h 87"/>
                      <a:gd name="T34" fmla="*/ 0 w 235"/>
                      <a:gd name="T35" fmla="*/ 34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35"/>
                      <a:gd name="T55" fmla="*/ 0 h 87"/>
                      <a:gd name="T56" fmla="*/ 235 w 235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35" h="87">
                        <a:moveTo>
                          <a:pt x="0" y="34"/>
                        </a:moveTo>
                        <a:cubicBezTo>
                          <a:pt x="2" y="20"/>
                          <a:pt x="17" y="12"/>
                          <a:pt x="30" y="9"/>
                        </a:cubicBezTo>
                        <a:cubicBezTo>
                          <a:pt x="47" y="1"/>
                          <a:pt x="69" y="2"/>
                          <a:pt x="87" y="0"/>
                        </a:cubicBezTo>
                        <a:cubicBezTo>
                          <a:pt x="103" y="0"/>
                          <a:pt x="120" y="0"/>
                          <a:pt x="136" y="1"/>
                        </a:cubicBezTo>
                        <a:cubicBezTo>
                          <a:pt x="151" y="2"/>
                          <a:pt x="181" y="4"/>
                          <a:pt x="181" y="4"/>
                        </a:cubicBezTo>
                        <a:cubicBezTo>
                          <a:pt x="193" y="6"/>
                          <a:pt x="205" y="8"/>
                          <a:pt x="217" y="10"/>
                        </a:cubicBezTo>
                        <a:cubicBezTo>
                          <a:pt x="223" y="12"/>
                          <a:pt x="224" y="15"/>
                          <a:pt x="229" y="19"/>
                        </a:cubicBezTo>
                        <a:cubicBezTo>
                          <a:pt x="232" y="25"/>
                          <a:pt x="232" y="32"/>
                          <a:pt x="234" y="39"/>
                        </a:cubicBezTo>
                        <a:cubicBezTo>
                          <a:pt x="232" y="53"/>
                          <a:pt x="235" y="63"/>
                          <a:pt x="223" y="70"/>
                        </a:cubicBezTo>
                        <a:cubicBezTo>
                          <a:pt x="219" y="76"/>
                          <a:pt x="218" y="78"/>
                          <a:pt x="211" y="79"/>
                        </a:cubicBezTo>
                        <a:cubicBezTo>
                          <a:pt x="204" y="84"/>
                          <a:pt x="197" y="85"/>
                          <a:pt x="189" y="87"/>
                        </a:cubicBezTo>
                        <a:cubicBezTo>
                          <a:pt x="167" y="85"/>
                          <a:pt x="160" y="82"/>
                          <a:pt x="142" y="78"/>
                        </a:cubicBezTo>
                        <a:cubicBezTo>
                          <a:pt x="135" y="75"/>
                          <a:pt x="128" y="73"/>
                          <a:pt x="120" y="72"/>
                        </a:cubicBezTo>
                        <a:cubicBezTo>
                          <a:pt x="102" y="73"/>
                          <a:pt x="92" y="76"/>
                          <a:pt x="75" y="79"/>
                        </a:cubicBezTo>
                        <a:cubicBezTo>
                          <a:pt x="60" y="85"/>
                          <a:pt x="49" y="82"/>
                          <a:pt x="31" y="81"/>
                        </a:cubicBezTo>
                        <a:cubicBezTo>
                          <a:pt x="25" y="76"/>
                          <a:pt x="19" y="71"/>
                          <a:pt x="13" y="66"/>
                        </a:cubicBezTo>
                        <a:cubicBezTo>
                          <a:pt x="12" y="60"/>
                          <a:pt x="8" y="53"/>
                          <a:pt x="4" y="48"/>
                        </a:cubicBezTo>
                        <a:cubicBezTo>
                          <a:pt x="3" y="43"/>
                          <a:pt x="0" y="34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71" name="Line 317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3431"/>
                    <a:ext cx="0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2" name="Line 318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345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3" name="Line 319"/>
                  <p:cNvSpPr>
                    <a:spLocks noChangeShapeType="1"/>
                  </p:cNvSpPr>
                  <p:nvPr/>
                </p:nvSpPr>
                <p:spPr bwMode="auto">
                  <a:xfrm>
                    <a:off x="2209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4" name="Line 320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342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5" name="Line 321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45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6" name="Line 322"/>
                  <p:cNvSpPr>
                    <a:spLocks noChangeShapeType="1"/>
                  </p:cNvSpPr>
                  <p:nvPr/>
                </p:nvSpPr>
                <p:spPr bwMode="auto">
                  <a:xfrm>
                    <a:off x="2184" y="34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7" name="Line 323"/>
                  <p:cNvSpPr>
                    <a:spLocks noChangeShapeType="1"/>
                  </p:cNvSpPr>
                  <p:nvPr/>
                </p:nvSpPr>
                <p:spPr bwMode="auto">
                  <a:xfrm>
                    <a:off x="2108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78" name="Line 324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345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2418" name="Oval 325"/>
                <p:cNvSpPr>
                  <a:spLocks noChangeArrowheads="1"/>
                </p:cNvSpPr>
                <p:nvPr/>
              </p:nvSpPr>
              <p:spPr bwMode="auto">
                <a:xfrm>
                  <a:off x="1493" y="1397"/>
                  <a:ext cx="65" cy="2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pSp>
              <p:nvGrpSpPr>
                <p:cNvPr id="712419" name="Group 326"/>
                <p:cNvGrpSpPr>
                  <a:grpSpLocks/>
                </p:cNvGrpSpPr>
                <p:nvPr/>
              </p:nvGrpSpPr>
              <p:grpSpPr bwMode="auto">
                <a:xfrm>
                  <a:off x="1432" y="1512"/>
                  <a:ext cx="112" cy="19"/>
                  <a:chOff x="2465" y="3571"/>
                  <a:chExt cx="315" cy="105"/>
                </a:xfrm>
              </p:grpSpPr>
              <p:sp>
                <p:nvSpPr>
                  <p:cNvPr id="712560" name="Freeform 327"/>
                  <p:cNvSpPr>
                    <a:spLocks/>
                  </p:cNvSpPr>
                  <p:nvPr/>
                </p:nvSpPr>
                <p:spPr bwMode="auto">
                  <a:xfrm>
                    <a:off x="2465" y="3571"/>
                    <a:ext cx="315" cy="105"/>
                  </a:xfrm>
                  <a:custGeom>
                    <a:avLst/>
                    <a:gdLst>
                      <a:gd name="T0" fmla="*/ 1 w 315"/>
                      <a:gd name="T1" fmla="*/ 49 h 105"/>
                      <a:gd name="T2" fmla="*/ 31 w 315"/>
                      <a:gd name="T3" fmla="*/ 28 h 105"/>
                      <a:gd name="T4" fmla="*/ 69 w 315"/>
                      <a:gd name="T5" fmla="*/ 16 h 105"/>
                      <a:gd name="T6" fmla="*/ 121 w 315"/>
                      <a:gd name="T7" fmla="*/ 7 h 105"/>
                      <a:gd name="T8" fmla="*/ 210 w 315"/>
                      <a:gd name="T9" fmla="*/ 5 h 105"/>
                      <a:gd name="T10" fmla="*/ 244 w 315"/>
                      <a:gd name="T11" fmla="*/ 11 h 105"/>
                      <a:gd name="T12" fmla="*/ 261 w 315"/>
                      <a:gd name="T13" fmla="*/ 17 h 105"/>
                      <a:gd name="T14" fmla="*/ 282 w 315"/>
                      <a:gd name="T15" fmla="*/ 26 h 105"/>
                      <a:gd name="T16" fmla="*/ 315 w 315"/>
                      <a:gd name="T17" fmla="*/ 65 h 105"/>
                      <a:gd name="T18" fmla="*/ 295 w 315"/>
                      <a:gd name="T19" fmla="*/ 95 h 105"/>
                      <a:gd name="T20" fmla="*/ 265 w 315"/>
                      <a:gd name="T21" fmla="*/ 101 h 105"/>
                      <a:gd name="T22" fmla="*/ 214 w 315"/>
                      <a:gd name="T23" fmla="*/ 91 h 105"/>
                      <a:gd name="T24" fmla="*/ 190 w 315"/>
                      <a:gd name="T25" fmla="*/ 82 h 105"/>
                      <a:gd name="T26" fmla="*/ 87 w 315"/>
                      <a:gd name="T27" fmla="*/ 92 h 105"/>
                      <a:gd name="T28" fmla="*/ 70 w 315"/>
                      <a:gd name="T29" fmla="*/ 98 h 105"/>
                      <a:gd name="T30" fmla="*/ 28 w 315"/>
                      <a:gd name="T31" fmla="*/ 100 h 105"/>
                      <a:gd name="T32" fmla="*/ 10 w 315"/>
                      <a:gd name="T33" fmla="*/ 89 h 105"/>
                      <a:gd name="T34" fmla="*/ 1 w 315"/>
                      <a:gd name="T35" fmla="*/ 76 h 105"/>
                      <a:gd name="T36" fmla="*/ 1 w 315"/>
                      <a:gd name="T37" fmla="*/ 49 h 10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15"/>
                      <a:gd name="T58" fmla="*/ 0 h 105"/>
                      <a:gd name="T59" fmla="*/ 315 w 315"/>
                      <a:gd name="T60" fmla="*/ 105 h 10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15" h="105">
                        <a:moveTo>
                          <a:pt x="1" y="49"/>
                        </a:moveTo>
                        <a:cubicBezTo>
                          <a:pt x="7" y="39"/>
                          <a:pt x="19" y="30"/>
                          <a:pt x="31" y="28"/>
                        </a:cubicBezTo>
                        <a:cubicBezTo>
                          <a:pt x="42" y="21"/>
                          <a:pt x="56" y="18"/>
                          <a:pt x="69" y="16"/>
                        </a:cubicBezTo>
                        <a:cubicBezTo>
                          <a:pt x="84" y="9"/>
                          <a:pt x="105" y="8"/>
                          <a:pt x="121" y="7"/>
                        </a:cubicBezTo>
                        <a:cubicBezTo>
                          <a:pt x="149" y="0"/>
                          <a:pt x="184" y="5"/>
                          <a:pt x="210" y="5"/>
                        </a:cubicBezTo>
                        <a:cubicBezTo>
                          <a:pt x="221" y="7"/>
                          <a:pt x="232" y="10"/>
                          <a:pt x="244" y="11"/>
                        </a:cubicBezTo>
                        <a:cubicBezTo>
                          <a:pt x="258" y="17"/>
                          <a:pt x="252" y="15"/>
                          <a:pt x="261" y="17"/>
                        </a:cubicBezTo>
                        <a:cubicBezTo>
                          <a:pt x="270" y="21"/>
                          <a:pt x="272" y="25"/>
                          <a:pt x="282" y="26"/>
                        </a:cubicBezTo>
                        <a:cubicBezTo>
                          <a:pt x="296" y="37"/>
                          <a:pt x="307" y="49"/>
                          <a:pt x="315" y="65"/>
                        </a:cubicBezTo>
                        <a:cubicBezTo>
                          <a:pt x="313" y="84"/>
                          <a:pt x="314" y="92"/>
                          <a:pt x="295" y="95"/>
                        </a:cubicBezTo>
                        <a:cubicBezTo>
                          <a:pt x="286" y="100"/>
                          <a:pt x="275" y="100"/>
                          <a:pt x="265" y="101"/>
                        </a:cubicBezTo>
                        <a:cubicBezTo>
                          <a:pt x="223" y="100"/>
                          <a:pt x="240" y="96"/>
                          <a:pt x="214" y="91"/>
                        </a:cubicBezTo>
                        <a:cubicBezTo>
                          <a:pt x="206" y="87"/>
                          <a:pt x="198" y="83"/>
                          <a:pt x="190" y="82"/>
                        </a:cubicBezTo>
                        <a:cubicBezTo>
                          <a:pt x="154" y="64"/>
                          <a:pt x="121" y="87"/>
                          <a:pt x="87" y="92"/>
                        </a:cubicBezTo>
                        <a:cubicBezTo>
                          <a:pt x="81" y="94"/>
                          <a:pt x="76" y="97"/>
                          <a:pt x="70" y="98"/>
                        </a:cubicBezTo>
                        <a:cubicBezTo>
                          <a:pt x="57" y="105"/>
                          <a:pt x="44" y="100"/>
                          <a:pt x="28" y="100"/>
                        </a:cubicBezTo>
                        <a:cubicBezTo>
                          <a:pt x="21" y="96"/>
                          <a:pt x="17" y="93"/>
                          <a:pt x="10" y="89"/>
                        </a:cubicBezTo>
                        <a:cubicBezTo>
                          <a:pt x="7" y="85"/>
                          <a:pt x="4" y="80"/>
                          <a:pt x="1" y="76"/>
                        </a:cubicBezTo>
                        <a:cubicBezTo>
                          <a:pt x="0" y="69"/>
                          <a:pt x="2" y="49"/>
                          <a:pt x="1" y="49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61" name="Line 328"/>
                  <p:cNvSpPr>
                    <a:spLocks noChangeShapeType="1"/>
                  </p:cNvSpPr>
                  <p:nvPr/>
                </p:nvSpPr>
                <p:spPr bwMode="auto">
                  <a:xfrm>
                    <a:off x="2498" y="3628"/>
                    <a:ext cx="2" cy="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2" name="Line 329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3625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3" name="Line 330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3577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4" name="Line 331"/>
                  <p:cNvSpPr>
                    <a:spLocks noChangeShapeType="1"/>
                  </p:cNvSpPr>
                  <p:nvPr/>
                </p:nvSpPr>
                <p:spPr bwMode="auto">
                  <a:xfrm>
                    <a:off x="2686" y="3618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5" name="Line 332"/>
                  <p:cNvSpPr>
                    <a:spLocks noChangeShapeType="1"/>
                  </p:cNvSpPr>
                  <p:nvPr/>
                </p:nvSpPr>
                <p:spPr bwMode="auto">
                  <a:xfrm>
                    <a:off x="2715" y="359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6" name="Line 333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358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7" name="Line 334"/>
                  <p:cNvSpPr>
                    <a:spLocks noChangeShapeType="1"/>
                  </p:cNvSpPr>
                  <p:nvPr/>
                </p:nvSpPr>
                <p:spPr bwMode="auto">
                  <a:xfrm>
                    <a:off x="2560" y="3614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8" name="Line 335"/>
                  <p:cNvSpPr>
                    <a:spLocks noChangeShapeType="1"/>
                  </p:cNvSpPr>
                  <p:nvPr/>
                </p:nvSpPr>
                <p:spPr bwMode="auto">
                  <a:xfrm>
                    <a:off x="2527" y="3590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69" name="Line 336"/>
                  <p:cNvSpPr>
                    <a:spLocks noChangeShapeType="1"/>
                  </p:cNvSpPr>
                  <p:nvPr/>
                </p:nvSpPr>
                <p:spPr bwMode="auto">
                  <a:xfrm>
                    <a:off x="2623" y="360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2420" name="Group 337"/>
                <p:cNvGrpSpPr>
                  <a:grpSpLocks/>
                </p:cNvGrpSpPr>
                <p:nvPr/>
              </p:nvGrpSpPr>
              <p:grpSpPr bwMode="auto">
                <a:xfrm flipV="1">
                  <a:off x="1177" y="1398"/>
                  <a:ext cx="81" cy="14"/>
                  <a:chOff x="2048" y="3419"/>
                  <a:chExt cx="235" cy="87"/>
                </a:xfrm>
              </p:grpSpPr>
              <p:sp>
                <p:nvSpPr>
                  <p:cNvPr id="712551" name="Freeform 338"/>
                  <p:cNvSpPr>
                    <a:spLocks/>
                  </p:cNvSpPr>
                  <p:nvPr/>
                </p:nvSpPr>
                <p:spPr bwMode="auto">
                  <a:xfrm>
                    <a:off x="2048" y="3419"/>
                    <a:ext cx="235" cy="87"/>
                  </a:xfrm>
                  <a:custGeom>
                    <a:avLst/>
                    <a:gdLst>
                      <a:gd name="T0" fmla="*/ 0 w 235"/>
                      <a:gd name="T1" fmla="*/ 34 h 87"/>
                      <a:gd name="T2" fmla="*/ 30 w 235"/>
                      <a:gd name="T3" fmla="*/ 9 h 87"/>
                      <a:gd name="T4" fmla="*/ 87 w 235"/>
                      <a:gd name="T5" fmla="*/ 0 h 87"/>
                      <a:gd name="T6" fmla="*/ 136 w 235"/>
                      <a:gd name="T7" fmla="*/ 1 h 87"/>
                      <a:gd name="T8" fmla="*/ 181 w 235"/>
                      <a:gd name="T9" fmla="*/ 4 h 87"/>
                      <a:gd name="T10" fmla="*/ 217 w 235"/>
                      <a:gd name="T11" fmla="*/ 10 h 87"/>
                      <a:gd name="T12" fmla="*/ 229 w 235"/>
                      <a:gd name="T13" fmla="*/ 19 h 87"/>
                      <a:gd name="T14" fmla="*/ 234 w 235"/>
                      <a:gd name="T15" fmla="*/ 39 h 87"/>
                      <a:gd name="T16" fmla="*/ 223 w 235"/>
                      <a:gd name="T17" fmla="*/ 70 h 87"/>
                      <a:gd name="T18" fmla="*/ 211 w 235"/>
                      <a:gd name="T19" fmla="*/ 79 h 87"/>
                      <a:gd name="T20" fmla="*/ 189 w 235"/>
                      <a:gd name="T21" fmla="*/ 87 h 87"/>
                      <a:gd name="T22" fmla="*/ 142 w 235"/>
                      <a:gd name="T23" fmla="*/ 78 h 87"/>
                      <a:gd name="T24" fmla="*/ 120 w 235"/>
                      <a:gd name="T25" fmla="*/ 72 h 87"/>
                      <a:gd name="T26" fmla="*/ 75 w 235"/>
                      <a:gd name="T27" fmla="*/ 79 h 87"/>
                      <a:gd name="T28" fmla="*/ 31 w 235"/>
                      <a:gd name="T29" fmla="*/ 81 h 87"/>
                      <a:gd name="T30" fmla="*/ 13 w 235"/>
                      <a:gd name="T31" fmla="*/ 66 h 87"/>
                      <a:gd name="T32" fmla="*/ 4 w 235"/>
                      <a:gd name="T33" fmla="*/ 48 h 87"/>
                      <a:gd name="T34" fmla="*/ 0 w 235"/>
                      <a:gd name="T35" fmla="*/ 34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35"/>
                      <a:gd name="T55" fmla="*/ 0 h 87"/>
                      <a:gd name="T56" fmla="*/ 235 w 235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35" h="87">
                        <a:moveTo>
                          <a:pt x="0" y="34"/>
                        </a:moveTo>
                        <a:cubicBezTo>
                          <a:pt x="2" y="20"/>
                          <a:pt x="17" y="12"/>
                          <a:pt x="30" y="9"/>
                        </a:cubicBezTo>
                        <a:cubicBezTo>
                          <a:pt x="47" y="1"/>
                          <a:pt x="69" y="2"/>
                          <a:pt x="87" y="0"/>
                        </a:cubicBezTo>
                        <a:cubicBezTo>
                          <a:pt x="103" y="0"/>
                          <a:pt x="120" y="0"/>
                          <a:pt x="136" y="1"/>
                        </a:cubicBezTo>
                        <a:cubicBezTo>
                          <a:pt x="151" y="2"/>
                          <a:pt x="181" y="4"/>
                          <a:pt x="181" y="4"/>
                        </a:cubicBezTo>
                        <a:cubicBezTo>
                          <a:pt x="193" y="6"/>
                          <a:pt x="205" y="8"/>
                          <a:pt x="217" y="10"/>
                        </a:cubicBezTo>
                        <a:cubicBezTo>
                          <a:pt x="223" y="12"/>
                          <a:pt x="224" y="15"/>
                          <a:pt x="229" y="19"/>
                        </a:cubicBezTo>
                        <a:cubicBezTo>
                          <a:pt x="232" y="25"/>
                          <a:pt x="232" y="32"/>
                          <a:pt x="234" y="39"/>
                        </a:cubicBezTo>
                        <a:cubicBezTo>
                          <a:pt x="232" y="53"/>
                          <a:pt x="235" y="63"/>
                          <a:pt x="223" y="70"/>
                        </a:cubicBezTo>
                        <a:cubicBezTo>
                          <a:pt x="219" y="76"/>
                          <a:pt x="218" y="78"/>
                          <a:pt x="211" y="79"/>
                        </a:cubicBezTo>
                        <a:cubicBezTo>
                          <a:pt x="204" y="84"/>
                          <a:pt x="197" y="85"/>
                          <a:pt x="189" y="87"/>
                        </a:cubicBezTo>
                        <a:cubicBezTo>
                          <a:pt x="167" y="85"/>
                          <a:pt x="160" y="82"/>
                          <a:pt x="142" y="78"/>
                        </a:cubicBezTo>
                        <a:cubicBezTo>
                          <a:pt x="135" y="75"/>
                          <a:pt x="128" y="73"/>
                          <a:pt x="120" y="72"/>
                        </a:cubicBezTo>
                        <a:cubicBezTo>
                          <a:pt x="102" y="73"/>
                          <a:pt x="92" y="76"/>
                          <a:pt x="75" y="79"/>
                        </a:cubicBezTo>
                        <a:cubicBezTo>
                          <a:pt x="60" y="85"/>
                          <a:pt x="49" y="82"/>
                          <a:pt x="31" y="81"/>
                        </a:cubicBezTo>
                        <a:cubicBezTo>
                          <a:pt x="25" y="76"/>
                          <a:pt x="19" y="71"/>
                          <a:pt x="13" y="66"/>
                        </a:cubicBezTo>
                        <a:cubicBezTo>
                          <a:pt x="12" y="60"/>
                          <a:pt x="8" y="53"/>
                          <a:pt x="4" y="48"/>
                        </a:cubicBezTo>
                        <a:cubicBezTo>
                          <a:pt x="3" y="43"/>
                          <a:pt x="0" y="34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52" name="Line 339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3431"/>
                    <a:ext cx="0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3" name="Line 340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345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4" name="Line 341"/>
                  <p:cNvSpPr>
                    <a:spLocks noChangeShapeType="1"/>
                  </p:cNvSpPr>
                  <p:nvPr/>
                </p:nvSpPr>
                <p:spPr bwMode="auto">
                  <a:xfrm>
                    <a:off x="2209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5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342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6" name="Line 343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45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7" name="Line 344"/>
                  <p:cNvSpPr>
                    <a:spLocks noChangeShapeType="1"/>
                  </p:cNvSpPr>
                  <p:nvPr/>
                </p:nvSpPr>
                <p:spPr bwMode="auto">
                  <a:xfrm>
                    <a:off x="2184" y="34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8" name="Line 345"/>
                  <p:cNvSpPr>
                    <a:spLocks noChangeShapeType="1"/>
                  </p:cNvSpPr>
                  <p:nvPr/>
                </p:nvSpPr>
                <p:spPr bwMode="auto">
                  <a:xfrm>
                    <a:off x="2108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9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345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2421" name="Oval 347"/>
                <p:cNvSpPr>
                  <a:spLocks noChangeArrowheads="1"/>
                </p:cNvSpPr>
                <p:nvPr/>
              </p:nvSpPr>
              <p:spPr bwMode="auto">
                <a:xfrm>
                  <a:off x="953" y="1422"/>
                  <a:ext cx="66" cy="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2" name="Oval 348"/>
                <p:cNvSpPr>
                  <a:spLocks noChangeArrowheads="1"/>
                </p:cNvSpPr>
                <p:nvPr/>
              </p:nvSpPr>
              <p:spPr bwMode="auto">
                <a:xfrm>
                  <a:off x="1385" y="1448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3" name="Oval 349"/>
                <p:cNvSpPr>
                  <a:spLocks noChangeArrowheads="1"/>
                </p:cNvSpPr>
                <p:nvPr/>
              </p:nvSpPr>
              <p:spPr bwMode="auto">
                <a:xfrm>
                  <a:off x="1247" y="1449"/>
                  <a:ext cx="81" cy="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4" name="Oval 350"/>
                <p:cNvSpPr>
                  <a:spLocks noChangeArrowheads="1"/>
                </p:cNvSpPr>
                <p:nvPr/>
              </p:nvSpPr>
              <p:spPr bwMode="auto">
                <a:xfrm>
                  <a:off x="1326" y="1461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5" name="Oval 351"/>
                <p:cNvSpPr>
                  <a:spLocks noChangeArrowheads="1"/>
                </p:cNvSpPr>
                <p:nvPr/>
              </p:nvSpPr>
              <p:spPr bwMode="auto">
                <a:xfrm>
                  <a:off x="1450" y="1459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6" name="Oval 352"/>
                <p:cNvSpPr>
                  <a:spLocks noChangeArrowheads="1"/>
                </p:cNvSpPr>
                <p:nvPr/>
              </p:nvSpPr>
              <p:spPr bwMode="auto">
                <a:xfrm>
                  <a:off x="1516" y="1450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7" name="Oval 353"/>
                <p:cNvSpPr>
                  <a:spLocks noChangeArrowheads="1"/>
                </p:cNvSpPr>
                <p:nvPr/>
              </p:nvSpPr>
              <p:spPr bwMode="auto">
                <a:xfrm>
                  <a:off x="1066" y="1449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8" name="Oval 354"/>
                <p:cNvSpPr>
                  <a:spLocks noChangeArrowheads="1"/>
                </p:cNvSpPr>
                <p:nvPr/>
              </p:nvSpPr>
              <p:spPr bwMode="auto">
                <a:xfrm>
                  <a:off x="1125" y="1441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29" name="Oval 355"/>
                <p:cNvSpPr>
                  <a:spLocks noChangeArrowheads="1"/>
                </p:cNvSpPr>
                <p:nvPr/>
              </p:nvSpPr>
              <p:spPr bwMode="auto">
                <a:xfrm rot="-850935">
                  <a:off x="885" y="1480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0" name="Oval 356"/>
                <p:cNvSpPr>
                  <a:spLocks noChangeArrowheads="1"/>
                </p:cNvSpPr>
                <p:nvPr/>
              </p:nvSpPr>
              <p:spPr bwMode="auto">
                <a:xfrm>
                  <a:off x="1181" y="1456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1" name="Oval 357"/>
                <p:cNvSpPr>
                  <a:spLocks noChangeArrowheads="1"/>
                </p:cNvSpPr>
                <p:nvPr/>
              </p:nvSpPr>
              <p:spPr bwMode="auto">
                <a:xfrm>
                  <a:off x="1006" y="1430"/>
                  <a:ext cx="81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2" name="Oval 358"/>
                <p:cNvSpPr>
                  <a:spLocks noChangeArrowheads="1"/>
                </p:cNvSpPr>
                <p:nvPr/>
              </p:nvSpPr>
              <p:spPr bwMode="auto">
                <a:xfrm rot="-988680">
                  <a:off x="943" y="1455"/>
                  <a:ext cx="80" cy="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3" name="Oval 359"/>
                <p:cNvSpPr>
                  <a:spLocks noChangeArrowheads="1"/>
                </p:cNvSpPr>
                <p:nvPr/>
              </p:nvSpPr>
              <p:spPr bwMode="auto">
                <a:xfrm rot="-1126890">
                  <a:off x="823" y="1476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4" name="Oval 361"/>
                <p:cNvSpPr>
                  <a:spLocks noChangeArrowheads="1"/>
                </p:cNvSpPr>
                <p:nvPr/>
              </p:nvSpPr>
              <p:spPr bwMode="auto">
                <a:xfrm>
                  <a:off x="1506" y="1583"/>
                  <a:ext cx="61" cy="2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5" name="Freeform 362"/>
                <p:cNvSpPr>
                  <a:spLocks/>
                </p:cNvSpPr>
                <p:nvPr/>
              </p:nvSpPr>
              <p:spPr bwMode="auto">
                <a:xfrm>
                  <a:off x="1313" y="1703"/>
                  <a:ext cx="269" cy="23"/>
                </a:xfrm>
                <a:custGeom>
                  <a:avLst/>
                  <a:gdLst>
                    <a:gd name="T0" fmla="*/ 80 w 362"/>
                    <a:gd name="T1" fmla="*/ 0 h 80"/>
                    <a:gd name="T2" fmla="*/ 61 w 362"/>
                    <a:gd name="T3" fmla="*/ 0 h 80"/>
                    <a:gd name="T4" fmla="*/ 26 w 362"/>
                    <a:gd name="T5" fmla="*/ 0 h 80"/>
                    <a:gd name="T6" fmla="*/ 12 w 362"/>
                    <a:gd name="T7" fmla="*/ 0 h 80"/>
                    <a:gd name="T8" fmla="*/ 0 w 362"/>
                    <a:gd name="T9" fmla="*/ 0 h 80"/>
                    <a:gd name="T10" fmla="*/ 23 w 362"/>
                    <a:gd name="T11" fmla="*/ 0 h 80"/>
                    <a:gd name="T12" fmla="*/ 82 w 362"/>
                    <a:gd name="T13" fmla="*/ 0 h 80"/>
                    <a:gd name="T14" fmla="*/ 80 w 362"/>
                    <a:gd name="T15" fmla="*/ 0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2"/>
                    <a:gd name="T25" fmla="*/ 0 h 80"/>
                    <a:gd name="T26" fmla="*/ 362 w 362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2" h="80">
                      <a:moveTo>
                        <a:pt x="352" y="6"/>
                      </a:moveTo>
                      <a:cubicBezTo>
                        <a:pt x="328" y="0"/>
                        <a:pt x="294" y="12"/>
                        <a:pt x="270" y="14"/>
                      </a:cubicBezTo>
                      <a:cubicBezTo>
                        <a:pt x="222" y="26"/>
                        <a:pt x="162" y="15"/>
                        <a:pt x="114" y="14"/>
                      </a:cubicBezTo>
                      <a:cubicBezTo>
                        <a:pt x="84" y="17"/>
                        <a:pt x="77" y="29"/>
                        <a:pt x="52" y="40"/>
                      </a:cubicBezTo>
                      <a:cubicBezTo>
                        <a:pt x="35" y="47"/>
                        <a:pt x="15" y="46"/>
                        <a:pt x="0" y="56"/>
                      </a:cubicBezTo>
                      <a:cubicBezTo>
                        <a:pt x="24" y="80"/>
                        <a:pt x="87" y="68"/>
                        <a:pt x="104" y="68"/>
                      </a:cubicBezTo>
                      <a:cubicBezTo>
                        <a:pt x="191" y="67"/>
                        <a:pt x="273" y="62"/>
                        <a:pt x="360" y="60"/>
                      </a:cubicBezTo>
                      <a:cubicBezTo>
                        <a:pt x="362" y="53"/>
                        <a:pt x="354" y="6"/>
                        <a:pt x="352" y="6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6" name="Freeform 363"/>
                <p:cNvSpPr>
                  <a:spLocks/>
                </p:cNvSpPr>
                <p:nvPr/>
              </p:nvSpPr>
              <p:spPr bwMode="auto">
                <a:xfrm>
                  <a:off x="1236" y="1649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7" name="Freeform 364"/>
                <p:cNvSpPr>
                  <a:spLocks/>
                </p:cNvSpPr>
                <p:nvPr/>
              </p:nvSpPr>
              <p:spPr bwMode="auto">
                <a:xfrm>
                  <a:off x="1192" y="1708"/>
                  <a:ext cx="71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8" name="Freeform 365"/>
                <p:cNvSpPr>
                  <a:spLocks/>
                </p:cNvSpPr>
                <p:nvPr/>
              </p:nvSpPr>
              <p:spPr bwMode="auto">
                <a:xfrm>
                  <a:off x="1315" y="1699"/>
                  <a:ext cx="70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39" name="Freeform 366"/>
                <p:cNvSpPr>
                  <a:spLocks/>
                </p:cNvSpPr>
                <p:nvPr/>
              </p:nvSpPr>
              <p:spPr bwMode="auto">
                <a:xfrm>
                  <a:off x="1249" y="1706"/>
                  <a:ext cx="71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0" name="Freeform 367"/>
                <p:cNvSpPr>
                  <a:spLocks/>
                </p:cNvSpPr>
                <p:nvPr/>
              </p:nvSpPr>
              <p:spPr bwMode="auto">
                <a:xfrm>
                  <a:off x="1172" y="1655"/>
                  <a:ext cx="72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1" name="Freeform 368"/>
                <p:cNvSpPr>
                  <a:spLocks/>
                </p:cNvSpPr>
                <p:nvPr/>
              </p:nvSpPr>
              <p:spPr bwMode="auto">
                <a:xfrm rot="-484844">
                  <a:off x="1049" y="1673"/>
                  <a:ext cx="71" cy="2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2" name="Freeform 369"/>
                <p:cNvSpPr>
                  <a:spLocks/>
                </p:cNvSpPr>
                <p:nvPr/>
              </p:nvSpPr>
              <p:spPr bwMode="auto">
                <a:xfrm>
                  <a:off x="1130" y="1710"/>
                  <a:ext cx="71" cy="25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3" name="Freeform 370"/>
                <p:cNvSpPr>
                  <a:spLocks/>
                </p:cNvSpPr>
                <p:nvPr/>
              </p:nvSpPr>
              <p:spPr bwMode="auto">
                <a:xfrm rot="-577250">
                  <a:off x="1111" y="1664"/>
                  <a:ext cx="71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4" name="Freeform 371"/>
                <p:cNvSpPr>
                  <a:spLocks/>
                </p:cNvSpPr>
                <p:nvPr/>
              </p:nvSpPr>
              <p:spPr bwMode="auto">
                <a:xfrm>
                  <a:off x="1066" y="1716"/>
                  <a:ext cx="72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5" name="Freeform 372"/>
                <p:cNvSpPr>
                  <a:spLocks/>
                </p:cNvSpPr>
                <p:nvPr/>
              </p:nvSpPr>
              <p:spPr bwMode="auto">
                <a:xfrm rot="-484844">
                  <a:off x="985" y="1685"/>
                  <a:ext cx="72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6" name="Freeform 373"/>
                <p:cNvSpPr>
                  <a:spLocks/>
                </p:cNvSpPr>
                <p:nvPr/>
              </p:nvSpPr>
              <p:spPr bwMode="auto">
                <a:xfrm rot="-484844">
                  <a:off x="920" y="1698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7" name="Freeform 374"/>
                <p:cNvSpPr>
                  <a:spLocks/>
                </p:cNvSpPr>
                <p:nvPr/>
              </p:nvSpPr>
              <p:spPr bwMode="auto">
                <a:xfrm>
                  <a:off x="864" y="1704"/>
                  <a:ext cx="62" cy="25"/>
                </a:xfrm>
                <a:custGeom>
                  <a:avLst/>
                  <a:gdLst>
                    <a:gd name="T0" fmla="*/ 2 w 137"/>
                    <a:gd name="T1" fmla="*/ 0 h 59"/>
                    <a:gd name="T2" fmla="*/ 0 w 137"/>
                    <a:gd name="T3" fmla="*/ 1 h 59"/>
                    <a:gd name="T4" fmla="*/ 1 w 137"/>
                    <a:gd name="T5" fmla="*/ 1 h 59"/>
                    <a:gd name="T6" fmla="*/ 2 w 137"/>
                    <a:gd name="T7" fmla="*/ 0 h 59"/>
                    <a:gd name="T8" fmla="*/ 2 w 137"/>
                    <a:gd name="T9" fmla="*/ 0 h 5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59"/>
                    <a:gd name="T17" fmla="*/ 137 w 137"/>
                    <a:gd name="T18" fmla="*/ 59 h 5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59">
                      <a:moveTo>
                        <a:pt x="117" y="8"/>
                      </a:moveTo>
                      <a:cubicBezTo>
                        <a:pt x="77" y="21"/>
                        <a:pt x="35" y="30"/>
                        <a:pt x="0" y="53"/>
                      </a:cubicBezTo>
                      <a:cubicBezTo>
                        <a:pt x="22" y="59"/>
                        <a:pt x="44" y="54"/>
                        <a:pt x="66" y="50"/>
                      </a:cubicBezTo>
                      <a:cubicBezTo>
                        <a:pt x="87" y="39"/>
                        <a:pt x="107" y="33"/>
                        <a:pt x="129" y="26"/>
                      </a:cubicBezTo>
                      <a:cubicBezTo>
                        <a:pt x="137" y="14"/>
                        <a:pt x="133" y="0"/>
                        <a:pt x="117" y="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8" name="Freeform 375"/>
                <p:cNvSpPr>
                  <a:spLocks/>
                </p:cNvSpPr>
                <p:nvPr/>
              </p:nvSpPr>
              <p:spPr bwMode="auto">
                <a:xfrm>
                  <a:off x="1514" y="1627"/>
                  <a:ext cx="67" cy="24"/>
                </a:xfrm>
                <a:custGeom>
                  <a:avLst/>
                  <a:gdLst>
                    <a:gd name="T0" fmla="*/ 3 w 145"/>
                    <a:gd name="T1" fmla="*/ 0 h 54"/>
                    <a:gd name="T2" fmla="*/ 0 w 145"/>
                    <a:gd name="T3" fmla="*/ 0 h 54"/>
                    <a:gd name="T4" fmla="*/ 0 w 145"/>
                    <a:gd name="T5" fmla="*/ 1 h 54"/>
                    <a:gd name="T6" fmla="*/ 3 w 145"/>
                    <a:gd name="T7" fmla="*/ 0 h 54"/>
                    <a:gd name="T8" fmla="*/ 3 w 145"/>
                    <a:gd name="T9" fmla="*/ 0 h 54"/>
                    <a:gd name="T10" fmla="*/ 3 w 145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54"/>
                    <a:gd name="T20" fmla="*/ 145 w 14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54">
                      <a:moveTo>
                        <a:pt x="119" y="6"/>
                      </a:moveTo>
                      <a:cubicBezTo>
                        <a:pt x="79" y="14"/>
                        <a:pt x="46" y="22"/>
                        <a:pt x="5" y="24"/>
                      </a:cubicBezTo>
                      <a:cubicBezTo>
                        <a:pt x="1" y="37"/>
                        <a:pt x="0" y="46"/>
                        <a:pt x="14" y="51"/>
                      </a:cubicBezTo>
                      <a:cubicBezTo>
                        <a:pt x="54" y="48"/>
                        <a:pt x="98" y="54"/>
                        <a:pt x="134" y="36"/>
                      </a:cubicBezTo>
                      <a:cubicBezTo>
                        <a:pt x="135" y="35"/>
                        <a:pt x="145" y="21"/>
                        <a:pt x="143" y="18"/>
                      </a:cubicBezTo>
                      <a:cubicBezTo>
                        <a:pt x="138" y="11"/>
                        <a:pt x="113" y="0"/>
                        <a:pt x="119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49" name="Freeform 376"/>
                <p:cNvSpPr>
                  <a:spLocks/>
                </p:cNvSpPr>
                <p:nvPr/>
              </p:nvSpPr>
              <p:spPr bwMode="auto">
                <a:xfrm>
                  <a:off x="1438" y="1629"/>
                  <a:ext cx="74" cy="24"/>
                </a:xfrm>
                <a:custGeom>
                  <a:avLst/>
                  <a:gdLst>
                    <a:gd name="T0" fmla="*/ 3 w 165"/>
                    <a:gd name="T1" fmla="*/ 0 h 76"/>
                    <a:gd name="T2" fmla="*/ 2 w 165"/>
                    <a:gd name="T3" fmla="*/ 0 h 76"/>
                    <a:gd name="T4" fmla="*/ 0 w 165"/>
                    <a:gd name="T5" fmla="*/ 0 h 76"/>
                    <a:gd name="T6" fmla="*/ 2 w 165"/>
                    <a:gd name="T7" fmla="*/ 0 h 76"/>
                    <a:gd name="T8" fmla="*/ 3 w 165"/>
                    <a:gd name="T9" fmla="*/ 0 h 76"/>
                    <a:gd name="T10" fmla="*/ 3 w 165"/>
                    <a:gd name="T11" fmla="*/ 0 h 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5"/>
                    <a:gd name="T19" fmla="*/ 0 h 76"/>
                    <a:gd name="T20" fmla="*/ 165 w 165"/>
                    <a:gd name="T21" fmla="*/ 76 h 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5" h="76">
                      <a:moveTo>
                        <a:pt x="156" y="18"/>
                      </a:moveTo>
                      <a:cubicBezTo>
                        <a:pt x="123" y="26"/>
                        <a:pt x="140" y="23"/>
                        <a:pt x="105" y="27"/>
                      </a:cubicBezTo>
                      <a:cubicBezTo>
                        <a:pt x="81" y="26"/>
                        <a:pt x="13" y="0"/>
                        <a:pt x="0" y="39"/>
                      </a:cubicBezTo>
                      <a:cubicBezTo>
                        <a:pt x="7" y="76"/>
                        <a:pt x="58" y="51"/>
                        <a:pt x="87" y="48"/>
                      </a:cubicBezTo>
                      <a:cubicBezTo>
                        <a:pt x="113" y="39"/>
                        <a:pt x="136" y="41"/>
                        <a:pt x="165" y="39"/>
                      </a:cubicBezTo>
                      <a:cubicBezTo>
                        <a:pt x="161" y="28"/>
                        <a:pt x="151" y="28"/>
                        <a:pt x="156" y="18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0" name="Freeform 377"/>
                <p:cNvSpPr>
                  <a:spLocks/>
                </p:cNvSpPr>
                <p:nvPr/>
              </p:nvSpPr>
              <p:spPr bwMode="auto">
                <a:xfrm>
                  <a:off x="1364" y="1635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1" name="Freeform 378"/>
                <p:cNvSpPr>
                  <a:spLocks/>
                </p:cNvSpPr>
                <p:nvPr/>
              </p:nvSpPr>
              <p:spPr bwMode="auto">
                <a:xfrm>
                  <a:off x="1299" y="1640"/>
                  <a:ext cx="72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2" name="Freeform 379"/>
                <p:cNvSpPr>
                  <a:spLocks/>
                </p:cNvSpPr>
                <p:nvPr/>
              </p:nvSpPr>
              <p:spPr bwMode="auto">
                <a:xfrm>
                  <a:off x="1444" y="1689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3" name="Freeform 380"/>
                <p:cNvSpPr>
                  <a:spLocks/>
                </p:cNvSpPr>
                <p:nvPr/>
              </p:nvSpPr>
              <p:spPr bwMode="auto">
                <a:xfrm>
                  <a:off x="1511" y="1686"/>
                  <a:ext cx="71" cy="24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1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4" name="Freeform 381"/>
                <p:cNvSpPr>
                  <a:spLocks/>
                </p:cNvSpPr>
                <p:nvPr/>
              </p:nvSpPr>
              <p:spPr bwMode="auto">
                <a:xfrm>
                  <a:off x="1379" y="1696"/>
                  <a:ext cx="71" cy="23"/>
                </a:xfrm>
                <a:custGeom>
                  <a:avLst/>
                  <a:gdLst>
                    <a:gd name="T0" fmla="*/ 3 w 157"/>
                    <a:gd name="T1" fmla="*/ 0 h 51"/>
                    <a:gd name="T2" fmla="*/ 1 w 157"/>
                    <a:gd name="T3" fmla="*/ 0 h 51"/>
                    <a:gd name="T4" fmla="*/ 0 w 157"/>
                    <a:gd name="T5" fmla="*/ 0 h 51"/>
                    <a:gd name="T6" fmla="*/ 3 w 157"/>
                    <a:gd name="T7" fmla="*/ 0 h 51"/>
                    <a:gd name="T8" fmla="*/ 3 w 157"/>
                    <a:gd name="T9" fmla="*/ 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7"/>
                    <a:gd name="T16" fmla="*/ 0 h 51"/>
                    <a:gd name="T17" fmla="*/ 157 w 157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7" h="51">
                      <a:moveTo>
                        <a:pt x="149" y="0"/>
                      </a:moveTo>
                      <a:cubicBezTo>
                        <a:pt x="112" y="12"/>
                        <a:pt x="77" y="13"/>
                        <a:pt x="38" y="15"/>
                      </a:cubicBezTo>
                      <a:cubicBezTo>
                        <a:pt x="25" y="18"/>
                        <a:pt x="0" y="24"/>
                        <a:pt x="26" y="33"/>
                      </a:cubicBezTo>
                      <a:cubicBezTo>
                        <a:pt x="68" y="19"/>
                        <a:pt x="119" y="51"/>
                        <a:pt x="152" y="18"/>
                      </a:cubicBezTo>
                      <a:cubicBezTo>
                        <a:pt x="157" y="2"/>
                        <a:pt x="142" y="0"/>
                        <a:pt x="149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5" name="Freeform 382"/>
                <p:cNvSpPr>
                  <a:spLocks/>
                </p:cNvSpPr>
                <p:nvPr/>
              </p:nvSpPr>
              <p:spPr bwMode="auto">
                <a:xfrm>
                  <a:off x="911" y="1616"/>
                  <a:ext cx="303" cy="77"/>
                </a:xfrm>
                <a:custGeom>
                  <a:avLst/>
                  <a:gdLst>
                    <a:gd name="T0" fmla="*/ 13 w 666"/>
                    <a:gd name="T1" fmla="*/ 0 h 261"/>
                    <a:gd name="T2" fmla="*/ 9 w 666"/>
                    <a:gd name="T3" fmla="*/ 0 h 261"/>
                    <a:gd name="T4" fmla="*/ 7 w 666"/>
                    <a:gd name="T5" fmla="*/ 0 h 261"/>
                    <a:gd name="T6" fmla="*/ 6 w 666"/>
                    <a:gd name="T7" fmla="*/ 0 h 261"/>
                    <a:gd name="T8" fmla="*/ 5 w 666"/>
                    <a:gd name="T9" fmla="*/ 0 h 261"/>
                    <a:gd name="T10" fmla="*/ 4 w 666"/>
                    <a:gd name="T11" fmla="*/ 0 h 261"/>
                    <a:gd name="T12" fmla="*/ 4 w 666"/>
                    <a:gd name="T13" fmla="*/ 0 h 261"/>
                    <a:gd name="T14" fmla="*/ 3 w 666"/>
                    <a:gd name="T15" fmla="*/ 0 h 261"/>
                    <a:gd name="T16" fmla="*/ 2 w 666"/>
                    <a:gd name="T17" fmla="*/ 0 h 261"/>
                    <a:gd name="T18" fmla="*/ 2 w 666"/>
                    <a:gd name="T19" fmla="*/ 0 h 261"/>
                    <a:gd name="T20" fmla="*/ 1 w 666"/>
                    <a:gd name="T21" fmla="*/ 0 h 261"/>
                    <a:gd name="T22" fmla="*/ 1 w 666"/>
                    <a:gd name="T23" fmla="*/ 0 h 261"/>
                    <a:gd name="T24" fmla="*/ 0 w 666"/>
                    <a:gd name="T25" fmla="*/ 0 h 261"/>
                    <a:gd name="T26" fmla="*/ 0 w 666"/>
                    <a:gd name="T27" fmla="*/ 1 h 261"/>
                    <a:gd name="T28" fmla="*/ 2 w 666"/>
                    <a:gd name="T29" fmla="*/ 1 h 261"/>
                    <a:gd name="T30" fmla="*/ 3 w 666"/>
                    <a:gd name="T31" fmla="*/ 1 h 261"/>
                    <a:gd name="T32" fmla="*/ 5 w 666"/>
                    <a:gd name="T33" fmla="*/ 0 h 261"/>
                    <a:gd name="T34" fmla="*/ 8 w 666"/>
                    <a:gd name="T35" fmla="*/ 0 h 261"/>
                    <a:gd name="T36" fmla="*/ 9 w 666"/>
                    <a:gd name="T37" fmla="*/ 0 h 261"/>
                    <a:gd name="T38" fmla="*/ 10 w 666"/>
                    <a:gd name="T39" fmla="*/ 0 h 261"/>
                    <a:gd name="T40" fmla="*/ 13 w 666"/>
                    <a:gd name="T41" fmla="*/ 0 h 261"/>
                    <a:gd name="T42" fmla="*/ 13 w 666"/>
                    <a:gd name="T43" fmla="*/ 0 h 261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666"/>
                    <a:gd name="T67" fmla="*/ 0 h 261"/>
                    <a:gd name="T68" fmla="*/ 666 w 666"/>
                    <a:gd name="T69" fmla="*/ 261 h 261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666" h="261">
                      <a:moveTo>
                        <a:pt x="644" y="24"/>
                      </a:moveTo>
                      <a:cubicBezTo>
                        <a:pt x="585" y="31"/>
                        <a:pt x="529" y="51"/>
                        <a:pt x="470" y="57"/>
                      </a:cubicBezTo>
                      <a:cubicBezTo>
                        <a:pt x="424" y="69"/>
                        <a:pt x="454" y="63"/>
                        <a:pt x="377" y="60"/>
                      </a:cubicBezTo>
                      <a:cubicBezTo>
                        <a:pt x="360" y="54"/>
                        <a:pt x="344" y="46"/>
                        <a:pt x="326" y="42"/>
                      </a:cubicBezTo>
                      <a:cubicBezTo>
                        <a:pt x="301" y="25"/>
                        <a:pt x="290" y="10"/>
                        <a:pt x="260" y="0"/>
                      </a:cubicBezTo>
                      <a:cubicBezTo>
                        <a:pt x="257" y="0"/>
                        <a:pt x="226" y="0"/>
                        <a:pt x="215" y="6"/>
                      </a:cubicBezTo>
                      <a:cubicBezTo>
                        <a:pt x="209" y="10"/>
                        <a:pt x="197" y="18"/>
                        <a:pt x="197" y="18"/>
                      </a:cubicBezTo>
                      <a:cubicBezTo>
                        <a:pt x="190" y="28"/>
                        <a:pt x="181" y="32"/>
                        <a:pt x="173" y="42"/>
                      </a:cubicBezTo>
                      <a:cubicBezTo>
                        <a:pt x="154" y="64"/>
                        <a:pt x="144" y="94"/>
                        <a:pt x="125" y="117"/>
                      </a:cubicBezTo>
                      <a:cubicBezTo>
                        <a:pt x="115" y="128"/>
                        <a:pt x="98" y="138"/>
                        <a:pt x="86" y="147"/>
                      </a:cubicBezTo>
                      <a:cubicBezTo>
                        <a:pt x="84" y="153"/>
                        <a:pt x="84" y="161"/>
                        <a:pt x="80" y="165"/>
                      </a:cubicBezTo>
                      <a:cubicBezTo>
                        <a:pt x="76" y="169"/>
                        <a:pt x="68" y="168"/>
                        <a:pt x="62" y="171"/>
                      </a:cubicBezTo>
                      <a:cubicBezTo>
                        <a:pt x="44" y="180"/>
                        <a:pt x="34" y="197"/>
                        <a:pt x="14" y="204"/>
                      </a:cubicBezTo>
                      <a:cubicBezTo>
                        <a:pt x="6" y="229"/>
                        <a:pt x="0" y="255"/>
                        <a:pt x="29" y="261"/>
                      </a:cubicBezTo>
                      <a:cubicBezTo>
                        <a:pt x="56" y="259"/>
                        <a:pt x="78" y="253"/>
                        <a:pt x="104" y="249"/>
                      </a:cubicBezTo>
                      <a:cubicBezTo>
                        <a:pt x="121" y="238"/>
                        <a:pt x="141" y="219"/>
                        <a:pt x="161" y="213"/>
                      </a:cubicBezTo>
                      <a:cubicBezTo>
                        <a:pt x="199" y="202"/>
                        <a:pt x="240" y="202"/>
                        <a:pt x="278" y="192"/>
                      </a:cubicBezTo>
                      <a:cubicBezTo>
                        <a:pt x="320" y="181"/>
                        <a:pt x="366" y="173"/>
                        <a:pt x="407" y="159"/>
                      </a:cubicBezTo>
                      <a:cubicBezTo>
                        <a:pt x="420" y="155"/>
                        <a:pt x="432" y="146"/>
                        <a:pt x="446" y="144"/>
                      </a:cubicBezTo>
                      <a:cubicBezTo>
                        <a:pt x="475" y="139"/>
                        <a:pt x="504" y="136"/>
                        <a:pt x="533" y="132"/>
                      </a:cubicBezTo>
                      <a:cubicBezTo>
                        <a:pt x="568" y="120"/>
                        <a:pt x="606" y="120"/>
                        <a:pt x="641" y="108"/>
                      </a:cubicBezTo>
                      <a:cubicBezTo>
                        <a:pt x="662" y="87"/>
                        <a:pt x="666" y="46"/>
                        <a:pt x="644" y="24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6" name="Oval 383"/>
                <p:cNvSpPr>
                  <a:spLocks noChangeArrowheads="1"/>
                </p:cNvSpPr>
                <p:nvPr/>
              </p:nvSpPr>
              <p:spPr bwMode="auto">
                <a:xfrm>
                  <a:off x="857" y="1629"/>
                  <a:ext cx="67" cy="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7" name="Oval 384"/>
                <p:cNvSpPr>
                  <a:spLocks noChangeArrowheads="1"/>
                </p:cNvSpPr>
                <p:nvPr/>
              </p:nvSpPr>
              <p:spPr bwMode="auto">
                <a:xfrm>
                  <a:off x="1001" y="1627"/>
                  <a:ext cx="44" cy="2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8" name="Freeform 385"/>
                <p:cNvSpPr>
                  <a:spLocks/>
                </p:cNvSpPr>
                <p:nvPr/>
              </p:nvSpPr>
              <p:spPr bwMode="auto">
                <a:xfrm rot="-1032716">
                  <a:off x="987" y="1653"/>
                  <a:ext cx="92" cy="23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2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59" name="Line 386"/>
                <p:cNvSpPr>
                  <a:spLocks noChangeShapeType="1"/>
                </p:cNvSpPr>
                <p:nvPr/>
              </p:nvSpPr>
              <p:spPr bwMode="auto">
                <a:xfrm rot="-1032716">
                  <a:off x="1065" y="1646"/>
                  <a:ext cx="0" cy="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0" name="Line 387"/>
                <p:cNvSpPr>
                  <a:spLocks noChangeShapeType="1"/>
                </p:cNvSpPr>
                <p:nvPr/>
              </p:nvSpPr>
              <p:spPr bwMode="auto">
                <a:xfrm rot="-1032716">
                  <a:off x="1059" y="165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1" name="Line 388"/>
                <p:cNvSpPr>
                  <a:spLocks noChangeShapeType="1"/>
                </p:cNvSpPr>
                <p:nvPr/>
              </p:nvSpPr>
              <p:spPr bwMode="auto">
                <a:xfrm rot="-1032716">
                  <a:off x="1047" y="164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2" name="Line 389"/>
                <p:cNvSpPr>
                  <a:spLocks noChangeShapeType="1"/>
                </p:cNvSpPr>
                <p:nvPr/>
              </p:nvSpPr>
              <p:spPr bwMode="auto">
                <a:xfrm rot="-1032716">
                  <a:off x="1028" y="1653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3" name="Line 390"/>
                <p:cNvSpPr>
                  <a:spLocks noChangeShapeType="1"/>
                </p:cNvSpPr>
                <p:nvPr/>
              </p:nvSpPr>
              <p:spPr bwMode="auto">
                <a:xfrm rot="-1032716">
                  <a:off x="1021" y="1664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4" name="Line 391"/>
                <p:cNvSpPr>
                  <a:spLocks noChangeShapeType="1"/>
                </p:cNvSpPr>
                <p:nvPr/>
              </p:nvSpPr>
              <p:spPr bwMode="auto">
                <a:xfrm rot="-1032716">
                  <a:off x="1040" y="165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5" name="Line 392"/>
                <p:cNvSpPr>
                  <a:spLocks noChangeShapeType="1"/>
                </p:cNvSpPr>
                <p:nvPr/>
              </p:nvSpPr>
              <p:spPr bwMode="auto">
                <a:xfrm rot="-1032716">
                  <a:off x="1009" y="1659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6" name="Line 393"/>
                <p:cNvSpPr>
                  <a:spLocks noChangeShapeType="1"/>
                </p:cNvSpPr>
                <p:nvPr/>
              </p:nvSpPr>
              <p:spPr bwMode="auto">
                <a:xfrm rot="-1032716">
                  <a:off x="1001" y="1671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7" name="Freeform 394"/>
                <p:cNvSpPr>
                  <a:spLocks/>
                </p:cNvSpPr>
                <p:nvPr/>
              </p:nvSpPr>
              <p:spPr bwMode="auto">
                <a:xfrm>
                  <a:off x="1241" y="1607"/>
                  <a:ext cx="91" cy="24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1 w 235"/>
                    <a:gd name="T5" fmla="*/ 0 h 87"/>
                    <a:gd name="T6" fmla="*/ 1 w 235"/>
                    <a:gd name="T7" fmla="*/ 0 h 87"/>
                    <a:gd name="T8" fmla="*/ 2 w 235"/>
                    <a:gd name="T9" fmla="*/ 0 h 87"/>
                    <a:gd name="T10" fmla="*/ 2 w 235"/>
                    <a:gd name="T11" fmla="*/ 0 h 87"/>
                    <a:gd name="T12" fmla="*/ 2 w 235"/>
                    <a:gd name="T13" fmla="*/ 0 h 87"/>
                    <a:gd name="T14" fmla="*/ 2 w 235"/>
                    <a:gd name="T15" fmla="*/ 0 h 87"/>
                    <a:gd name="T16" fmla="*/ 2 w 235"/>
                    <a:gd name="T17" fmla="*/ 0 h 87"/>
                    <a:gd name="T18" fmla="*/ 2 w 235"/>
                    <a:gd name="T19" fmla="*/ 0 h 87"/>
                    <a:gd name="T20" fmla="*/ 2 w 235"/>
                    <a:gd name="T21" fmla="*/ 0 h 87"/>
                    <a:gd name="T22" fmla="*/ 1 w 235"/>
                    <a:gd name="T23" fmla="*/ 0 h 87"/>
                    <a:gd name="T24" fmla="*/ 1 w 235"/>
                    <a:gd name="T25" fmla="*/ 0 h 87"/>
                    <a:gd name="T26" fmla="*/ 1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68" name="Line 395"/>
                <p:cNvSpPr>
                  <a:spLocks noChangeShapeType="1"/>
                </p:cNvSpPr>
                <p:nvPr/>
              </p:nvSpPr>
              <p:spPr bwMode="auto">
                <a:xfrm>
                  <a:off x="1323" y="1610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69" name="Line 396"/>
                <p:cNvSpPr>
                  <a:spLocks noChangeShapeType="1"/>
                </p:cNvSpPr>
                <p:nvPr/>
              </p:nvSpPr>
              <p:spPr bwMode="auto">
                <a:xfrm>
                  <a:off x="1313" y="161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0" name="Line 397"/>
                <p:cNvSpPr>
                  <a:spLocks noChangeShapeType="1"/>
                </p:cNvSpPr>
                <p:nvPr/>
              </p:nvSpPr>
              <p:spPr bwMode="auto">
                <a:xfrm>
                  <a:off x="1303" y="160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1" name="Line 398"/>
                <p:cNvSpPr>
                  <a:spLocks noChangeShapeType="1"/>
                </p:cNvSpPr>
                <p:nvPr/>
              </p:nvSpPr>
              <p:spPr bwMode="auto">
                <a:xfrm>
                  <a:off x="1284" y="1607"/>
                  <a:ext cx="0" cy="1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2" name="Line 399"/>
                <p:cNvSpPr>
                  <a:spLocks noChangeShapeType="1"/>
                </p:cNvSpPr>
                <p:nvPr/>
              </p:nvSpPr>
              <p:spPr bwMode="auto">
                <a:xfrm>
                  <a:off x="1274" y="1615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3" name="Line 400"/>
                <p:cNvSpPr>
                  <a:spLocks noChangeShapeType="1"/>
                </p:cNvSpPr>
                <p:nvPr/>
              </p:nvSpPr>
              <p:spPr bwMode="auto">
                <a:xfrm>
                  <a:off x="1294" y="1615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4" name="Line 401"/>
                <p:cNvSpPr>
                  <a:spLocks noChangeShapeType="1"/>
                </p:cNvSpPr>
                <p:nvPr/>
              </p:nvSpPr>
              <p:spPr bwMode="auto">
                <a:xfrm>
                  <a:off x="1264" y="1608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5" name="Line 402"/>
                <p:cNvSpPr>
                  <a:spLocks noChangeShapeType="1"/>
                </p:cNvSpPr>
                <p:nvPr/>
              </p:nvSpPr>
              <p:spPr bwMode="auto">
                <a:xfrm>
                  <a:off x="1253" y="161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6" name="Freeform 403"/>
                <p:cNvSpPr>
                  <a:spLocks/>
                </p:cNvSpPr>
                <p:nvPr/>
              </p:nvSpPr>
              <p:spPr bwMode="auto">
                <a:xfrm rot="19412930" flipV="1">
                  <a:off x="1425" y="1600"/>
                  <a:ext cx="61" cy="23"/>
                </a:xfrm>
                <a:custGeom>
                  <a:avLst/>
                  <a:gdLst>
                    <a:gd name="T0" fmla="*/ 0 w 235"/>
                    <a:gd name="T1" fmla="*/ 0 h 87"/>
                    <a:gd name="T2" fmla="*/ 0 w 235"/>
                    <a:gd name="T3" fmla="*/ 0 h 87"/>
                    <a:gd name="T4" fmla="*/ 0 w 235"/>
                    <a:gd name="T5" fmla="*/ 0 h 87"/>
                    <a:gd name="T6" fmla="*/ 0 w 235"/>
                    <a:gd name="T7" fmla="*/ 0 h 87"/>
                    <a:gd name="T8" fmla="*/ 0 w 235"/>
                    <a:gd name="T9" fmla="*/ 0 h 87"/>
                    <a:gd name="T10" fmla="*/ 0 w 235"/>
                    <a:gd name="T11" fmla="*/ 0 h 87"/>
                    <a:gd name="T12" fmla="*/ 0 w 235"/>
                    <a:gd name="T13" fmla="*/ 0 h 87"/>
                    <a:gd name="T14" fmla="*/ 0 w 235"/>
                    <a:gd name="T15" fmla="*/ 0 h 87"/>
                    <a:gd name="T16" fmla="*/ 0 w 235"/>
                    <a:gd name="T17" fmla="*/ 0 h 87"/>
                    <a:gd name="T18" fmla="*/ 0 w 235"/>
                    <a:gd name="T19" fmla="*/ 0 h 87"/>
                    <a:gd name="T20" fmla="*/ 0 w 235"/>
                    <a:gd name="T21" fmla="*/ 0 h 87"/>
                    <a:gd name="T22" fmla="*/ 0 w 235"/>
                    <a:gd name="T23" fmla="*/ 0 h 87"/>
                    <a:gd name="T24" fmla="*/ 0 w 235"/>
                    <a:gd name="T25" fmla="*/ 0 h 87"/>
                    <a:gd name="T26" fmla="*/ 0 w 235"/>
                    <a:gd name="T27" fmla="*/ 0 h 87"/>
                    <a:gd name="T28" fmla="*/ 0 w 235"/>
                    <a:gd name="T29" fmla="*/ 0 h 87"/>
                    <a:gd name="T30" fmla="*/ 0 w 235"/>
                    <a:gd name="T31" fmla="*/ 0 h 87"/>
                    <a:gd name="T32" fmla="*/ 0 w 235"/>
                    <a:gd name="T33" fmla="*/ 0 h 87"/>
                    <a:gd name="T34" fmla="*/ 0 w 235"/>
                    <a:gd name="T35" fmla="*/ 0 h 8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35"/>
                    <a:gd name="T55" fmla="*/ 0 h 87"/>
                    <a:gd name="T56" fmla="*/ 235 w 235"/>
                    <a:gd name="T57" fmla="*/ 87 h 8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35" h="87">
                      <a:moveTo>
                        <a:pt x="0" y="34"/>
                      </a:moveTo>
                      <a:cubicBezTo>
                        <a:pt x="2" y="20"/>
                        <a:pt x="17" y="12"/>
                        <a:pt x="30" y="9"/>
                      </a:cubicBezTo>
                      <a:cubicBezTo>
                        <a:pt x="47" y="1"/>
                        <a:pt x="69" y="2"/>
                        <a:pt x="87" y="0"/>
                      </a:cubicBezTo>
                      <a:cubicBezTo>
                        <a:pt x="103" y="0"/>
                        <a:pt x="120" y="0"/>
                        <a:pt x="136" y="1"/>
                      </a:cubicBezTo>
                      <a:cubicBezTo>
                        <a:pt x="151" y="2"/>
                        <a:pt x="181" y="4"/>
                        <a:pt x="181" y="4"/>
                      </a:cubicBezTo>
                      <a:cubicBezTo>
                        <a:pt x="193" y="6"/>
                        <a:pt x="205" y="8"/>
                        <a:pt x="217" y="10"/>
                      </a:cubicBezTo>
                      <a:cubicBezTo>
                        <a:pt x="223" y="12"/>
                        <a:pt x="224" y="15"/>
                        <a:pt x="229" y="19"/>
                      </a:cubicBezTo>
                      <a:cubicBezTo>
                        <a:pt x="232" y="25"/>
                        <a:pt x="232" y="32"/>
                        <a:pt x="234" y="39"/>
                      </a:cubicBezTo>
                      <a:cubicBezTo>
                        <a:pt x="232" y="53"/>
                        <a:pt x="235" y="63"/>
                        <a:pt x="223" y="70"/>
                      </a:cubicBezTo>
                      <a:cubicBezTo>
                        <a:pt x="219" y="76"/>
                        <a:pt x="218" y="78"/>
                        <a:pt x="211" y="79"/>
                      </a:cubicBezTo>
                      <a:cubicBezTo>
                        <a:pt x="204" y="84"/>
                        <a:pt x="197" y="85"/>
                        <a:pt x="189" y="87"/>
                      </a:cubicBezTo>
                      <a:cubicBezTo>
                        <a:pt x="167" y="85"/>
                        <a:pt x="160" y="82"/>
                        <a:pt x="142" y="78"/>
                      </a:cubicBezTo>
                      <a:cubicBezTo>
                        <a:pt x="135" y="75"/>
                        <a:pt x="128" y="73"/>
                        <a:pt x="120" y="72"/>
                      </a:cubicBezTo>
                      <a:cubicBezTo>
                        <a:pt x="102" y="73"/>
                        <a:pt x="92" y="76"/>
                        <a:pt x="75" y="79"/>
                      </a:cubicBezTo>
                      <a:cubicBezTo>
                        <a:pt x="60" y="85"/>
                        <a:pt x="49" y="82"/>
                        <a:pt x="31" y="81"/>
                      </a:cubicBezTo>
                      <a:cubicBezTo>
                        <a:pt x="25" y="76"/>
                        <a:pt x="19" y="71"/>
                        <a:pt x="13" y="66"/>
                      </a:cubicBezTo>
                      <a:cubicBezTo>
                        <a:pt x="12" y="60"/>
                        <a:pt x="8" y="53"/>
                        <a:pt x="4" y="48"/>
                      </a:cubicBezTo>
                      <a:cubicBezTo>
                        <a:pt x="3" y="43"/>
                        <a:pt x="0" y="34"/>
                        <a:pt x="0" y="34"/>
                      </a:cubicBezTo>
                      <a:close/>
                    </a:path>
                  </a:pathLst>
                </a:custGeom>
                <a:solidFill>
                  <a:srgbClr val="FF505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77" name="Line 404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77" y="1596"/>
                  <a:ext cx="0" cy="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8" name="Line 405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67" y="1591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79" name="Line 406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67" y="1602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0" name="Line 407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56" y="1610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1" name="Line 408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45" y="1607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2" name="Line 409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57" y="1600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3" name="Line 410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46" y="1616"/>
                  <a:ext cx="0" cy="1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4" name="Line 411"/>
                <p:cNvSpPr>
                  <a:spLocks noChangeShapeType="1"/>
                </p:cNvSpPr>
                <p:nvPr/>
              </p:nvSpPr>
              <p:spPr bwMode="auto">
                <a:xfrm rot="19412930" flipV="1">
                  <a:off x="1434" y="1615"/>
                  <a:ext cx="0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2485" name="Oval 412"/>
                <p:cNvSpPr>
                  <a:spLocks noChangeArrowheads="1"/>
                </p:cNvSpPr>
                <p:nvPr/>
              </p:nvSpPr>
              <p:spPr bwMode="auto">
                <a:xfrm>
                  <a:off x="1000" y="1698"/>
                  <a:ext cx="65" cy="2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86" name="Oval 413"/>
                <p:cNvSpPr>
                  <a:spLocks noChangeArrowheads="1"/>
                </p:cNvSpPr>
                <p:nvPr/>
              </p:nvSpPr>
              <p:spPr bwMode="auto">
                <a:xfrm>
                  <a:off x="1137" y="1677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87" name="Oval 414"/>
                <p:cNvSpPr>
                  <a:spLocks noChangeArrowheads="1"/>
                </p:cNvSpPr>
                <p:nvPr/>
              </p:nvSpPr>
              <p:spPr bwMode="auto">
                <a:xfrm rot="-486701">
                  <a:off x="1501" y="1646"/>
                  <a:ext cx="81" cy="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88" name="Oval 415"/>
                <p:cNvSpPr>
                  <a:spLocks noChangeArrowheads="1"/>
                </p:cNvSpPr>
                <p:nvPr/>
              </p:nvSpPr>
              <p:spPr bwMode="auto">
                <a:xfrm rot="-899664">
                  <a:off x="1313" y="1659"/>
                  <a:ext cx="81" cy="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89" name="Oval 416"/>
                <p:cNvSpPr>
                  <a:spLocks noChangeArrowheads="1"/>
                </p:cNvSpPr>
                <p:nvPr/>
              </p:nvSpPr>
              <p:spPr bwMode="auto">
                <a:xfrm rot="-899664">
                  <a:off x="1063" y="1682"/>
                  <a:ext cx="80" cy="3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0" name="Oval 417"/>
                <p:cNvSpPr>
                  <a:spLocks noChangeArrowheads="1"/>
                </p:cNvSpPr>
                <p:nvPr/>
              </p:nvSpPr>
              <p:spPr bwMode="auto">
                <a:xfrm rot="-100506">
                  <a:off x="1196" y="1665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1" name="Oval 418"/>
                <p:cNvSpPr>
                  <a:spLocks noChangeArrowheads="1"/>
                </p:cNvSpPr>
                <p:nvPr/>
              </p:nvSpPr>
              <p:spPr bwMode="auto">
                <a:xfrm rot="-769498">
                  <a:off x="1253" y="1677"/>
                  <a:ext cx="65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2" name="Oval 419"/>
                <p:cNvSpPr>
                  <a:spLocks noChangeArrowheads="1"/>
                </p:cNvSpPr>
                <p:nvPr/>
              </p:nvSpPr>
              <p:spPr bwMode="auto">
                <a:xfrm rot="-769498">
                  <a:off x="1385" y="1666"/>
                  <a:ext cx="66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3" name="Oval 420"/>
                <p:cNvSpPr>
                  <a:spLocks noChangeArrowheads="1"/>
                </p:cNvSpPr>
                <p:nvPr/>
              </p:nvSpPr>
              <p:spPr bwMode="auto">
                <a:xfrm rot="-769498">
                  <a:off x="1441" y="1646"/>
                  <a:ext cx="65" cy="3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4" name="Freeform 421"/>
                <p:cNvSpPr>
                  <a:spLocks/>
                </p:cNvSpPr>
                <p:nvPr/>
              </p:nvSpPr>
              <p:spPr bwMode="auto">
                <a:xfrm>
                  <a:off x="925" y="1170"/>
                  <a:ext cx="452" cy="42"/>
                </a:xfrm>
                <a:custGeom>
                  <a:avLst/>
                  <a:gdLst>
                    <a:gd name="T0" fmla="*/ 17 w 995"/>
                    <a:gd name="T1" fmla="*/ 0 h 141"/>
                    <a:gd name="T2" fmla="*/ 19 w 995"/>
                    <a:gd name="T3" fmla="*/ 0 h 141"/>
                    <a:gd name="T4" fmla="*/ 13 w 995"/>
                    <a:gd name="T5" fmla="*/ 0 h 141"/>
                    <a:gd name="T6" fmla="*/ 13 w 995"/>
                    <a:gd name="T7" fmla="*/ 0 h 141"/>
                    <a:gd name="T8" fmla="*/ 7 w 995"/>
                    <a:gd name="T9" fmla="*/ 0 h 141"/>
                    <a:gd name="T10" fmla="*/ 5 w 995"/>
                    <a:gd name="T11" fmla="*/ 0 h 141"/>
                    <a:gd name="T12" fmla="*/ 2 w 995"/>
                    <a:gd name="T13" fmla="*/ 0 h 141"/>
                    <a:gd name="T14" fmla="*/ 1 w 995"/>
                    <a:gd name="T15" fmla="*/ 0 h 141"/>
                    <a:gd name="T16" fmla="*/ 0 w 995"/>
                    <a:gd name="T17" fmla="*/ 0 h 141"/>
                    <a:gd name="T18" fmla="*/ 2 w 995"/>
                    <a:gd name="T19" fmla="*/ 0 h 141"/>
                    <a:gd name="T20" fmla="*/ 15 w 995"/>
                    <a:gd name="T21" fmla="*/ 0 h 141"/>
                    <a:gd name="T22" fmla="*/ 17 w 995"/>
                    <a:gd name="T23" fmla="*/ 0 h 14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95"/>
                    <a:gd name="T37" fmla="*/ 0 h 141"/>
                    <a:gd name="T38" fmla="*/ 995 w 995"/>
                    <a:gd name="T39" fmla="*/ 141 h 14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95" h="141">
                      <a:moveTo>
                        <a:pt x="902" y="21"/>
                      </a:moveTo>
                      <a:cubicBezTo>
                        <a:pt x="935" y="16"/>
                        <a:pt x="982" y="0"/>
                        <a:pt x="995" y="39"/>
                      </a:cubicBezTo>
                      <a:cubicBezTo>
                        <a:pt x="919" y="115"/>
                        <a:pt x="771" y="63"/>
                        <a:pt x="680" y="108"/>
                      </a:cubicBezTo>
                      <a:cubicBezTo>
                        <a:pt x="672" y="120"/>
                        <a:pt x="661" y="136"/>
                        <a:pt x="647" y="141"/>
                      </a:cubicBezTo>
                      <a:cubicBezTo>
                        <a:pt x="548" y="139"/>
                        <a:pt x="451" y="130"/>
                        <a:pt x="353" y="120"/>
                      </a:cubicBezTo>
                      <a:cubicBezTo>
                        <a:pt x="318" y="111"/>
                        <a:pt x="306" y="107"/>
                        <a:pt x="266" y="105"/>
                      </a:cubicBezTo>
                      <a:cubicBezTo>
                        <a:pt x="206" y="95"/>
                        <a:pt x="146" y="102"/>
                        <a:pt x="86" y="105"/>
                      </a:cubicBezTo>
                      <a:cubicBezTo>
                        <a:pt x="72" y="108"/>
                        <a:pt x="57" y="118"/>
                        <a:pt x="44" y="114"/>
                      </a:cubicBezTo>
                      <a:cubicBezTo>
                        <a:pt x="37" y="92"/>
                        <a:pt x="36" y="85"/>
                        <a:pt x="17" y="72"/>
                      </a:cubicBezTo>
                      <a:cubicBezTo>
                        <a:pt x="0" y="22"/>
                        <a:pt x="57" y="24"/>
                        <a:pt x="89" y="21"/>
                      </a:cubicBezTo>
                      <a:cubicBezTo>
                        <a:pt x="309" y="23"/>
                        <a:pt x="526" y="21"/>
                        <a:pt x="746" y="24"/>
                      </a:cubicBezTo>
                      <a:cubicBezTo>
                        <a:pt x="910" y="21"/>
                        <a:pt x="962" y="21"/>
                        <a:pt x="902" y="21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5" name="Freeform 422"/>
                <p:cNvSpPr>
                  <a:spLocks/>
                </p:cNvSpPr>
                <p:nvPr/>
              </p:nvSpPr>
              <p:spPr bwMode="auto">
                <a:xfrm>
                  <a:off x="1240" y="1174"/>
                  <a:ext cx="341" cy="44"/>
                </a:xfrm>
                <a:custGeom>
                  <a:avLst/>
                  <a:gdLst>
                    <a:gd name="T0" fmla="*/ 15 w 750"/>
                    <a:gd name="T1" fmla="*/ 0 h 145"/>
                    <a:gd name="T2" fmla="*/ 8 w 750"/>
                    <a:gd name="T3" fmla="*/ 0 h 145"/>
                    <a:gd name="T4" fmla="*/ 6 w 750"/>
                    <a:gd name="T5" fmla="*/ 0 h 145"/>
                    <a:gd name="T6" fmla="*/ 5 w 750"/>
                    <a:gd name="T7" fmla="*/ 0 h 145"/>
                    <a:gd name="T8" fmla="*/ 3 w 750"/>
                    <a:gd name="T9" fmla="*/ 0 h 145"/>
                    <a:gd name="T10" fmla="*/ 1 w 750"/>
                    <a:gd name="T11" fmla="*/ 0 h 145"/>
                    <a:gd name="T12" fmla="*/ 0 w 750"/>
                    <a:gd name="T13" fmla="*/ 0 h 145"/>
                    <a:gd name="T14" fmla="*/ 0 w 750"/>
                    <a:gd name="T15" fmla="*/ 0 h 145"/>
                    <a:gd name="T16" fmla="*/ 1 w 750"/>
                    <a:gd name="T17" fmla="*/ 0 h 145"/>
                    <a:gd name="T18" fmla="*/ 4 w 750"/>
                    <a:gd name="T19" fmla="*/ 0 h 145"/>
                    <a:gd name="T20" fmla="*/ 6 w 750"/>
                    <a:gd name="T21" fmla="*/ 0 h 145"/>
                    <a:gd name="T22" fmla="*/ 10 w 750"/>
                    <a:gd name="T23" fmla="*/ 0 h 145"/>
                    <a:gd name="T24" fmla="*/ 11 w 750"/>
                    <a:gd name="T25" fmla="*/ 0 h 145"/>
                    <a:gd name="T26" fmla="*/ 12 w 750"/>
                    <a:gd name="T27" fmla="*/ 0 h 145"/>
                    <a:gd name="T28" fmla="*/ 13 w 750"/>
                    <a:gd name="T29" fmla="*/ 0 h 145"/>
                    <a:gd name="T30" fmla="*/ 13 w 750"/>
                    <a:gd name="T31" fmla="*/ 0 h 145"/>
                    <a:gd name="T32" fmla="*/ 15 w 750"/>
                    <a:gd name="T33" fmla="*/ 0 h 145"/>
                    <a:gd name="T34" fmla="*/ 15 w 750"/>
                    <a:gd name="T35" fmla="*/ 0 h 145"/>
                    <a:gd name="T36" fmla="*/ 15 w 750"/>
                    <a:gd name="T37" fmla="*/ 0 h 1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750"/>
                    <a:gd name="T58" fmla="*/ 0 h 145"/>
                    <a:gd name="T59" fmla="*/ 750 w 750"/>
                    <a:gd name="T60" fmla="*/ 145 h 1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750" h="145">
                      <a:moveTo>
                        <a:pt x="741" y="0"/>
                      </a:moveTo>
                      <a:cubicBezTo>
                        <a:pt x="628" y="11"/>
                        <a:pt x="564" y="7"/>
                        <a:pt x="420" y="9"/>
                      </a:cubicBezTo>
                      <a:cubicBezTo>
                        <a:pt x="374" y="15"/>
                        <a:pt x="341" y="41"/>
                        <a:pt x="303" y="66"/>
                      </a:cubicBezTo>
                      <a:cubicBezTo>
                        <a:pt x="292" y="74"/>
                        <a:pt x="241" y="79"/>
                        <a:pt x="228" y="81"/>
                      </a:cubicBezTo>
                      <a:cubicBezTo>
                        <a:pt x="199" y="85"/>
                        <a:pt x="182" y="87"/>
                        <a:pt x="156" y="96"/>
                      </a:cubicBezTo>
                      <a:cubicBezTo>
                        <a:pt x="125" y="106"/>
                        <a:pt x="90" y="98"/>
                        <a:pt x="57" y="99"/>
                      </a:cubicBezTo>
                      <a:cubicBezTo>
                        <a:pt x="46" y="103"/>
                        <a:pt x="34" y="104"/>
                        <a:pt x="24" y="108"/>
                      </a:cubicBezTo>
                      <a:cubicBezTo>
                        <a:pt x="17" y="111"/>
                        <a:pt x="6" y="120"/>
                        <a:pt x="6" y="120"/>
                      </a:cubicBezTo>
                      <a:cubicBezTo>
                        <a:pt x="0" y="138"/>
                        <a:pt x="24" y="135"/>
                        <a:pt x="39" y="135"/>
                      </a:cubicBezTo>
                      <a:cubicBezTo>
                        <a:pt x="92" y="137"/>
                        <a:pt x="145" y="137"/>
                        <a:pt x="198" y="138"/>
                      </a:cubicBezTo>
                      <a:cubicBezTo>
                        <a:pt x="234" y="145"/>
                        <a:pt x="273" y="141"/>
                        <a:pt x="309" y="132"/>
                      </a:cubicBezTo>
                      <a:cubicBezTo>
                        <a:pt x="377" y="134"/>
                        <a:pt x="431" y="138"/>
                        <a:pt x="498" y="135"/>
                      </a:cubicBezTo>
                      <a:cubicBezTo>
                        <a:pt x="517" y="129"/>
                        <a:pt x="535" y="121"/>
                        <a:pt x="555" y="117"/>
                      </a:cubicBezTo>
                      <a:cubicBezTo>
                        <a:pt x="581" y="118"/>
                        <a:pt x="607" y="118"/>
                        <a:pt x="633" y="120"/>
                      </a:cubicBezTo>
                      <a:cubicBezTo>
                        <a:pt x="639" y="120"/>
                        <a:pt x="660" y="128"/>
                        <a:pt x="663" y="129"/>
                      </a:cubicBezTo>
                      <a:cubicBezTo>
                        <a:pt x="669" y="131"/>
                        <a:pt x="681" y="135"/>
                        <a:pt x="681" y="135"/>
                      </a:cubicBezTo>
                      <a:cubicBezTo>
                        <a:pt x="715" y="133"/>
                        <a:pt x="734" y="144"/>
                        <a:pt x="744" y="114"/>
                      </a:cubicBezTo>
                      <a:cubicBezTo>
                        <a:pt x="745" y="83"/>
                        <a:pt x="750" y="52"/>
                        <a:pt x="750" y="21"/>
                      </a:cubicBezTo>
                      <a:cubicBezTo>
                        <a:pt x="750" y="3"/>
                        <a:pt x="735" y="12"/>
                        <a:pt x="741" y="0"/>
                      </a:cubicBezTo>
                      <a:close/>
                    </a:path>
                  </a:pathLst>
                </a:custGeom>
                <a:solidFill>
                  <a:srgbClr val="FFCC99"/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grpSp>
              <p:nvGrpSpPr>
                <p:cNvPr id="712496" name="Group 423"/>
                <p:cNvGrpSpPr>
                  <a:grpSpLocks/>
                </p:cNvGrpSpPr>
                <p:nvPr/>
              </p:nvGrpSpPr>
              <p:grpSpPr bwMode="auto">
                <a:xfrm rot="717986">
                  <a:off x="1048" y="1182"/>
                  <a:ext cx="111" cy="18"/>
                  <a:chOff x="2465" y="3571"/>
                  <a:chExt cx="315" cy="105"/>
                </a:xfrm>
              </p:grpSpPr>
              <p:sp>
                <p:nvSpPr>
                  <p:cNvPr id="712541" name="Freeform 424"/>
                  <p:cNvSpPr>
                    <a:spLocks/>
                  </p:cNvSpPr>
                  <p:nvPr/>
                </p:nvSpPr>
                <p:spPr bwMode="auto">
                  <a:xfrm>
                    <a:off x="2465" y="3571"/>
                    <a:ext cx="315" cy="105"/>
                  </a:xfrm>
                  <a:custGeom>
                    <a:avLst/>
                    <a:gdLst>
                      <a:gd name="T0" fmla="*/ 1 w 315"/>
                      <a:gd name="T1" fmla="*/ 49 h 105"/>
                      <a:gd name="T2" fmla="*/ 31 w 315"/>
                      <a:gd name="T3" fmla="*/ 28 h 105"/>
                      <a:gd name="T4" fmla="*/ 69 w 315"/>
                      <a:gd name="T5" fmla="*/ 16 h 105"/>
                      <a:gd name="T6" fmla="*/ 121 w 315"/>
                      <a:gd name="T7" fmla="*/ 7 h 105"/>
                      <a:gd name="T8" fmla="*/ 210 w 315"/>
                      <a:gd name="T9" fmla="*/ 5 h 105"/>
                      <a:gd name="T10" fmla="*/ 244 w 315"/>
                      <a:gd name="T11" fmla="*/ 11 h 105"/>
                      <a:gd name="T12" fmla="*/ 261 w 315"/>
                      <a:gd name="T13" fmla="*/ 17 h 105"/>
                      <a:gd name="T14" fmla="*/ 282 w 315"/>
                      <a:gd name="T15" fmla="*/ 26 h 105"/>
                      <a:gd name="T16" fmla="*/ 315 w 315"/>
                      <a:gd name="T17" fmla="*/ 65 h 105"/>
                      <a:gd name="T18" fmla="*/ 295 w 315"/>
                      <a:gd name="T19" fmla="*/ 95 h 105"/>
                      <a:gd name="T20" fmla="*/ 265 w 315"/>
                      <a:gd name="T21" fmla="*/ 101 h 105"/>
                      <a:gd name="T22" fmla="*/ 214 w 315"/>
                      <a:gd name="T23" fmla="*/ 91 h 105"/>
                      <a:gd name="T24" fmla="*/ 190 w 315"/>
                      <a:gd name="T25" fmla="*/ 82 h 105"/>
                      <a:gd name="T26" fmla="*/ 87 w 315"/>
                      <a:gd name="T27" fmla="*/ 92 h 105"/>
                      <a:gd name="T28" fmla="*/ 70 w 315"/>
                      <a:gd name="T29" fmla="*/ 98 h 105"/>
                      <a:gd name="T30" fmla="*/ 28 w 315"/>
                      <a:gd name="T31" fmla="*/ 100 h 105"/>
                      <a:gd name="T32" fmla="*/ 10 w 315"/>
                      <a:gd name="T33" fmla="*/ 89 h 105"/>
                      <a:gd name="T34" fmla="*/ 1 w 315"/>
                      <a:gd name="T35" fmla="*/ 76 h 105"/>
                      <a:gd name="T36" fmla="*/ 1 w 315"/>
                      <a:gd name="T37" fmla="*/ 49 h 10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315"/>
                      <a:gd name="T58" fmla="*/ 0 h 105"/>
                      <a:gd name="T59" fmla="*/ 315 w 315"/>
                      <a:gd name="T60" fmla="*/ 105 h 10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315" h="105">
                        <a:moveTo>
                          <a:pt x="1" y="49"/>
                        </a:moveTo>
                        <a:cubicBezTo>
                          <a:pt x="7" y="39"/>
                          <a:pt x="19" y="30"/>
                          <a:pt x="31" y="28"/>
                        </a:cubicBezTo>
                        <a:cubicBezTo>
                          <a:pt x="42" y="21"/>
                          <a:pt x="56" y="18"/>
                          <a:pt x="69" y="16"/>
                        </a:cubicBezTo>
                        <a:cubicBezTo>
                          <a:pt x="84" y="9"/>
                          <a:pt x="105" y="8"/>
                          <a:pt x="121" y="7"/>
                        </a:cubicBezTo>
                        <a:cubicBezTo>
                          <a:pt x="149" y="0"/>
                          <a:pt x="184" y="5"/>
                          <a:pt x="210" y="5"/>
                        </a:cubicBezTo>
                        <a:cubicBezTo>
                          <a:pt x="221" y="7"/>
                          <a:pt x="232" y="10"/>
                          <a:pt x="244" y="11"/>
                        </a:cubicBezTo>
                        <a:cubicBezTo>
                          <a:pt x="258" y="17"/>
                          <a:pt x="252" y="15"/>
                          <a:pt x="261" y="17"/>
                        </a:cubicBezTo>
                        <a:cubicBezTo>
                          <a:pt x="270" y="21"/>
                          <a:pt x="272" y="25"/>
                          <a:pt x="282" y="26"/>
                        </a:cubicBezTo>
                        <a:cubicBezTo>
                          <a:pt x="296" y="37"/>
                          <a:pt x="307" y="49"/>
                          <a:pt x="315" y="65"/>
                        </a:cubicBezTo>
                        <a:cubicBezTo>
                          <a:pt x="313" y="84"/>
                          <a:pt x="314" y="92"/>
                          <a:pt x="295" y="95"/>
                        </a:cubicBezTo>
                        <a:cubicBezTo>
                          <a:pt x="286" y="100"/>
                          <a:pt x="275" y="100"/>
                          <a:pt x="265" y="101"/>
                        </a:cubicBezTo>
                        <a:cubicBezTo>
                          <a:pt x="223" y="100"/>
                          <a:pt x="240" y="96"/>
                          <a:pt x="214" y="91"/>
                        </a:cubicBezTo>
                        <a:cubicBezTo>
                          <a:pt x="206" y="87"/>
                          <a:pt x="198" y="83"/>
                          <a:pt x="190" y="82"/>
                        </a:cubicBezTo>
                        <a:cubicBezTo>
                          <a:pt x="154" y="64"/>
                          <a:pt x="121" y="87"/>
                          <a:pt x="87" y="92"/>
                        </a:cubicBezTo>
                        <a:cubicBezTo>
                          <a:pt x="81" y="94"/>
                          <a:pt x="76" y="97"/>
                          <a:pt x="70" y="98"/>
                        </a:cubicBezTo>
                        <a:cubicBezTo>
                          <a:pt x="57" y="105"/>
                          <a:pt x="44" y="100"/>
                          <a:pt x="28" y="100"/>
                        </a:cubicBezTo>
                        <a:cubicBezTo>
                          <a:pt x="21" y="96"/>
                          <a:pt x="17" y="93"/>
                          <a:pt x="10" y="89"/>
                        </a:cubicBezTo>
                        <a:cubicBezTo>
                          <a:pt x="7" y="85"/>
                          <a:pt x="4" y="80"/>
                          <a:pt x="1" y="76"/>
                        </a:cubicBezTo>
                        <a:cubicBezTo>
                          <a:pt x="0" y="69"/>
                          <a:pt x="2" y="49"/>
                          <a:pt x="1" y="49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42" name="Line 425"/>
                  <p:cNvSpPr>
                    <a:spLocks noChangeShapeType="1"/>
                  </p:cNvSpPr>
                  <p:nvPr/>
                </p:nvSpPr>
                <p:spPr bwMode="auto">
                  <a:xfrm>
                    <a:off x="2498" y="3628"/>
                    <a:ext cx="2" cy="4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3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2742" y="3625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4" name="Line 427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3577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5" name="Line 428"/>
                  <p:cNvSpPr>
                    <a:spLocks noChangeShapeType="1"/>
                  </p:cNvSpPr>
                  <p:nvPr/>
                </p:nvSpPr>
                <p:spPr bwMode="auto">
                  <a:xfrm>
                    <a:off x="2686" y="3618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6" name="Line 429"/>
                  <p:cNvSpPr>
                    <a:spLocks noChangeShapeType="1"/>
                  </p:cNvSpPr>
                  <p:nvPr/>
                </p:nvSpPr>
                <p:spPr bwMode="auto">
                  <a:xfrm>
                    <a:off x="2715" y="359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7" name="Line 430"/>
                  <p:cNvSpPr>
                    <a:spLocks noChangeShapeType="1"/>
                  </p:cNvSpPr>
                  <p:nvPr/>
                </p:nvSpPr>
                <p:spPr bwMode="auto">
                  <a:xfrm>
                    <a:off x="2591" y="358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8" name="Line 431"/>
                  <p:cNvSpPr>
                    <a:spLocks noChangeShapeType="1"/>
                  </p:cNvSpPr>
                  <p:nvPr/>
                </p:nvSpPr>
                <p:spPr bwMode="auto">
                  <a:xfrm>
                    <a:off x="2560" y="3614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9" name="Line 432"/>
                  <p:cNvSpPr>
                    <a:spLocks noChangeShapeType="1"/>
                  </p:cNvSpPr>
                  <p:nvPr/>
                </p:nvSpPr>
                <p:spPr bwMode="auto">
                  <a:xfrm>
                    <a:off x="2527" y="3590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50" name="Line 433"/>
                  <p:cNvSpPr>
                    <a:spLocks noChangeShapeType="1"/>
                  </p:cNvSpPr>
                  <p:nvPr/>
                </p:nvSpPr>
                <p:spPr bwMode="auto">
                  <a:xfrm>
                    <a:off x="2623" y="3601"/>
                    <a:ext cx="0" cy="47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2497" name="Group 434"/>
                <p:cNvGrpSpPr>
                  <a:grpSpLocks/>
                </p:cNvGrpSpPr>
                <p:nvPr/>
              </p:nvGrpSpPr>
              <p:grpSpPr bwMode="auto">
                <a:xfrm>
                  <a:off x="1480" y="1187"/>
                  <a:ext cx="91" cy="16"/>
                  <a:chOff x="2048" y="3419"/>
                  <a:chExt cx="235" cy="87"/>
                </a:xfrm>
              </p:grpSpPr>
              <p:sp>
                <p:nvSpPr>
                  <p:cNvPr id="712532" name="Freeform 435"/>
                  <p:cNvSpPr>
                    <a:spLocks/>
                  </p:cNvSpPr>
                  <p:nvPr/>
                </p:nvSpPr>
                <p:spPr bwMode="auto">
                  <a:xfrm>
                    <a:off x="2048" y="3419"/>
                    <a:ext cx="235" cy="87"/>
                  </a:xfrm>
                  <a:custGeom>
                    <a:avLst/>
                    <a:gdLst>
                      <a:gd name="T0" fmla="*/ 0 w 235"/>
                      <a:gd name="T1" fmla="*/ 34 h 87"/>
                      <a:gd name="T2" fmla="*/ 30 w 235"/>
                      <a:gd name="T3" fmla="*/ 9 h 87"/>
                      <a:gd name="T4" fmla="*/ 87 w 235"/>
                      <a:gd name="T5" fmla="*/ 0 h 87"/>
                      <a:gd name="T6" fmla="*/ 136 w 235"/>
                      <a:gd name="T7" fmla="*/ 1 h 87"/>
                      <a:gd name="T8" fmla="*/ 181 w 235"/>
                      <a:gd name="T9" fmla="*/ 4 h 87"/>
                      <a:gd name="T10" fmla="*/ 217 w 235"/>
                      <a:gd name="T11" fmla="*/ 10 h 87"/>
                      <a:gd name="T12" fmla="*/ 229 w 235"/>
                      <a:gd name="T13" fmla="*/ 19 h 87"/>
                      <a:gd name="T14" fmla="*/ 234 w 235"/>
                      <a:gd name="T15" fmla="*/ 39 h 87"/>
                      <a:gd name="T16" fmla="*/ 223 w 235"/>
                      <a:gd name="T17" fmla="*/ 70 h 87"/>
                      <a:gd name="T18" fmla="*/ 211 w 235"/>
                      <a:gd name="T19" fmla="*/ 79 h 87"/>
                      <a:gd name="T20" fmla="*/ 189 w 235"/>
                      <a:gd name="T21" fmla="*/ 87 h 87"/>
                      <a:gd name="T22" fmla="*/ 142 w 235"/>
                      <a:gd name="T23" fmla="*/ 78 h 87"/>
                      <a:gd name="T24" fmla="*/ 120 w 235"/>
                      <a:gd name="T25" fmla="*/ 72 h 87"/>
                      <a:gd name="T26" fmla="*/ 75 w 235"/>
                      <a:gd name="T27" fmla="*/ 79 h 87"/>
                      <a:gd name="T28" fmla="*/ 31 w 235"/>
                      <a:gd name="T29" fmla="*/ 81 h 87"/>
                      <a:gd name="T30" fmla="*/ 13 w 235"/>
                      <a:gd name="T31" fmla="*/ 66 h 87"/>
                      <a:gd name="T32" fmla="*/ 4 w 235"/>
                      <a:gd name="T33" fmla="*/ 48 h 87"/>
                      <a:gd name="T34" fmla="*/ 0 w 235"/>
                      <a:gd name="T35" fmla="*/ 34 h 87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35"/>
                      <a:gd name="T55" fmla="*/ 0 h 87"/>
                      <a:gd name="T56" fmla="*/ 235 w 235"/>
                      <a:gd name="T57" fmla="*/ 87 h 87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35" h="87">
                        <a:moveTo>
                          <a:pt x="0" y="34"/>
                        </a:moveTo>
                        <a:cubicBezTo>
                          <a:pt x="2" y="20"/>
                          <a:pt x="17" y="12"/>
                          <a:pt x="30" y="9"/>
                        </a:cubicBezTo>
                        <a:cubicBezTo>
                          <a:pt x="47" y="1"/>
                          <a:pt x="69" y="2"/>
                          <a:pt x="87" y="0"/>
                        </a:cubicBezTo>
                        <a:cubicBezTo>
                          <a:pt x="103" y="0"/>
                          <a:pt x="120" y="0"/>
                          <a:pt x="136" y="1"/>
                        </a:cubicBezTo>
                        <a:cubicBezTo>
                          <a:pt x="151" y="2"/>
                          <a:pt x="181" y="4"/>
                          <a:pt x="181" y="4"/>
                        </a:cubicBezTo>
                        <a:cubicBezTo>
                          <a:pt x="193" y="6"/>
                          <a:pt x="205" y="8"/>
                          <a:pt x="217" y="10"/>
                        </a:cubicBezTo>
                        <a:cubicBezTo>
                          <a:pt x="223" y="12"/>
                          <a:pt x="224" y="15"/>
                          <a:pt x="229" y="19"/>
                        </a:cubicBezTo>
                        <a:cubicBezTo>
                          <a:pt x="232" y="25"/>
                          <a:pt x="232" y="32"/>
                          <a:pt x="234" y="39"/>
                        </a:cubicBezTo>
                        <a:cubicBezTo>
                          <a:pt x="232" y="53"/>
                          <a:pt x="235" y="63"/>
                          <a:pt x="223" y="70"/>
                        </a:cubicBezTo>
                        <a:cubicBezTo>
                          <a:pt x="219" y="76"/>
                          <a:pt x="218" y="78"/>
                          <a:pt x="211" y="79"/>
                        </a:cubicBezTo>
                        <a:cubicBezTo>
                          <a:pt x="204" y="84"/>
                          <a:pt x="197" y="85"/>
                          <a:pt x="189" y="87"/>
                        </a:cubicBezTo>
                        <a:cubicBezTo>
                          <a:pt x="167" y="85"/>
                          <a:pt x="160" y="82"/>
                          <a:pt x="142" y="78"/>
                        </a:cubicBezTo>
                        <a:cubicBezTo>
                          <a:pt x="135" y="75"/>
                          <a:pt x="128" y="73"/>
                          <a:pt x="120" y="72"/>
                        </a:cubicBezTo>
                        <a:cubicBezTo>
                          <a:pt x="102" y="73"/>
                          <a:pt x="92" y="76"/>
                          <a:pt x="75" y="79"/>
                        </a:cubicBezTo>
                        <a:cubicBezTo>
                          <a:pt x="60" y="85"/>
                          <a:pt x="49" y="82"/>
                          <a:pt x="31" y="81"/>
                        </a:cubicBezTo>
                        <a:cubicBezTo>
                          <a:pt x="25" y="76"/>
                          <a:pt x="19" y="71"/>
                          <a:pt x="13" y="66"/>
                        </a:cubicBezTo>
                        <a:cubicBezTo>
                          <a:pt x="12" y="60"/>
                          <a:pt x="8" y="53"/>
                          <a:pt x="4" y="48"/>
                        </a:cubicBezTo>
                        <a:cubicBezTo>
                          <a:pt x="3" y="43"/>
                          <a:pt x="0" y="34"/>
                          <a:pt x="0" y="34"/>
                        </a:cubicBezTo>
                        <a:close/>
                      </a:path>
                    </a:pathLst>
                  </a:custGeom>
                  <a:solidFill>
                    <a:srgbClr val="FF505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533" name="Line 436"/>
                  <p:cNvSpPr>
                    <a:spLocks noChangeShapeType="1"/>
                  </p:cNvSpPr>
                  <p:nvPr/>
                </p:nvSpPr>
                <p:spPr bwMode="auto">
                  <a:xfrm>
                    <a:off x="2258" y="3431"/>
                    <a:ext cx="0" cy="3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4" name="Line 437"/>
                  <p:cNvSpPr>
                    <a:spLocks noChangeShapeType="1"/>
                  </p:cNvSpPr>
                  <p:nvPr/>
                </p:nvSpPr>
                <p:spPr bwMode="auto">
                  <a:xfrm>
                    <a:off x="2233" y="3456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5" name="Line 438"/>
                  <p:cNvSpPr>
                    <a:spLocks noChangeShapeType="1"/>
                  </p:cNvSpPr>
                  <p:nvPr/>
                </p:nvSpPr>
                <p:spPr bwMode="auto">
                  <a:xfrm>
                    <a:off x="2209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6" name="Line 439"/>
                  <p:cNvSpPr>
                    <a:spLocks noChangeShapeType="1"/>
                  </p:cNvSpPr>
                  <p:nvPr/>
                </p:nvSpPr>
                <p:spPr bwMode="auto">
                  <a:xfrm>
                    <a:off x="2159" y="342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7" name="Line 440"/>
                  <p:cNvSpPr>
                    <a:spLocks noChangeShapeType="1"/>
                  </p:cNvSpPr>
                  <p:nvPr/>
                </p:nvSpPr>
                <p:spPr bwMode="auto">
                  <a:xfrm>
                    <a:off x="2131" y="3450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8" name="Line 441"/>
                  <p:cNvSpPr>
                    <a:spLocks noChangeShapeType="1"/>
                  </p:cNvSpPr>
                  <p:nvPr/>
                </p:nvSpPr>
                <p:spPr bwMode="auto">
                  <a:xfrm>
                    <a:off x="2184" y="3448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39" name="Line 442"/>
                  <p:cNvSpPr>
                    <a:spLocks noChangeShapeType="1"/>
                  </p:cNvSpPr>
                  <p:nvPr/>
                </p:nvSpPr>
                <p:spPr bwMode="auto">
                  <a:xfrm>
                    <a:off x="2108" y="342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2540" name="Line 443"/>
                  <p:cNvSpPr>
                    <a:spLocks noChangeShapeType="1"/>
                  </p:cNvSpPr>
                  <p:nvPr/>
                </p:nvSpPr>
                <p:spPr bwMode="auto">
                  <a:xfrm>
                    <a:off x="2080" y="3453"/>
                    <a:ext cx="0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2498" name="Oval 444"/>
                <p:cNvSpPr>
                  <a:spLocks noChangeArrowheads="1"/>
                </p:cNvSpPr>
                <p:nvPr/>
              </p:nvSpPr>
              <p:spPr bwMode="auto">
                <a:xfrm>
                  <a:off x="1166" y="1184"/>
                  <a:ext cx="51" cy="1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499" name="Oval 445"/>
                <p:cNvSpPr>
                  <a:spLocks noChangeArrowheads="1"/>
                </p:cNvSpPr>
                <p:nvPr/>
              </p:nvSpPr>
              <p:spPr bwMode="auto">
                <a:xfrm>
                  <a:off x="1414" y="1182"/>
                  <a:ext cx="62" cy="2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rgbClr val="FF99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0" name="Freeform 446"/>
                <p:cNvSpPr>
                  <a:spLocks/>
                </p:cNvSpPr>
                <p:nvPr/>
              </p:nvSpPr>
              <p:spPr bwMode="auto">
                <a:xfrm>
                  <a:off x="1514" y="1219"/>
                  <a:ext cx="63" cy="7"/>
                </a:xfrm>
                <a:custGeom>
                  <a:avLst/>
                  <a:gdLst>
                    <a:gd name="T0" fmla="*/ 3 w 137"/>
                    <a:gd name="T1" fmla="*/ 0 h 26"/>
                    <a:gd name="T2" fmla="*/ 0 w 137"/>
                    <a:gd name="T3" fmla="*/ 0 h 26"/>
                    <a:gd name="T4" fmla="*/ 1 w 137"/>
                    <a:gd name="T5" fmla="*/ 0 h 26"/>
                    <a:gd name="T6" fmla="*/ 2 w 137"/>
                    <a:gd name="T7" fmla="*/ 0 h 26"/>
                    <a:gd name="T8" fmla="*/ 2 w 137"/>
                    <a:gd name="T9" fmla="*/ 0 h 26"/>
                    <a:gd name="T10" fmla="*/ 3 w 137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7"/>
                    <a:gd name="T19" fmla="*/ 0 h 26"/>
                    <a:gd name="T20" fmla="*/ 137 w 13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7" h="26">
                      <a:moveTo>
                        <a:pt x="126" y="0"/>
                      </a:moveTo>
                      <a:cubicBezTo>
                        <a:pt x="90" y="12"/>
                        <a:pt x="40" y="4"/>
                        <a:pt x="0" y="10"/>
                      </a:cubicBezTo>
                      <a:cubicBezTo>
                        <a:pt x="3" y="20"/>
                        <a:pt x="25" y="24"/>
                        <a:pt x="36" y="24"/>
                      </a:cubicBezTo>
                      <a:cubicBezTo>
                        <a:pt x="63" y="25"/>
                        <a:pt x="91" y="25"/>
                        <a:pt x="118" y="26"/>
                      </a:cubicBezTo>
                      <a:cubicBezTo>
                        <a:pt x="137" y="20"/>
                        <a:pt x="119" y="10"/>
                        <a:pt x="120" y="4"/>
                      </a:cubicBezTo>
                      <a:cubicBezTo>
                        <a:pt x="120" y="2"/>
                        <a:pt x="124" y="1"/>
                        <a:pt x="126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1" name="Freeform 447"/>
                <p:cNvSpPr>
                  <a:spLocks/>
                </p:cNvSpPr>
                <p:nvPr/>
              </p:nvSpPr>
              <p:spPr bwMode="auto">
                <a:xfrm>
                  <a:off x="1510" y="1274"/>
                  <a:ext cx="63" cy="8"/>
                </a:xfrm>
                <a:custGeom>
                  <a:avLst/>
                  <a:gdLst>
                    <a:gd name="T0" fmla="*/ 3 w 137"/>
                    <a:gd name="T1" fmla="*/ 0 h 26"/>
                    <a:gd name="T2" fmla="*/ 0 w 137"/>
                    <a:gd name="T3" fmla="*/ 0 h 26"/>
                    <a:gd name="T4" fmla="*/ 1 w 137"/>
                    <a:gd name="T5" fmla="*/ 0 h 26"/>
                    <a:gd name="T6" fmla="*/ 2 w 137"/>
                    <a:gd name="T7" fmla="*/ 0 h 26"/>
                    <a:gd name="T8" fmla="*/ 2 w 137"/>
                    <a:gd name="T9" fmla="*/ 0 h 26"/>
                    <a:gd name="T10" fmla="*/ 3 w 137"/>
                    <a:gd name="T11" fmla="*/ 0 h 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7"/>
                    <a:gd name="T19" fmla="*/ 0 h 26"/>
                    <a:gd name="T20" fmla="*/ 137 w 137"/>
                    <a:gd name="T21" fmla="*/ 26 h 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7" h="26">
                      <a:moveTo>
                        <a:pt x="126" y="0"/>
                      </a:moveTo>
                      <a:cubicBezTo>
                        <a:pt x="90" y="12"/>
                        <a:pt x="40" y="4"/>
                        <a:pt x="0" y="10"/>
                      </a:cubicBezTo>
                      <a:cubicBezTo>
                        <a:pt x="3" y="20"/>
                        <a:pt x="25" y="24"/>
                        <a:pt x="36" y="24"/>
                      </a:cubicBezTo>
                      <a:cubicBezTo>
                        <a:pt x="63" y="25"/>
                        <a:pt x="91" y="25"/>
                        <a:pt x="118" y="26"/>
                      </a:cubicBezTo>
                      <a:cubicBezTo>
                        <a:pt x="137" y="20"/>
                        <a:pt x="119" y="10"/>
                        <a:pt x="120" y="4"/>
                      </a:cubicBezTo>
                      <a:cubicBezTo>
                        <a:pt x="120" y="2"/>
                        <a:pt x="124" y="1"/>
                        <a:pt x="126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2" name="Freeform 448"/>
                <p:cNvSpPr>
                  <a:spLocks/>
                </p:cNvSpPr>
                <p:nvPr/>
              </p:nvSpPr>
              <p:spPr bwMode="auto">
                <a:xfrm>
                  <a:off x="1445" y="1213"/>
                  <a:ext cx="85" cy="14"/>
                </a:xfrm>
                <a:custGeom>
                  <a:avLst/>
                  <a:gdLst>
                    <a:gd name="T0" fmla="*/ 1 w 187"/>
                    <a:gd name="T1" fmla="*/ 0 h 54"/>
                    <a:gd name="T2" fmla="*/ 4 w 187"/>
                    <a:gd name="T3" fmla="*/ 0 h 54"/>
                    <a:gd name="T4" fmla="*/ 3 w 187"/>
                    <a:gd name="T5" fmla="*/ 0 h 54"/>
                    <a:gd name="T6" fmla="*/ 3 w 187"/>
                    <a:gd name="T7" fmla="*/ 0 h 54"/>
                    <a:gd name="T8" fmla="*/ 0 w 187"/>
                    <a:gd name="T9" fmla="*/ 0 h 54"/>
                    <a:gd name="T10" fmla="*/ 1 w 187"/>
                    <a:gd name="T11" fmla="*/ 0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87"/>
                    <a:gd name="T19" fmla="*/ 0 h 54"/>
                    <a:gd name="T20" fmla="*/ 187 w 18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87" h="54">
                      <a:moveTo>
                        <a:pt x="55" y="30"/>
                      </a:moveTo>
                      <a:cubicBezTo>
                        <a:pt x="99" y="31"/>
                        <a:pt x="173" y="0"/>
                        <a:pt x="187" y="42"/>
                      </a:cubicBezTo>
                      <a:cubicBezTo>
                        <a:pt x="184" y="52"/>
                        <a:pt x="187" y="47"/>
                        <a:pt x="173" y="52"/>
                      </a:cubicBezTo>
                      <a:cubicBezTo>
                        <a:pt x="171" y="53"/>
                        <a:pt x="167" y="54"/>
                        <a:pt x="167" y="54"/>
                      </a:cubicBezTo>
                      <a:cubicBezTo>
                        <a:pt x="114" y="51"/>
                        <a:pt x="60" y="54"/>
                        <a:pt x="7" y="52"/>
                      </a:cubicBezTo>
                      <a:cubicBezTo>
                        <a:pt x="0" y="31"/>
                        <a:pt x="40" y="25"/>
                        <a:pt x="55" y="3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3" name="Freeform 449"/>
                <p:cNvSpPr>
                  <a:spLocks/>
                </p:cNvSpPr>
                <p:nvPr/>
              </p:nvSpPr>
              <p:spPr bwMode="auto">
                <a:xfrm>
                  <a:off x="1466" y="1274"/>
                  <a:ext cx="77" cy="9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4" name="Freeform 450"/>
                <p:cNvSpPr>
                  <a:spLocks/>
                </p:cNvSpPr>
                <p:nvPr/>
              </p:nvSpPr>
              <p:spPr bwMode="auto">
                <a:xfrm>
                  <a:off x="1402" y="1274"/>
                  <a:ext cx="77" cy="9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5" name="Freeform 451"/>
                <p:cNvSpPr>
                  <a:spLocks/>
                </p:cNvSpPr>
                <p:nvPr/>
              </p:nvSpPr>
              <p:spPr bwMode="auto">
                <a:xfrm>
                  <a:off x="1385" y="1220"/>
                  <a:ext cx="77" cy="10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6" name="Freeform 452"/>
                <p:cNvSpPr>
                  <a:spLocks/>
                </p:cNvSpPr>
                <p:nvPr/>
              </p:nvSpPr>
              <p:spPr bwMode="auto">
                <a:xfrm>
                  <a:off x="1340" y="1274"/>
                  <a:ext cx="77" cy="9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7" name="Freeform 453"/>
                <p:cNvSpPr>
                  <a:spLocks/>
                </p:cNvSpPr>
                <p:nvPr/>
              </p:nvSpPr>
              <p:spPr bwMode="auto">
                <a:xfrm>
                  <a:off x="1321" y="1219"/>
                  <a:ext cx="78" cy="9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8" name="Freeform 454"/>
                <p:cNvSpPr>
                  <a:spLocks/>
                </p:cNvSpPr>
                <p:nvPr/>
              </p:nvSpPr>
              <p:spPr bwMode="auto">
                <a:xfrm>
                  <a:off x="1257" y="1219"/>
                  <a:ext cx="77" cy="9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09" name="Freeform 455"/>
                <p:cNvSpPr>
                  <a:spLocks/>
                </p:cNvSpPr>
                <p:nvPr/>
              </p:nvSpPr>
              <p:spPr bwMode="auto">
                <a:xfrm>
                  <a:off x="1276" y="1272"/>
                  <a:ext cx="78" cy="10"/>
                </a:xfrm>
                <a:custGeom>
                  <a:avLst/>
                  <a:gdLst>
                    <a:gd name="T0" fmla="*/ 3 w 170"/>
                    <a:gd name="T1" fmla="*/ 0 h 31"/>
                    <a:gd name="T2" fmla="*/ 2 w 170"/>
                    <a:gd name="T3" fmla="*/ 0 h 31"/>
                    <a:gd name="T4" fmla="*/ 0 w 170"/>
                    <a:gd name="T5" fmla="*/ 0 h 31"/>
                    <a:gd name="T6" fmla="*/ 0 w 170"/>
                    <a:gd name="T7" fmla="*/ 0 h 31"/>
                    <a:gd name="T8" fmla="*/ 0 w 170"/>
                    <a:gd name="T9" fmla="*/ 0 h 31"/>
                    <a:gd name="T10" fmla="*/ 3 w 170"/>
                    <a:gd name="T11" fmla="*/ 0 h 31"/>
                    <a:gd name="T12" fmla="*/ 3 w 170"/>
                    <a:gd name="T13" fmla="*/ 0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70"/>
                    <a:gd name="T22" fmla="*/ 0 h 31"/>
                    <a:gd name="T23" fmla="*/ 170 w 170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70" h="31">
                      <a:moveTo>
                        <a:pt x="138" y="6"/>
                      </a:moveTo>
                      <a:cubicBezTo>
                        <a:pt x="122" y="4"/>
                        <a:pt x="105" y="5"/>
                        <a:pt x="90" y="0"/>
                      </a:cubicBezTo>
                      <a:cubicBezTo>
                        <a:pt x="58" y="2"/>
                        <a:pt x="33" y="8"/>
                        <a:pt x="0" y="10"/>
                      </a:cubicBezTo>
                      <a:cubicBezTo>
                        <a:pt x="1" y="12"/>
                        <a:pt x="0" y="15"/>
                        <a:pt x="2" y="16"/>
                      </a:cubicBezTo>
                      <a:cubicBezTo>
                        <a:pt x="5" y="18"/>
                        <a:pt x="14" y="20"/>
                        <a:pt x="14" y="20"/>
                      </a:cubicBezTo>
                      <a:cubicBezTo>
                        <a:pt x="55" y="19"/>
                        <a:pt x="170" y="31"/>
                        <a:pt x="136" y="8"/>
                      </a:cubicBezTo>
                      <a:cubicBezTo>
                        <a:pt x="133" y="0"/>
                        <a:pt x="133" y="1"/>
                        <a:pt x="138" y="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0" name="Freeform 456"/>
                <p:cNvSpPr>
                  <a:spLocks/>
                </p:cNvSpPr>
                <p:nvPr/>
              </p:nvSpPr>
              <p:spPr bwMode="auto">
                <a:xfrm>
                  <a:off x="1245" y="1271"/>
                  <a:ext cx="34" cy="10"/>
                </a:xfrm>
                <a:custGeom>
                  <a:avLst/>
                  <a:gdLst>
                    <a:gd name="T0" fmla="*/ 0 w 76"/>
                    <a:gd name="T1" fmla="*/ 0 h 33"/>
                    <a:gd name="T2" fmla="*/ 1 w 76"/>
                    <a:gd name="T3" fmla="*/ 0 h 33"/>
                    <a:gd name="T4" fmla="*/ 1 w 76"/>
                    <a:gd name="T5" fmla="*/ 0 h 33"/>
                    <a:gd name="T6" fmla="*/ 0 w 76"/>
                    <a:gd name="T7" fmla="*/ 0 h 33"/>
                    <a:gd name="T8" fmla="*/ 0 w 76"/>
                    <a:gd name="T9" fmla="*/ 0 h 33"/>
                    <a:gd name="T10" fmla="*/ 0 w 76"/>
                    <a:gd name="T11" fmla="*/ 0 h 33"/>
                    <a:gd name="T12" fmla="*/ 0 w 76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6"/>
                    <a:gd name="T22" fmla="*/ 0 h 33"/>
                    <a:gd name="T23" fmla="*/ 76 w 76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6" h="33">
                      <a:moveTo>
                        <a:pt x="4" y="7"/>
                      </a:moveTo>
                      <a:cubicBezTo>
                        <a:pt x="26" y="8"/>
                        <a:pt x="48" y="8"/>
                        <a:pt x="70" y="11"/>
                      </a:cubicBezTo>
                      <a:cubicBezTo>
                        <a:pt x="76" y="12"/>
                        <a:pt x="70" y="28"/>
                        <a:pt x="64" y="29"/>
                      </a:cubicBezTo>
                      <a:cubicBezTo>
                        <a:pt x="54" y="31"/>
                        <a:pt x="44" y="30"/>
                        <a:pt x="34" y="31"/>
                      </a:cubicBezTo>
                      <a:cubicBezTo>
                        <a:pt x="18" y="30"/>
                        <a:pt x="8" y="33"/>
                        <a:pt x="0" y="21"/>
                      </a:cubicBezTo>
                      <a:cubicBezTo>
                        <a:pt x="1" y="16"/>
                        <a:pt x="0" y="10"/>
                        <a:pt x="2" y="5"/>
                      </a:cubicBezTo>
                      <a:cubicBezTo>
                        <a:pt x="4" y="0"/>
                        <a:pt x="24" y="12"/>
                        <a:pt x="4" y="7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1" name="Freeform 457"/>
                <p:cNvSpPr>
                  <a:spLocks/>
                </p:cNvSpPr>
                <p:nvPr/>
              </p:nvSpPr>
              <p:spPr bwMode="auto">
                <a:xfrm>
                  <a:off x="1204" y="1221"/>
                  <a:ext cx="50" cy="8"/>
                </a:xfrm>
                <a:custGeom>
                  <a:avLst/>
                  <a:gdLst>
                    <a:gd name="T0" fmla="*/ 2 w 109"/>
                    <a:gd name="T1" fmla="*/ 0 h 30"/>
                    <a:gd name="T2" fmla="*/ 0 w 109"/>
                    <a:gd name="T3" fmla="*/ 0 h 30"/>
                    <a:gd name="T4" fmla="*/ 0 w 109"/>
                    <a:gd name="T5" fmla="*/ 0 h 30"/>
                    <a:gd name="T6" fmla="*/ 2 w 109"/>
                    <a:gd name="T7" fmla="*/ 0 h 30"/>
                    <a:gd name="T8" fmla="*/ 2 w 109"/>
                    <a:gd name="T9" fmla="*/ 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9"/>
                    <a:gd name="T16" fmla="*/ 0 h 30"/>
                    <a:gd name="T17" fmla="*/ 109 w 109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9" h="30">
                      <a:moveTo>
                        <a:pt x="105" y="0"/>
                      </a:moveTo>
                      <a:cubicBezTo>
                        <a:pt x="70" y="4"/>
                        <a:pt x="39" y="7"/>
                        <a:pt x="3" y="8"/>
                      </a:cubicBezTo>
                      <a:cubicBezTo>
                        <a:pt x="0" y="17"/>
                        <a:pt x="5" y="17"/>
                        <a:pt x="13" y="20"/>
                      </a:cubicBezTo>
                      <a:cubicBezTo>
                        <a:pt x="45" y="16"/>
                        <a:pt x="83" y="30"/>
                        <a:pt x="109" y="12"/>
                      </a:cubicBezTo>
                      <a:cubicBezTo>
                        <a:pt x="108" y="8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2" name="Freeform 458"/>
                <p:cNvSpPr>
                  <a:spLocks/>
                </p:cNvSpPr>
                <p:nvPr/>
              </p:nvSpPr>
              <p:spPr bwMode="auto">
                <a:xfrm>
                  <a:off x="1151" y="1215"/>
                  <a:ext cx="53" cy="12"/>
                </a:xfrm>
                <a:custGeom>
                  <a:avLst/>
                  <a:gdLst>
                    <a:gd name="T0" fmla="*/ 2 w 117"/>
                    <a:gd name="T1" fmla="*/ 0 h 42"/>
                    <a:gd name="T2" fmla="*/ 0 w 117"/>
                    <a:gd name="T3" fmla="*/ 0 h 42"/>
                    <a:gd name="T4" fmla="*/ 0 w 117"/>
                    <a:gd name="T5" fmla="*/ 0 h 42"/>
                    <a:gd name="T6" fmla="*/ 1 w 117"/>
                    <a:gd name="T7" fmla="*/ 0 h 42"/>
                    <a:gd name="T8" fmla="*/ 1 w 117"/>
                    <a:gd name="T9" fmla="*/ 0 h 42"/>
                    <a:gd name="T10" fmla="*/ 1 w 117"/>
                    <a:gd name="T11" fmla="*/ 0 h 42"/>
                    <a:gd name="T12" fmla="*/ 2 w 117"/>
                    <a:gd name="T13" fmla="*/ 0 h 42"/>
                    <a:gd name="T14" fmla="*/ 2 w 117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7"/>
                    <a:gd name="T25" fmla="*/ 0 h 42"/>
                    <a:gd name="T26" fmla="*/ 117 w 117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7" h="42">
                      <a:moveTo>
                        <a:pt x="108" y="21"/>
                      </a:moveTo>
                      <a:cubicBezTo>
                        <a:pt x="77" y="11"/>
                        <a:pt x="52" y="9"/>
                        <a:pt x="18" y="7"/>
                      </a:cubicBezTo>
                      <a:cubicBezTo>
                        <a:pt x="8" y="5"/>
                        <a:pt x="6" y="0"/>
                        <a:pt x="0" y="9"/>
                      </a:cubicBezTo>
                      <a:cubicBezTo>
                        <a:pt x="5" y="42"/>
                        <a:pt x="24" y="21"/>
                        <a:pt x="50" y="27"/>
                      </a:cubicBezTo>
                      <a:cubicBezTo>
                        <a:pt x="59" y="29"/>
                        <a:pt x="60" y="30"/>
                        <a:pt x="70" y="33"/>
                      </a:cubicBezTo>
                      <a:cubicBezTo>
                        <a:pt x="72" y="34"/>
                        <a:pt x="76" y="35"/>
                        <a:pt x="76" y="35"/>
                      </a:cubicBezTo>
                      <a:cubicBezTo>
                        <a:pt x="87" y="34"/>
                        <a:pt x="99" y="35"/>
                        <a:pt x="110" y="33"/>
                      </a:cubicBezTo>
                      <a:cubicBezTo>
                        <a:pt x="117" y="31"/>
                        <a:pt x="114" y="21"/>
                        <a:pt x="108" y="21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3" name="Freeform 459"/>
                <p:cNvSpPr>
                  <a:spLocks/>
                </p:cNvSpPr>
                <p:nvPr/>
              </p:nvSpPr>
              <p:spPr bwMode="auto">
                <a:xfrm rot="-1014025">
                  <a:off x="1113" y="1263"/>
                  <a:ext cx="60" cy="16"/>
                </a:xfrm>
                <a:custGeom>
                  <a:avLst/>
                  <a:gdLst>
                    <a:gd name="T0" fmla="*/ 3 w 125"/>
                    <a:gd name="T1" fmla="*/ 0 h 34"/>
                    <a:gd name="T2" fmla="*/ 1 w 125"/>
                    <a:gd name="T3" fmla="*/ 0 h 34"/>
                    <a:gd name="T4" fmla="*/ 0 w 125"/>
                    <a:gd name="T5" fmla="*/ 0 h 34"/>
                    <a:gd name="T6" fmla="*/ 0 w 125"/>
                    <a:gd name="T7" fmla="*/ 0 h 34"/>
                    <a:gd name="T8" fmla="*/ 1 w 125"/>
                    <a:gd name="T9" fmla="*/ 0 h 34"/>
                    <a:gd name="T10" fmla="*/ 3 w 125"/>
                    <a:gd name="T11" fmla="*/ 1 h 34"/>
                    <a:gd name="T12" fmla="*/ 3 w 125"/>
                    <a:gd name="T13" fmla="*/ 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34"/>
                    <a:gd name="T23" fmla="*/ 125 w 12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34">
                      <a:moveTo>
                        <a:pt x="108" y="22"/>
                      </a:moveTo>
                      <a:cubicBezTo>
                        <a:pt x="89" y="17"/>
                        <a:pt x="71" y="12"/>
                        <a:pt x="52" y="8"/>
                      </a:cubicBezTo>
                      <a:cubicBezTo>
                        <a:pt x="42" y="6"/>
                        <a:pt x="22" y="0"/>
                        <a:pt x="22" y="0"/>
                      </a:cubicBezTo>
                      <a:cubicBezTo>
                        <a:pt x="18" y="1"/>
                        <a:pt x="0" y="0"/>
                        <a:pt x="12" y="12"/>
                      </a:cubicBezTo>
                      <a:cubicBezTo>
                        <a:pt x="15" y="15"/>
                        <a:pt x="32" y="17"/>
                        <a:pt x="36" y="18"/>
                      </a:cubicBezTo>
                      <a:cubicBezTo>
                        <a:pt x="59" y="23"/>
                        <a:pt x="81" y="29"/>
                        <a:pt x="104" y="34"/>
                      </a:cubicBezTo>
                      <a:cubicBezTo>
                        <a:pt x="119" y="32"/>
                        <a:pt x="125" y="22"/>
                        <a:pt x="108" y="2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4" name="Freeform 460"/>
                <p:cNvSpPr>
                  <a:spLocks/>
                </p:cNvSpPr>
                <p:nvPr/>
              </p:nvSpPr>
              <p:spPr bwMode="auto">
                <a:xfrm>
                  <a:off x="1056" y="1257"/>
                  <a:ext cx="61" cy="15"/>
                </a:xfrm>
                <a:custGeom>
                  <a:avLst/>
                  <a:gdLst>
                    <a:gd name="T0" fmla="*/ 3 w 127"/>
                    <a:gd name="T1" fmla="*/ 0 h 55"/>
                    <a:gd name="T2" fmla="*/ 2 w 127"/>
                    <a:gd name="T3" fmla="*/ 0 h 55"/>
                    <a:gd name="T4" fmla="*/ 1 w 127"/>
                    <a:gd name="T5" fmla="*/ 0 h 55"/>
                    <a:gd name="T6" fmla="*/ 0 w 127"/>
                    <a:gd name="T7" fmla="*/ 0 h 55"/>
                    <a:gd name="T8" fmla="*/ 0 w 127"/>
                    <a:gd name="T9" fmla="*/ 0 h 55"/>
                    <a:gd name="T10" fmla="*/ 1 w 127"/>
                    <a:gd name="T11" fmla="*/ 0 h 55"/>
                    <a:gd name="T12" fmla="*/ 2 w 127"/>
                    <a:gd name="T13" fmla="*/ 0 h 55"/>
                    <a:gd name="T14" fmla="*/ 3 w 127"/>
                    <a:gd name="T15" fmla="*/ 0 h 55"/>
                    <a:gd name="T16" fmla="*/ 3 w 127"/>
                    <a:gd name="T17" fmla="*/ 0 h 55"/>
                    <a:gd name="T18" fmla="*/ 3 w 127"/>
                    <a:gd name="T19" fmla="*/ 0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7"/>
                    <a:gd name="T31" fmla="*/ 0 h 55"/>
                    <a:gd name="T32" fmla="*/ 127 w 127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7" h="55">
                      <a:moveTo>
                        <a:pt x="122" y="39"/>
                      </a:moveTo>
                      <a:cubicBezTo>
                        <a:pt x="104" y="30"/>
                        <a:pt x="117" y="35"/>
                        <a:pt x="82" y="31"/>
                      </a:cubicBezTo>
                      <a:cubicBezTo>
                        <a:pt x="77" y="30"/>
                        <a:pt x="66" y="29"/>
                        <a:pt x="66" y="29"/>
                      </a:cubicBezTo>
                      <a:cubicBezTo>
                        <a:pt x="49" y="18"/>
                        <a:pt x="41" y="8"/>
                        <a:pt x="20" y="5"/>
                      </a:cubicBezTo>
                      <a:cubicBezTo>
                        <a:pt x="5" y="0"/>
                        <a:pt x="12" y="0"/>
                        <a:pt x="0" y="3"/>
                      </a:cubicBezTo>
                      <a:cubicBezTo>
                        <a:pt x="5" y="22"/>
                        <a:pt x="33" y="34"/>
                        <a:pt x="52" y="37"/>
                      </a:cubicBezTo>
                      <a:cubicBezTo>
                        <a:pt x="63" y="39"/>
                        <a:pt x="84" y="41"/>
                        <a:pt x="84" y="41"/>
                      </a:cubicBezTo>
                      <a:cubicBezTo>
                        <a:pt x="95" y="45"/>
                        <a:pt x="96" y="50"/>
                        <a:pt x="106" y="53"/>
                      </a:cubicBezTo>
                      <a:cubicBezTo>
                        <a:pt x="112" y="52"/>
                        <a:pt x="119" y="55"/>
                        <a:pt x="124" y="51"/>
                      </a:cubicBezTo>
                      <a:cubicBezTo>
                        <a:pt x="127" y="48"/>
                        <a:pt x="122" y="39"/>
                        <a:pt x="122" y="39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5" name="Freeform 461"/>
                <p:cNvSpPr>
                  <a:spLocks/>
                </p:cNvSpPr>
                <p:nvPr/>
              </p:nvSpPr>
              <p:spPr bwMode="auto">
                <a:xfrm rot="-619382">
                  <a:off x="1046" y="1207"/>
                  <a:ext cx="57" cy="14"/>
                </a:xfrm>
                <a:custGeom>
                  <a:avLst/>
                  <a:gdLst>
                    <a:gd name="T0" fmla="*/ 2 w 125"/>
                    <a:gd name="T1" fmla="*/ 0 h 34"/>
                    <a:gd name="T2" fmla="*/ 1 w 125"/>
                    <a:gd name="T3" fmla="*/ 0 h 34"/>
                    <a:gd name="T4" fmla="*/ 0 w 125"/>
                    <a:gd name="T5" fmla="*/ 0 h 34"/>
                    <a:gd name="T6" fmla="*/ 0 w 125"/>
                    <a:gd name="T7" fmla="*/ 0 h 34"/>
                    <a:gd name="T8" fmla="*/ 0 w 125"/>
                    <a:gd name="T9" fmla="*/ 0 h 34"/>
                    <a:gd name="T10" fmla="*/ 2 w 125"/>
                    <a:gd name="T11" fmla="*/ 0 h 34"/>
                    <a:gd name="T12" fmla="*/ 2 w 125"/>
                    <a:gd name="T13" fmla="*/ 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34"/>
                    <a:gd name="T23" fmla="*/ 125 w 12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34">
                      <a:moveTo>
                        <a:pt x="108" y="22"/>
                      </a:moveTo>
                      <a:cubicBezTo>
                        <a:pt x="89" y="17"/>
                        <a:pt x="71" y="12"/>
                        <a:pt x="52" y="8"/>
                      </a:cubicBezTo>
                      <a:cubicBezTo>
                        <a:pt x="42" y="6"/>
                        <a:pt x="22" y="0"/>
                        <a:pt x="22" y="0"/>
                      </a:cubicBezTo>
                      <a:cubicBezTo>
                        <a:pt x="18" y="1"/>
                        <a:pt x="0" y="0"/>
                        <a:pt x="12" y="12"/>
                      </a:cubicBezTo>
                      <a:cubicBezTo>
                        <a:pt x="15" y="15"/>
                        <a:pt x="32" y="17"/>
                        <a:pt x="36" y="18"/>
                      </a:cubicBezTo>
                      <a:cubicBezTo>
                        <a:pt x="59" y="23"/>
                        <a:pt x="81" y="29"/>
                        <a:pt x="104" y="34"/>
                      </a:cubicBezTo>
                      <a:cubicBezTo>
                        <a:pt x="119" y="32"/>
                        <a:pt x="125" y="22"/>
                        <a:pt x="108" y="2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6" name="Freeform 462"/>
                <p:cNvSpPr>
                  <a:spLocks/>
                </p:cNvSpPr>
                <p:nvPr/>
              </p:nvSpPr>
              <p:spPr bwMode="auto">
                <a:xfrm rot="-803833">
                  <a:off x="1095" y="1210"/>
                  <a:ext cx="57" cy="14"/>
                </a:xfrm>
                <a:custGeom>
                  <a:avLst/>
                  <a:gdLst>
                    <a:gd name="T0" fmla="*/ 2 w 125"/>
                    <a:gd name="T1" fmla="*/ 0 h 34"/>
                    <a:gd name="T2" fmla="*/ 1 w 125"/>
                    <a:gd name="T3" fmla="*/ 0 h 34"/>
                    <a:gd name="T4" fmla="*/ 0 w 125"/>
                    <a:gd name="T5" fmla="*/ 0 h 34"/>
                    <a:gd name="T6" fmla="*/ 0 w 125"/>
                    <a:gd name="T7" fmla="*/ 0 h 34"/>
                    <a:gd name="T8" fmla="*/ 0 w 125"/>
                    <a:gd name="T9" fmla="*/ 0 h 34"/>
                    <a:gd name="T10" fmla="*/ 2 w 125"/>
                    <a:gd name="T11" fmla="*/ 0 h 34"/>
                    <a:gd name="T12" fmla="*/ 2 w 125"/>
                    <a:gd name="T13" fmla="*/ 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34"/>
                    <a:gd name="T23" fmla="*/ 125 w 12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34">
                      <a:moveTo>
                        <a:pt x="108" y="22"/>
                      </a:moveTo>
                      <a:cubicBezTo>
                        <a:pt x="89" y="17"/>
                        <a:pt x="71" y="12"/>
                        <a:pt x="52" y="8"/>
                      </a:cubicBezTo>
                      <a:cubicBezTo>
                        <a:pt x="42" y="6"/>
                        <a:pt x="22" y="0"/>
                        <a:pt x="22" y="0"/>
                      </a:cubicBezTo>
                      <a:cubicBezTo>
                        <a:pt x="18" y="1"/>
                        <a:pt x="0" y="0"/>
                        <a:pt x="12" y="12"/>
                      </a:cubicBezTo>
                      <a:cubicBezTo>
                        <a:pt x="15" y="15"/>
                        <a:pt x="32" y="17"/>
                        <a:pt x="36" y="18"/>
                      </a:cubicBezTo>
                      <a:cubicBezTo>
                        <a:pt x="59" y="23"/>
                        <a:pt x="81" y="29"/>
                        <a:pt x="104" y="34"/>
                      </a:cubicBezTo>
                      <a:cubicBezTo>
                        <a:pt x="119" y="32"/>
                        <a:pt x="125" y="22"/>
                        <a:pt x="108" y="2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7" name="Freeform 463"/>
                <p:cNvSpPr>
                  <a:spLocks/>
                </p:cNvSpPr>
                <p:nvPr/>
              </p:nvSpPr>
              <p:spPr bwMode="auto">
                <a:xfrm>
                  <a:off x="1005" y="1245"/>
                  <a:ext cx="57" cy="14"/>
                </a:xfrm>
                <a:custGeom>
                  <a:avLst/>
                  <a:gdLst>
                    <a:gd name="T0" fmla="*/ 2 w 125"/>
                    <a:gd name="T1" fmla="*/ 0 h 34"/>
                    <a:gd name="T2" fmla="*/ 1 w 125"/>
                    <a:gd name="T3" fmla="*/ 0 h 34"/>
                    <a:gd name="T4" fmla="*/ 0 w 125"/>
                    <a:gd name="T5" fmla="*/ 0 h 34"/>
                    <a:gd name="T6" fmla="*/ 0 w 125"/>
                    <a:gd name="T7" fmla="*/ 0 h 34"/>
                    <a:gd name="T8" fmla="*/ 0 w 125"/>
                    <a:gd name="T9" fmla="*/ 0 h 34"/>
                    <a:gd name="T10" fmla="*/ 2 w 125"/>
                    <a:gd name="T11" fmla="*/ 0 h 34"/>
                    <a:gd name="T12" fmla="*/ 2 w 125"/>
                    <a:gd name="T13" fmla="*/ 0 h 3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5"/>
                    <a:gd name="T22" fmla="*/ 0 h 34"/>
                    <a:gd name="T23" fmla="*/ 125 w 125"/>
                    <a:gd name="T24" fmla="*/ 34 h 3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5" h="34">
                      <a:moveTo>
                        <a:pt x="108" y="22"/>
                      </a:moveTo>
                      <a:cubicBezTo>
                        <a:pt x="89" y="17"/>
                        <a:pt x="71" y="12"/>
                        <a:pt x="52" y="8"/>
                      </a:cubicBezTo>
                      <a:cubicBezTo>
                        <a:pt x="42" y="6"/>
                        <a:pt x="22" y="0"/>
                        <a:pt x="22" y="0"/>
                      </a:cubicBezTo>
                      <a:cubicBezTo>
                        <a:pt x="18" y="1"/>
                        <a:pt x="0" y="0"/>
                        <a:pt x="12" y="12"/>
                      </a:cubicBezTo>
                      <a:cubicBezTo>
                        <a:pt x="15" y="15"/>
                        <a:pt x="32" y="17"/>
                        <a:pt x="36" y="18"/>
                      </a:cubicBezTo>
                      <a:cubicBezTo>
                        <a:pt x="59" y="23"/>
                        <a:pt x="81" y="29"/>
                        <a:pt x="104" y="34"/>
                      </a:cubicBezTo>
                      <a:cubicBezTo>
                        <a:pt x="119" y="32"/>
                        <a:pt x="125" y="22"/>
                        <a:pt x="108" y="22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8" name="Freeform 464"/>
                <p:cNvSpPr>
                  <a:spLocks/>
                </p:cNvSpPr>
                <p:nvPr/>
              </p:nvSpPr>
              <p:spPr bwMode="auto">
                <a:xfrm rot="1051112">
                  <a:off x="973" y="1233"/>
                  <a:ext cx="44" cy="11"/>
                </a:xfrm>
                <a:custGeom>
                  <a:avLst/>
                  <a:gdLst>
                    <a:gd name="T0" fmla="*/ 2 w 96"/>
                    <a:gd name="T1" fmla="*/ 0 h 40"/>
                    <a:gd name="T2" fmla="*/ 1 w 96"/>
                    <a:gd name="T3" fmla="*/ 0 h 40"/>
                    <a:gd name="T4" fmla="*/ 1 w 96"/>
                    <a:gd name="T5" fmla="*/ 0 h 40"/>
                    <a:gd name="T6" fmla="*/ 0 w 96"/>
                    <a:gd name="T7" fmla="*/ 0 h 40"/>
                    <a:gd name="T8" fmla="*/ 0 w 96"/>
                    <a:gd name="T9" fmla="*/ 0 h 40"/>
                    <a:gd name="T10" fmla="*/ 1 w 96"/>
                    <a:gd name="T11" fmla="*/ 0 h 40"/>
                    <a:gd name="T12" fmla="*/ 2 w 96"/>
                    <a:gd name="T13" fmla="*/ 0 h 40"/>
                    <a:gd name="T14" fmla="*/ 2 w 96"/>
                    <a:gd name="T15" fmla="*/ 0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40"/>
                    <a:gd name="T26" fmla="*/ 96 w 96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40">
                      <a:moveTo>
                        <a:pt x="96" y="26"/>
                      </a:moveTo>
                      <a:cubicBezTo>
                        <a:pt x="82" y="21"/>
                        <a:pt x="70" y="15"/>
                        <a:pt x="56" y="12"/>
                      </a:cubicBezTo>
                      <a:cubicBezTo>
                        <a:pt x="50" y="8"/>
                        <a:pt x="44" y="6"/>
                        <a:pt x="38" y="2"/>
                      </a:cubicBezTo>
                      <a:cubicBezTo>
                        <a:pt x="29" y="3"/>
                        <a:pt x="18" y="0"/>
                        <a:pt x="10" y="4"/>
                      </a:cubicBezTo>
                      <a:cubicBezTo>
                        <a:pt x="0" y="9"/>
                        <a:pt x="16" y="19"/>
                        <a:pt x="18" y="20"/>
                      </a:cubicBezTo>
                      <a:cubicBezTo>
                        <a:pt x="30" y="26"/>
                        <a:pt x="49" y="25"/>
                        <a:pt x="60" y="26"/>
                      </a:cubicBezTo>
                      <a:cubicBezTo>
                        <a:pt x="71" y="30"/>
                        <a:pt x="79" y="36"/>
                        <a:pt x="90" y="40"/>
                      </a:cubicBezTo>
                      <a:cubicBezTo>
                        <a:pt x="93" y="36"/>
                        <a:pt x="96" y="26"/>
                        <a:pt x="96" y="2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19" name="Freeform 465"/>
                <p:cNvSpPr>
                  <a:spLocks/>
                </p:cNvSpPr>
                <p:nvPr/>
              </p:nvSpPr>
              <p:spPr bwMode="auto">
                <a:xfrm rot="-771874">
                  <a:off x="1005" y="1206"/>
                  <a:ext cx="44" cy="12"/>
                </a:xfrm>
                <a:custGeom>
                  <a:avLst/>
                  <a:gdLst>
                    <a:gd name="T0" fmla="*/ 2 w 96"/>
                    <a:gd name="T1" fmla="*/ 0 h 40"/>
                    <a:gd name="T2" fmla="*/ 1 w 96"/>
                    <a:gd name="T3" fmla="*/ 0 h 40"/>
                    <a:gd name="T4" fmla="*/ 1 w 96"/>
                    <a:gd name="T5" fmla="*/ 0 h 40"/>
                    <a:gd name="T6" fmla="*/ 0 w 96"/>
                    <a:gd name="T7" fmla="*/ 0 h 40"/>
                    <a:gd name="T8" fmla="*/ 0 w 96"/>
                    <a:gd name="T9" fmla="*/ 0 h 40"/>
                    <a:gd name="T10" fmla="*/ 1 w 96"/>
                    <a:gd name="T11" fmla="*/ 0 h 40"/>
                    <a:gd name="T12" fmla="*/ 2 w 96"/>
                    <a:gd name="T13" fmla="*/ 0 h 40"/>
                    <a:gd name="T14" fmla="*/ 2 w 96"/>
                    <a:gd name="T15" fmla="*/ 0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40"/>
                    <a:gd name="T26" fmla="*/ 96 w 96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40">
                      <a:moveTo>
                        <a:pt x="96" y="26"/>
                      </a:moveTo>
                      <a:cubicBezTo>
                        <a:pt x="82" y="21"/>
                        <a:pt x="70" y="15"/>
                        <a:pt x="56" y="12"/>
                      </a:cubicBezTo>
                      <a:cubicBezTo>
                        <a:pt x="50" y="8"/>
                        <a:pt x="44" y="6"/>
                        <a:pt x="38" y="2"/>
                      </a:cubicBezTo>
                      <a:cubicBezTo>
                        <a:pt x="29" y="3"/>
                        <a:pt x="18" y="0"/>
                        <a:pt x="10" y="4"/>
                      </a:cubicBezTo>
                      <a:cubicBezTo>
                        <a:pt x="0" y="9"/>
                        <a:pt x="16" y="19"/>
                        <a:pt x="18" y="20"/>
                      </a:cubicBezTo>
                      <a:cubicBezTo>
                        <a:pt x="30" y="26"/>
                        <a:pt x="49" y="25"/>
                        <a:pt x="60" y="26"/>
                      </a:cubicBezTo>
                      <a:cubicBezTo>
                        <a:pt x="71" y="30"/>
                        <a:pt x="79" y="36"/>
                        <a:pt x="90" y="40"/>
                      </a:cubicBezTo>
                      <a:cubicBezTo>
                        <a:pt x="93" y="36"/>
                        <a:pt x="96" y="26"/>
                        <a:pt x="96" y="2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0" name="Freeform 466"/>
                <p:cNvSpPr>
                  <a:spLocks/>
                </p:cNvSpPr>
                <p:nvPr/>
              </p:nvSpPr>
              <p:spPr bwMode="auto">
                <a:xfrm rot="-771874">
                  <a:off x="965" y="1206"/>
                  <a:ext cx="44" cy="13"/>
                </a:xfrm>
                <a:custGeom>
                  <a:avLst/>
                  <a:gdLst>
                    <a:gd name="T0" fmla="*/ 2 w 96"/>
                    <a:gd name="T1" fmla="*/ 0 h 40"/>
                    <a:gd name="T2" fmla="*/ 1 w 96"/>
                    <a:gd name="T3" fmla="*/ 0 h 40"/>
                    <a:gd name="T4" fmla="*/ 1 w 96"/>
                    <a:gd name="T5" fmla="*/ 0 h 40"/>
                    <a:gd name="T6" fmla="*/ 0 w 96"/>
                    <a:gd name="T7" fmla="*/ 0 h 40"/>
                    <a:gd name="T8" fmla="*/ 0 w 96"/>
                    <a:gd name="T9" fmla="*/ 0 h 40"/>
                    <a:gd name="T10" fmla="*/ 1 w 96"/>
                    <a:gd name="T11" fmla="*/ 0 h 40"/>
                    <a:gd name="T12" fmla="*/ 2 w 96"/>
                    <a:gd name="T13" fmla="*/ 0 h 40"/>
                    <a:gd name="T14" fmla="*/ 2 w 96"/>
                    <a:gd name="T15" fmla="*/ 0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40"/>
                    <a:gd name="T26" fmla="*/ 96 w 96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40">
                      <a:moveTo>
                        <a:pt x="96" y="26"/>
                      </a:moveTo>
                      <a:cubicBezTo>
                        <a:pt x="82" y="21"/>
                        <a:pt x="70" y="15"/>
                        <a:pt x="56" y="12"/>
                      </a:cubicBezTo>
                      <a:cubicBezTo>
                        <a:pt x="50" y="8"/>
                        <a:pt x="44" y="6"/>
                        <a:pt x="38" y="2"/>
                      </a:cubicBezTo>
                      <a:cubicBezTo>
                        <a:pt x="29" y="3"/>
                        <a:pt x="18" y="0"/>
                        <a:pt x="10" y="4"/>
                      </a:cubicBezTo>
                      <a:cubicBezTo>
                        <a:pt x="0" y="9"/>
                        <a:pt x="16" y="19"/>
                        <a:pt x="18" y="20"/>
                      </a:cubicBezTo>
                      <a:cubicBezTo>
                        <a:pt x="30" y="26"/>
                        <a:pt x="49" y="25"/>
                        <a:pt x="60" y="26"/>
                      </a:cubicBezTo>
                      <a:cubicBezTo>
                        <a:pt x="71" y="30"/>
                        <a:pt x="79" y="36"/>
                        <a:pt x="90" y="40"/>
                      </a:cubicBezTo>
                      <a:cubicBezTo>
                        <a:pt x="93" y="36"/>
                        <a:pt x="96" y="26"/>
                        <a:pt x="96" y="26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1" name="Freeform 467"/>
                <p:cNvSpPr>
                  <a:spLocks/>
                </p:cNvSpPr>
                <p:nvPr/>
              </p:nvSpPr>
              <p:spPr bwMode="auto">
                <a:xfrm rot="2858553">
                  <a:off x="961" y="1214"/>
                  <a:ext cx="24" cy="15"/>
                </a:xfrm>
                <a:custGeom>
                  <a:avLst/>
                  <a:gdLst>
                    <a:gd name="T0" fmla="*/ 0 w 81"/>
                    <a:gd name="T1" fmla="*/ 0 h 32"/>
                    <a:gd name="T2" fmla="*/ 0 w 81"/>
                    <a:gd name="T3" fmla="*/ 0 h 32"/>
                    <a:gd name="T4" fmla="*/ 0 w 81"/>
                    <a:gd name="T5" fmla="*/ 0 h 32"/>
                    <a:gd name="T6" fmla="*/ 0 w 81"/>
                    <a:gd name="T7" fmla="*/ 0 h 32"/>
                    <a:gd name="T8" fmla="*/ 0 w 81"/>
                    <a:gd name="T9" fmla="*/ 0 h 32"/>
                    <a:gd name="T10" fmla="*/ 0 w 81"/>
                    <a:gd name="T11" fmla="*/ 0 h 32"/>
                    <a:gd name="T12" fmla="*/ 0 w 81"/>
                    <a:gd name="T13" fmla="*/ 0 h 32"/>
                    <a:gd name="T14" fmla="*/ 0 w 81"/>
                    <a:gd name="T15" fmla="*/ 0 h 32"/>
                    <a:gd name="T16" fmla="*/ 0 w 81"/>
                    <a:gd name="T17" fmla="*/ 0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32"/>
                    <a:gd name="T29" fmla="*/ 81 w 81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32">
                      <a:moveTo>
                        <a:pt x="75" y="14"/>
                      </a:moveTo>
                      <a:cubicBezTo>
                        <a:pt x="57" y="12"/>
                        <a:pt x="49" y="11"/>
                        <a:pt x="35" y="2"/>
                      </a:cubicBezTo>
                      <a:cubicBezTo>
                        <a:pt x="24" y="3"/>
                        <a:pt x="13" y="0"/>
                        <a:pt x="3" y="4"/>
                      </a:cubicBezTo>
                      <a:cubicBezTo>
                        <a:pt x="0" y="5"/>
                        <a:pt x="3" y="11"/>
                        <a:pt x="5" y="14"/>
                      </a:cubicBezTo>
                      <a:cubicBezTo>
                        <a:pt x="9" y="21"/>
                        <a:pt x="26" y="21"/>
                        <a:pt x="31" y="22"/>
                      </a:cubicBezTo>
                      <a:cubicBezTo>
                        <a:pt x="45" y="32"/>
                        <a:pt x="38" y="29"/>
                        <a:pt x="51" y="32"/>
                      </a:cubicBezTo>
                      <a:cubicBezTo>
                        <a:pt x="60" y="31"/>
                        <a:pt x="69" y="32"/>
                        <a:pt x="77" y="30"/>
                      </a:cubicBezTo>
                      <a:cubicBezTo>
                        <a:pt x="81" y="29"/>
                        <a:pt x="79" y="19"/>
                        <a:pt x="77" y="18"/>
                      </a:cubicBezTo>
                      <a:cubicBezTo>
                        <a:pt x="70" y="13"/>
                        <a:pt x="54" y="14"/>
                        <a:pt x="75" y="14"/>
                      </a:cubicBez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2" name="Freeform 477"/>
                <p:cNvSpPr>
                  <a:spLocks/>
                </p:cNvSpPr>
                <p:nvPr/>
              </p:nvSpPr>
              <p:spPr bwMode="auto">
                <a:xfrm>
                  <a:off x="1167" y="1269"/>
                  <a:ext cx="79" cy="9"/>
                </a:xfrm>
                <a:custGeom>
                  <a:avLst/>
                  <a:gdLst>
                    <a:gd name="T0" fmla="*/ 3 w 173"/>
                    <a:gd name="T1" fmla="*/ 0 h 33"/>
                    <a:gd name="T2" fmla="*/ 2 w 173"/>
                    <a:gd name="T3" fmla="*/ 0 h 33"/>
                    <a:gd name="T4" fmla="*/ 2 w 173"/>
                    <a:gd name="T5" fmla="*/ 0 h 33"/>
                    <a:gd name="T6" fmla="*/ 2 w 173"/>
                    <a:gd name="T7" fmla="*/ 0 h 33"/>
                    <a:gd name="T8" fmla="*/ 0 w 173"/>
                    <a:gd name="T9" fmla="*/ 0 h 33"/>
                    <a:gd name="T10" fmla="*/ 0 w 173"/>
                    <a:gd name="T11" fmla="*/ 0 h 33"/>
                    <a:gd name="T12" fmla="*/ 2 w 173"/>
                    <a:gd name="T13" fmla="*/ 0 h 33"/>
                    <a:gd name="T14" fmla="*/ 3 w 173"/>
                    <a:gd name="T15" fmla="*/ 0 h 33"/>
                    <a:gd name="T16" fmla="*/ 3 w 173"/>
                    <a:gd name="T17" fmla="*/ 0 h 33"/>
                    <a:gd name="T18" fmla="*/ 3 w 173"/>
                    <a:gd name="T19" fmla="*/ 0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73"/>
                    <a:gd name="T31" fmla="*/ 0 h 33"/>
                    <a:gd name="T32" fmla="*/ 173 w 173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73" h="33">
                      <a:moveTo>
                        <a:pt x="173" y="15"/>
                      </a:moveTo>
                      <a:cubicBezTo>
                        <a:pt x="155" y="13"/>
                        <a:pt x="137" y="11"/>
                        <a:pt x="119" y="9"/>
                      </a:cubicBezTo>
                      <a:cubicBezTo>
                        <a:pt x="107" y="8"/>
                        <a:pt x="107" y="7"/>
                        <a:pt x="95" y="3"/>
                      </a:cubicBezTo>
                      <a:cubicBezTo>
                        <a:pt x="93" y="2"/>
                        <a:pt x="89" y="1"/>
                        <a:pt x="89" y="1"/>
                      </a:cubicBezTo>
                      <a:cubicBezTo>
                        <a:pt x="62" y="2"/>
                        <a:pt x="35" y="0"/>
                        <a:pt x="9" y="3"/>
                      </a:cubicBezTo>
                      <a:cubicBezTo>
                        <a:pt x="0" y="4"/>
                        <a:pt x="12" y="23"/>
                        <a:pt x="21" y="23"/>
                      </a:cubicBezTo>
                      <a:cubicBezTo>
                        <a:pt x="56" y="24"/>
                        <a:pt x="92" y="24"/>
                        <a:pt x="127" y="25"/>
                      </a:cubicBezTo>
                      <a:cubicBezTo>
                        <a:pt x="138" y="29"/>
                        <a:pt x="146" y="31"/>
                        <a:pt x="157" y="33"/>
                      </a:cubicBezTo>
                      <a:cubicBezTo>
                        <a:pt x="172" y="29"/>
                        <a:pt x="172" y="13"/>
                        <a:pt x="159" y="13"/>
                      </a:cubicBezTo>
                      <a:lnTo>
                        <a:pt x="173" y="15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9050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3" name="Oval 478"/>
                <p:cNvSpPr>
                  <a:spLocks noChangeArrowheads="1"/>
                </p:cNvSpPr>
                <p:nvPr/>
              </p:nvSpPr>
              <p:spPr bwMode="auto">
                <a:xfrm>
                  <a:off x="1499" y="1230"/>
                  <a:ext cx="82" cy="3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4" name="Oval 480"/>
                <p:cNvSpPr>
                  <a:spLocks noChangeArrowheads="1"/>
                </p:cNvSpPr>
                <p:nvPr/>
              </p:nvSpPr>
              <p:spPr bwMode="auto">
                <a:xfrm rot="284251">
                  <a:off x="1010" y="1218"/>
                  <a:ext cx="66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5" name="Oval 481"/>
                <p:cNvSpPr>
                  <a:spLocks noChangeArrowheads="1"/>
                </p:cNvSpPr>
                <p:nvPr/>
              </p:nvSpPr>
              <p:spPr bwMode="auto">
                <a:xfrm rot="284251">
                  <a:off x="1070" y="1234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6" name="Oval 482"/>
                <p:cNvSpPr>
                  <a:spLocks noChangeArrowheads="1"/>
                </p:cNvSpPr>
                <p:nvPr/>
              </p:nvSpPr>
              <p:spPr bwMode="auto">
                <a:xfrm rot="284251">
                  <a:off x="1132" y="1225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7" name="Oval 483"/>
                <p:cNvSpPr>
                  <a:spLocks noChangeArrowheads="1"/>
                </p:cNvSpPr>
                <p:nvPr/>
              </p:nvSpPr>
              <p:spPr bwMode="auto">
                <a:xfrm rot="284251">
                  <a:off x="1186" y="1240"/>
                  <a:ext cx="66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8" name="Oval 484"/>
                <p:cNvSpPr>
                  <a:spLocks noChangeArrowheads="1"/>
                </p:cNvSpPr>
                <p:nvPr/>
              </p:nvSpPr>
              <p:spPr bwMode="auto">
                <a:xfrm rot="284251">
                  <a:off x="1330" y="1228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29" name="Oval 485"/>
                <p:cNvSpPr>
                  <a:spLocks noChangeArrowheads="1"/>
                </p:cNvSpPr>
                <p:nvPr/>
              </p:nvSpPr>
              <p:spPr bwMode="auto">
                <a:xfrm>
                  <a:off x="1252" y="1233"/>
                  <a:ext cx="81" cy="37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30" name="Oval 486"/>
                <p:cNvSpPr>
                  <a:spLocks noChangeArrowheads="1"/>
                </p:cNvSpPr>
                <p:nvPr/>
              </p:nvSpPr>
              <p:spPr bwMode="auto">
                <a:xfrm rot="284251">
                  <a:off x="1385" y="1246"/>
                  <a:ext cx="65" cy="29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531" name="Oval 487"/>
                <p:cNvSpPr>
                  <a:spLocks noChangeArrowheads="1"/>
                </p:cNvSpPr>
                <p:nvPr/>
              </p:nvSpPr>
              <p:spPr bwMode="auto">
                <a:xfrm rot="284251">
                  <a:off x="1435" y="1230"/>
                  <a:ext cx="65" cy="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99"/>
                    </a:gs>
                    <a:gs pos="100000">
                      <a:srgbClr val="CC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rtl="1"/>
                  <a:endParaRPr lang="he-IL"/>
                </a:p>
              </p:txBody>
            </p:sp>
          </p:grpSp>
          <p:sp>
            <p:nvSpPr>
              <p:cNvPr id="711960" name="Text Box 488"/>
              <p:cNvSpPr txBox="1">
                <a:spLocks noChangeArrowheads="1"/>
              </p:cNvSpPr>
              <p:nvPr/>
            </p:nvSpPr>
            <p:spPr bwMode="auto">
              <a:xfrm>
                <a:off x="240" y="1008"/>
                <a:ext cx="1320" cy="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 b="1">
                    <a:latin typeface="Times New Roman" pitchFamily="18" charset="0"/>
                  </a:rPr>
                  <a:t>Tissue Blood Flow (LDF)</a:t>
                </a:r>
              </a:p>
            </p:txBody>
          </p:sp>
          <p:grpSp>
            <p:nvGrpSpPr>
              <p:cNvPr id="711961" name="Group 489"/>
              <p:cNvGrpSpPr>
                <a:grpSpLocks/>
              </p:cNvGrpSpPr>
              <p:nvPr/>
            </p:nvGrpSpPr>
            <p:grpSpPr bwMode="auto">
              <a:xfrm>
                <a:off x="221" y="2304"/>
                <a:ext cx="1075" cy="640"/>
                <a:chOff x="-48" y="2064"/>
                <a:chExt cx="1152" cy="740"/>
              </a:xfrm>
            </p:grpSpPr>
            <p:grpSp>
              <p:nvGrpSpPr>
                <p:cNvPr id="712111" name="Group 490"/>
                <p:cNvGrpSpPr>
                  <a:grpSpLocks/>
                </p:cNvGrpSpPr>
                <p:nvPr/>
              </p:nvGrpSpPr>
              <p:grpSpPr bwMode="auto">
                <a:xfrm>
                  <a:off x="68" y="2262"/>
                  <a:ext cx="1036" cy="542"/>
                  <a:chOff x="-82" y="2050"/>
                  <a:chExt cx="1036" cy="542"/>
                </a:xfrm>
              </p:grpSpPr>
              <p:grpSp>
                <p:nvGrpSpPr>
                  <p:cNvPr id="712113" name="Group 491"/>
                  <p:cNvGrpSpPr>
                    <a:grpSpLocks/>
                  </p:cNvGrpSpPr>
                  <p:nvPr/>
                </p:nvGrpSpPr>
                <p:grpSpPr bwMode="auto">
                  <a:xfrm rot="-2281189">
                    <a:off x="-82" y="2146"/>
                    <a:ext cx="1036" cy="296"/>
                    <a:chOff x="4389" y="2063"/>
                    <a:chExt cx="1036" cy="318"/>
                  </a:xfrm>
                </p:grpSpPr>
                <p:sp>
                  <p:nvSpPr>
                    <p:cNvPr id="712115" name="Freeform 492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818" y="2149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16" name="Freeform 493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750" y="2307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17" name="Freeform 494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961" y="2273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18" name="Freeform 495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849" y="2296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19" name="Freeform 496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708" y="2170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0" name="Freeform 497"/>
                    <p:cNvSpPr>
                      <a:spLocks/>
                    </p:cNvSpPr>
                    <p:nvPr/>
                  </p:nvSpPr>
                  <p:spPr bwMode="auto">
                    <a:xfrm rot="-672251">
                      <a:off x="4496" y="2231"/>
                      <a:ext cx="123" cy="43"/>
                    </a:xfrm>
                    <a:custGeom>
                      <a:avLst/>
                      <a:gdLst>
                        <a:gd name="T0" fmla="*/ 44 w 157"/>
                        <a:gd name="T1" fmla="*/ 0 h 51"/>
                        <a:gd name="T2" fmla="*/ 12 w 157"/>
                        <a:gd name="T3" fmla="*/ 7 h 51"/>
                        <a:gd name="T4" fmla="*/ 8 w 157"/>
                        <a:gd name="T5" fmla="*/ 14 h 51"/>
                        <a:gd name="T6" fmla="*/ 45 w 157"/>
                        <a:gd name="T7" fmla="*/ 8 h 51"/>
                        <a:gd name="T8" fmla="*/ 44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1" name="Freeform 498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642" y="2320"/>
                      <a:ext cx="124" cy="43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7 h 51"/>
                        <a:gd name="T4" fmla="*/ 8 w 157"/>
                        <a:gd name="T5" fmla="*/ 14 h 51"/>
                        <a:gd name="T6" fmla="*/ 47 w 157"/>
                        <a:gd name="T7" fmla="*/ 8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2" name="Freeform 499"/>
                    <p:cNvSpPr>
                      <a:spLocks/>
                    </p:cNvSpPr>
                    <p:nvPr/>
                  </p:nvSpPr>
                  <p:spPr bwMode="auto">
                    <a:xfrm rot="-764657">
                      <a:off x="4602" y="2198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3" name="Freeform 500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534" y="2339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4" name="Freeform 501"/>
                    <p:cNvSpPr>
                      <a:spLocks/>
                    </p:cNvSpPr>
                    <p:nvPr/>
                  </p:nvSpPr>
                  <p:spPr bwMode="auto">
                    <a:xfrm rot="-672251">
                      <a:off x="4389" y="2270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5" name="Freeform 502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296" y="2063"/>
                      <a:ext cx="115" cy="45"/>
                    </a:xfrm>
                    <a:custGeom>
                      <a:avLst/>
                      <a:gdLst>
                        <a:gd name="T0" fmla="*/ 37 w 145"/>
                        <a:gd name="T1" fmla="*/ 3 h 54"/>
                        <a:gd name="T2" fmla="*/ 2 w 145"/>
                        <a:gd name="T3" fmla="*/ 10 h 54"/>
                        <a:gd name="T4" fmla="*/ 5 w 145"/>
                        <a:gd name="T5" fmla="*/ 21 h 54"/>
                        <a:gd name="T6" fmla="*/ 42 w 145"/>
                        <a:gd name="T7" fmla="*/ 15 h 54"/>
                        <a:gd name="T8" fmla="*/ 44 w 145"/>
                        <a:gd name="T9" fmla="*/ 7 h 54"/>
                        <a:gd name="T10" fmla="*/ 37 w 145"/>
                        <a:gd name="T11" fmla="*/ 3 h 54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45"/>
                        <a:gd name="T19" fmla="*/ 0 h 54"/>
                        <a:gd name="T20" fmla="*/ 145 w 145"/>
                        <a:gd name="T21" fmla="*/ 54 h 54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45" h="54">
                          <a:moveTo>
                            <a:pt x="119" y="6"/>
                          </a:moveTo>
                          <a:cubicBezTo>
                            <a:pt x="79" y="14"/>
                            <a:pt x="46" y="22"/>
                            <a:pt x="5" y="24"/>
                          </a:cubicBezTo>
                          <a:cubicBezTo>
                            <a:pt x="1" y="37"/>
                            <a:pt x="0" y="46"/>
                            <a:pt x="14" y="51"/>
                          </a:cubicBezTo>
                          <a:cubicBezTo>
                            <a:pt x="54" y="48"/>
                            <a:pt x="98" y="54"/>
                            <a:pt x="134" y="36"/>
                          </a:cubicBezTo>
                          <a:cubicBezTo>
                            <a:pt x="135" y="35"/>
                            <a:pt x="145" y="21"/>
                            <a:pt x="143" y="18"/>
                          </a:cubicBezTo>
                          <a:cubicBezTo>
                            <a:pt x="138" y="11"/>
                            <a:pt x="113" y="0"/>
                            <a:pt x="119" y="6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6" name="Freeform 503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164" y="2075"/>
                      <a:ext cx="130" cy="63"/>
                    </a:xfrm>
                    <a:custGeom>
                      <a:avLst/>
                      <a:gdLst>
                        <a:gd name="T0" fmla="*/ 47 w 165"/>
                        <a:gd name="T1" fmla="*/ 7 h 76"/>
                        <a:gd name="T2" fmla="*/ 32 w 165"/>
                        <a:gd name="T3" fmla="*/ 10 h 76"/>
                        <a:gd name="T4" fmla="*/ 0 w 165"/>
                        <a:gd name="T5" fmla="*/ 15 h 76"/>
                        <a:gd name="T6" fmla="*/ 27 w 165"/>
                        <a:gd name="T7" fmla="*/ 18 h 76"/>
                        <a:gd name="T8" fmla="*/ 50 w 165"/>
                        <a:gd name="T9" fmla="*/ 15 h 76"/>
                        <a:gd name="T10" fmla="*/ 47 w 165"/>
                        <a:gd name="T11" fmla="*/ 7 h 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65"/>
                        <a:gd name="T19" fmla="*/ 0 h 76"/>
                        <a:gd name="T20" fmla="*/ 165 w 165"/>
                        <a:gd name="T21" fmla="*/ 76 h 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65" h="76">
                          <a:moveTo>
                            <a:pt x="156" y="18"/>
                          </a:moveTo>
                          <a:cubicBezTo>
                            <a:pt x="123" y="26"/>
                            <a:pt x="140" y="23"/>
                            <a:pt x="105" y="27"/>
                          </a:cubicBezTo>
                          <a:cubicBezTo>
                            <a:pt x="81" y="26"/>
                            <a:pt x="13" y="0"/>
                            <a:pt x="0" y="39"/>
                          </a:cubicBezTo>
                          <a:cubicBezTo>
                            <a:pt x="7" y="76"/>
                            <a:pt x="58" y="51"/>
                            <a:pt x="87" y="48"/>
                          </a:cubicBezTo>
                          <a:cubicBezTo>
                            <a:pt x="113" y="39"/>
                            <a:pt x="136" y="41"/>
                            <a:pt x="165" y="39"/>
                          </a:cubicBezTo>
                          <a:cubicBezTo>
                            <a:pt x="161" y="28"/>
                            <a:pt x="151" y="28"/>
                            <a:pt x="156" y="18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7" name="Freeform 504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038" y="2100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8" name="Freeform 505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4926" y="2118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29" name="Freeform 506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184" y="2233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0" name="Freeform 507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301" y="2220"/>
                      <a:ext cx="124" cy="42"/>
                    </a:xfrm>
                    <a:custGeom>
                      <a:avLst/>
                      <a:gdLst>
                        <a:gd name="T0" fmla="*/ 46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7 w 157"/>
                        <a:gd name="T7" fmla="*/ 7 h 51"/>
                        <a:gd name="T8" fmla="*/ 46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1" name="Freeform 508"/>
                    <p:cNvSpPr>
                      <a:spLocks/>
                    </p:cNvSpPr>
                    <p:nvPr/>
                  </p:nvSpPr>
                  <p:spPr bwMode="auto">
                    <a:xfrm rot="-187407">
                      <a:off x="5072" y="2257"/>
                      <a:ext cx="123" cy="42"/>
                    </a:xfrm>
                    <a:custGeom>
                      <a:avLst/>
                      <a:gdLst>
                        <a:gd name="T0" fmla="*/ 44 w 157"/>
                        <a:gd name="T1" fmla="*/ 0 h 51"/>
                        <a:gd name="T2" fmla="*/ 12 w 157"/>
                        <a:gd name="T3" fmla="*/ 6 h 51"/>
                        <a:gd name="T4" fmla="*/ 8 w 157"/>
                        <a:gd name="T5" fmla="*/ 12 h 51"/>
                        <a:gd name="T6" fmla="*/ 45 w 157"/>
                        <a:gd name="T7" fmla="*/ 7 h 51"/>
                        <a:gd name="T8" fmla="*/ 44 w 157"/>
                        <a:gd name="T9" fmla="*/ 0 h 5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57"/>
                        <a:gd name="T16" fmla="*/ 0 h 51"/>
                        <a:gd name="T17" fmla="*/ 157 w 157"/>
                        <a:gd name="T18" fmla="*/ 51 h 5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57" h="51">
                          <a:moveTo>
                            <a:pt x="149" y="0"/>
                          </a:moveTo>
                          <a:cubicBezTo>
                            <a:pt x="112" y="12"/>
                            <a:pt x="77" y="13"/>
                            <a:pt x="38" y="15"/>
                          </a:cubicBezTo>
                          <a:cubicBezTo>
                            <a:pt x="25" y="18"/>
                            <a:pt x="0" y="24"/>
                            <a:pt x="26" y="33"/>
                          </a:cubicBezTo>
                          <a:cubicBezTo>
                            <a:pt x="68" y="19"/>
                            <a:pt x="119" y="51"/>
                            <a:pt x="152" y="18"/>
                          </a:cubicBezTo>
                          <a:cubicBezTo>
                            <a:pt x="157" y="2"/>
                            <a:pt x="142" y="0"/>
                            <a:pt x="149" y="0"/>
                          </a:cubicBez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9050">
                      <a:solidFill>
                        <a:srgbClr val="80808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2" name="Oval 509"/>
                    <p:cNvSpPr>
                      <a:spLocks noChangeArrowheads="1"/>
                    </p:cNvSpPr>
                    <p:nvPr/>
                  </p:nvSpPr>
                  <p:spPr bwMode="auto">
                    <a:xfrm rot="-187407">
                      <a:off x="4419" y="2296"/>
                      <a:ext cx="113" cy="7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3" name="Oval 510"/>
                    <p:cNvSpPr>
                      <a:spLocks noChangeArrowheads="1"/>
                    </p:cNvSpPr>
                    <p:nvPr/>
                  </p:nvSpPr>
                  <p:spPr bwMode="auto">
                    <a:xfrm rot="-187407">
                      <a:off x="4651" y="2231"/>
                      <a:ext cx="114" cy="7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4" name="Oval 511"/>
                    <p:cNvSpPr>
                      <a:spLocks noChangeArrowheads="1"/>
                    </p:cNvSpPr>
                    <p:nvPr/>
                  </p:nvSpPr>
                  <p:spPr bwMode="auto">
                    <a:xfrm rot="-674107">
                      <a:off x="5278" y="2113"/>
                      <a:ext cx="141" cy="10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5" name="Oval 512"/>
                    <p:cNvSpPr>
                      <a:spLocks noChangeArrowheads="1"/>
                    </p:cNvSpPr>
                    <p:nvPr/>
                  </p:nvSpPr>
                  <p:spPr bwMode="auto">
                    <a:xfrm rot="-1087071">
                      <a:off x="4955" y="2168"/>
                      <a:ext cx="140" cy="10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6" name="Oval 513"/>
                    <p:cNvSpPr>
                      <a:spLocks noChangeArrowheads="1"/>
                    </p:cNvSpPr>
                    <p:nvPr/>
                  </p:nvSpPr>
                  <p:spPr bwMode="auto">
                    <a:xfrm rot="-1087071">
                      <a:off x="4524" y="2249"/>
                      <a:ext cx="140" cy="102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7" name="Oval 514"/>
                    <p:cNvSpPr>
                      <a:spLocks noChangeArrowheads="1"/>
                    </p:cNvSpPr>
                    <p:nvPr/>
                  </p:nvSpPr>
                  <p:spPr bwMode="auto">
                    <a:xfrm rot="-287912">
                      <a:off x="4753" y="2193"/>
                      <a:ext cx="114" cy="8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8" name="Oval 515"/>
                    <p:cNvSpPr>
                      <a:spLocks noChangeArrowheads="1"/>
                    </p:cNvSpPr>
                    <p:nvPr/>
                  </p:nvSpPr>
                  <p:spPr bwMode="auto">
                    <a:xfrm rot="-956905">
                      <a:off x="4852" y="2221"/>
                      <a:ext cx="114" cy="7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39" name="Oval 516"/>
                    <p:cNvSpPr>
                      <a:spLocks noChangeArrowheads="1"/>
                    </p:cNvSpPr>
                    <p:nvPr/>
                  </p:nvSpPr>
                  <p:spPr bwMode="auto">
                    <a:xfrm rot="-956905">
                      <a:off x="5080" y="2178"/>
                      <a:ext cx="113" cy="79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  <p:sp>
                  <p:nvSpPr>
                    <p:cNvPr id="712140" name="Oval 517"/>
                    <p:cNvSpPr>
                      <a:spLocks noChangeArrowheads="1"/>
                    </p:cNvSpPr>
                    <p:nvPr/>
                  </p:nvSpPr>
                  <p:spPr bwMode="auto">
                    <a:xfrm rot="-956905">
                      <a:off x="5174" y="2123"/>
                      <a:ext cx="113" cy="80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FF9999"/>
                        </a:gs>
                        <a:gs pos="100000">
                          <a:srgbClr val="CC00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rtl="1"/>
                      <a:endParaRPr lang="he-IL"/>
                    </a:p>
                  </p:txBody>
                </p:sp>
              </p:grpSp>
              <p:sp>
                <p:nvSpPr>
                  <p:cNvPr id="712114" name="Text Box 518"/>
                  <p:cNvSpPr txBox="1">
                    <a:spLocks noChangeArrowheads="1"/>
                  </p:cNvSpPr>
                  <p:nvPr/>
                </p:nvSpPr>
                <p:spPr bwMode="auto">
                  <a:xfrm rot="-3035900">
                    <a:off x="165" y="2197"/>
                    <a:ext cx="542" cy="24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>
                        <a:latin typeface="Times New Roman" pitchFamily="18" charset="0"/>
                      </a:rPr>
                      <a:t>HbO</a:t>
                    </a:r>
                    <a:r>
                      <a:rPr lang="en-US" b="1" baseline="-25000">
                        <a:latin typeface="Times New Roman" pitchFamily="18" charset="0"/>
                      </a:rPr>
                      <a:t>2</a:t>
                    </a:r>
                  </a:p>
                </p:txBody>
              </p:sp>
            </p:grpSp>
            <p:sp>
              <p:nvSpPr>
                <p:cNvPr id="712112" name="Text Box 519"/>
                <p:cNvSpPr txBox="1">
                  <a:spLocks noChangeArrowheads="1"/>
                </p:cNvSpPr>
                <p:nvPr/>
              </p:nvSpPr>
              <p:spPr bwMode="auto">
                <a:xfrm>
                  <a:off x="-48" y="2064"/>
                  <a:ext cx="768" cy="46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200" b="1">
                      <a:latin typeface="Times New Roman" pitchFamily="18" charset="0"/>
                    </a:rPr>
                    <a:t>Hemoglobin </a:t>
                  </a:r>
                </a:p>
                <a:p>
                  <a:r>
                    <a:rPr lang="en-US" sz="1200" b="1">
                      <a:latin typeface="Times New Roman" pitchFamily="18" charset="0"/>
                    </a:rPr>
                    <a:t>Oxygenation </a:t>
                  </a:r>
                </a:p>
                <a:p>
                  <a:r>
                    <a:rPr lang="en-US" sz="1200" b="1">
                      <a:latin typeface="Times New Roman" pitchFamily="18" charset="0"/>
                    </a:rPr>
                    <a:t>(Oximetry)</a:t>
                  </a:r>
                </a:p>
              </p:txBody>
            </p:sp>
          </p:grpSp>
          <p:sp>
            <p:nvSpPr>
              <p:cNvPr id="711962" name="Rectangle 545"/>
              <p:cNvSpPr>
                <a:spLocks noChangeArrowheads="1"/>
              </p:cNvSpPr>
              <p:nvPr/>
            </p:nvSpPr>
            <p:spPr bwMode="auto">
              <a:xfrm>
                <a:off x="1165" y="3263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Venule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63" name="Rectangle 547"/>
              <p:cNvSpPr>
                <a:spLocks noChangeArrowheads="1"/>
              </p:cNvSpPr>
              <p:nvPr/>
            </p:nvSpPr>
            <p:spPr bwMode="auto">
              <a:xfrm>
                <a:off x="1791" y="1664"/>
                <a:ext cx="138" cy="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64" name="Rectangle 548"/>
              <p:cNvSpPr>
                <a:spLocks noChangeArrowheads="1"/>
              </p:cNvSpPr>
              <p:nvPr/>
            </p:nvSpPr>
            <p:spPr bwMode="auto">
              <a:xfrm>
                <a:off x="1872" y="1056"/>
                <a:ext cx="56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b="1">
                    <a:latin typeface="Times New Roman" pitchFamily="18" charset="0"/>
                  </a:rPr>
                  <a:t>Arteriole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65" name="Rectangle 549"/>
              <p:cNvSpPr>
                <a:spLocks noChangeArrowheads="1"/>
              </p:cNvSpPr>
              <p:nvPr/>
            </p:nvSpPr>
            <p:spPr bwMode="auto">
              <a:xfrm>
                <a:off x="1824" y="2861"/>
                <a:ext cx="112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66" name="Rectangle 550"/>
              <p:cNvSpPr>
                <a:spLocks noChangeArrowheads="1"/>
              </p:cNvSpPr>
              <p:nvPr/>
            </p:nvSpPr>
            <p:spPr bwMode="auto">
              <a:xfrm>
                <a:off x="1868" y="2874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800" b="1">
                    <a:solidFill>
                      <a:srgbClr val="FCFEB9"/>
                    </a:solidFill>
                    <a:latin typeface="Times New Roman" pitchFamily="18" charset="0"/>
                  </a:rPr>
                  <a:t>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67" name="Rectangle 551"/>
              <p:cNvSpPr>
                <a:spLocks noChangeArrowheads="1"/>
              </p:cNvSpPr>
              <p:nvPr/>
            </p:nvSpPr>
            <p:spPr bwMode="auto">
              <a:xfrm>
                <a:off x="1906" y="2900"/>
                <a:ext cx="2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>
                    <a:solidFill>
                      <a:srgbClr val="FCFEB9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68" name="Rectangle 552"/>
              <p:cNvSpPr>
                <a:spLocks noChangeArrowheads="1"/>
              </p:cNvSpPr>
              <p:nvPr/>
            </p:nvSpPr>
            <p:spPr bwMode="auto">
              <a:xfrm>
                <a:off x="2077" y="2655"/>
                <a:ext cx="116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69" name="Rectangle 553"/>
              <p:cNvSpPr>
                <a:spLocks noChangeArrowheads="1"/>
              </p:cNvSpPr>
              <p:nvPr/>
            </p:nvSpPr>
            <p:spPr bwMode="auto">
              <a:xfrm>
                <a:off x="2261" y="1702"/>
                <a:ext cx="113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70" name="Rectangle 554"/>
              <p:cNvSpPr>
                <a:spLocks noChangeArrowheads="1"/>
              </p:cNvSpPr>
              <p:nvPr/>
            </p:nvSpPr>
            <p:spPr bwMode="auto">
              <a:xfrm>
                <a:off x="2307" y="1715"/>
                <a:ext cx="5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800" b="1">
                    <a:solidFill>
                      <a:srgbClr val="FCFEB9"/>
                    </a:solidFill>
                    <a:latin typeface="Times New Roman" pitchFamily="18" charset="0"/>
                  </a:rPr>
                  <a:t>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1" name="Rectangle 555"/>
              <p:cNvSpPr>
                <a:spLocks noChangeArrowheads="1"/>
              </p:cNvSpPr>
              <p:nvPr/>
            </p:nvSpPr>
            <p:spPr bwMode="auto">
              <a:xfrm>
                <a:off x="2344" y="1741"/>
                <a:ext cx="19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>
                    <a:solidFill>
                      <a:srgbClr val="FCFEB9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2" name="Rectangle 556"/>
              <p:cNvSpPr>
                <a:spLocks noChangeArrowheads="1"/>
              </p:cNvSpPr>
              <p:nvPr/>
            </p:nvSpPr>
            <p:spPr bwMode="auto">
              <a:xfrm>
                <a:off x="1767" y="1789"/>
                <a:ext cx="112" cy="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73" name="Rectangle 557"/>
              <p:cNvSpPr>
                <a:spLocks noChangeArrowheads="1"/>
              </p:cNvSpPr>
              <p:nvPr/>
            </p:nvSpPr>
            <p:spPr bwMode="auto">
              <a:xfrm>
                <a:off x="1810" y="1802"/>
                <a:ext cx="49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800" b="1">
                    <a:solidFill>
                      <a:srgbClr val="FCFEB9"/>
                    </a:solidFill>
                    <a:latin typeface="Times New Roman" pitchFamily="18" charset="0"/>
                  </a:rPr>
                  <a:t>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4" name="Rectangle 558"/>
              <p:cNvSpPr>
                <a:spLocks noChangeArrowheads="1"/>
              </p:cNvSpPr>
              <p:nvPr/>
            </p:nvSpPr>
            <p:spPr bwMode="auto">
              <a:xfrm>
                <a:off x="1849" y="1828"/>
                <a:ext cx="2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>
                    <a:solidFill>
                      <a:srgbClr val="FCFEB9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5" name="Rectangle 559"/>
              <p:cNvSpPr>
                <a:spLocks noChangeArrowheads="1"/>
              </p:cNvSpPr>
              <p:nvPr/>
            </p:nvSpPr>
            <p:spPr bwMode="auto">
              <a:xfrm>
                <a:off x="1451" y="2102"/>
                <a:ext cx="114" cy="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1976" name="Rectangle 560"/>
              <p:cNvSpPr>
                <a:spLocks noChangeArrowheads="1"/>
              </p:cNvSpPr>
              <p:nvPr/>
            </p:nvSpPr>
            <p:spPr bwMode="auto">
              <a:xfrm>
                <a:off x="1495" y="2115"/>
                <a:ext cx="5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800" b="1">
                    <a:solidFill>
                      <a:srgbClr val="FCFEB9"/>
                    </a:solidFill>
                    <a:latin typeface="Times New Roman" pitchFamily="18" charset="0"/>
                  </a:rPr>
                  <a:t>O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7" name="Rectangle 561"/>
              <p:cNvSpPr>
                <a:spLocks noChangeArrowheads="1"/>
              </p:cNvSpPr>
              <p:nvPr/>
            </p:nvSpPr>
            <p:spPr bwMode="auto">
              <a:xfrm>
                <a:off x="1531" y="2145"/>
                <a:ext cx="16" cy="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400" b="1">
                    <a:solidFill>
                      <a:srgbClr val="FCFEB9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711978" name="Rectangle 562"/>
              <p:cNvSpPr>
                <a:spLocks noChangeArrowheads="1"/>
              </p:cNvSpPr>
              <p:nvPr/>
            </p:nvSpPr>
            <p:spPr bwMode="auto">
              <a:xfrm>
                <a:off x="1353" y="2534"/>
                <a:ext cx="2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0" hangingPunct="0"/>
                <a:r>
                  <a:rPr lang="en-US" sz="500" b="1">
                    <a:solidFill>
                      <a:srgbClr val="FCFEB9"/>
                    </a:solidFill>
                    <a:latin typeface="Times New Roman" pitchFamily="18" charset="0"/>
                  </a:rPr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711979" name="Group 563"/>
              <p:cNvGrpSpPr>
                <a:grpSpLocks/>
              </p:cNvGrpSpPr>
              <p:nvPr/>
            </p:nvGrpSpPr>
            <p:grpSpPr bwMode="auto">
              <a:xfrm>
                <a:off x="1474" y="2249"/>
                <a:ext cx="273" cy="133"/>
                <a:chOff x="272" y="2188"/>
                <a:chExt cx="358" cy="202"/>
              </a:xfrm>
            </p:grpSpPr>
            <p:sp>
              <p:nvSpPr>
                <p:cNvPr id="712109" name="Freeform 564"/>
                <p:cNvSpPr>
                  <a:spLocks/>
                </p:cNvSpPr>
                <p:nvPr/>
              </p:nvSpPr>
              <p:spPr bwMode="auto">
                <a:xfrm>
                  <a:off x="272" y="2188"/>
                  <a:ext cx="358" cy="202"/>
                </a:xfrm>
                <a:custGeom>
                  <a:avLst/>
                  <a:gdLst>
                    <a:gd name="T0" fmla="*/ 38 w 358"/>
                    <a:gd name="T1" fmla="*/ 67 h 202"/>
                    <a:gd name="T2" fmla="*/ 66 w 358"/>
                    <a:gd name="T3" fmla="*/ 17 h 202"/>
                    <a:gd name="T4" fmla="*/ 94 w 358"/>
                    <a:gd name="T5" fmla="*/ 0 h 202"/>
                    <a:gd name="T6" fmla="*/ 122 w 358"/>
                    <a:gd name="T7" fmla="*/ 0 h 202"/>
                    <a:gd name="T8" fmla="*/ 151 w 358"/>
                    <a:gd name="T9" fmla="*/ 17 h 202"/>
                    <a:gd name="T10" fmla="*/ 179 w 358"/>
                    <a:gd name="T11" fmla="*/ 25 h 202"/>
                    <a:gd name="T12" fmla="*/ 236 w 358"/>
                    <a:gd name="T13" fmla="*/ 25 h 202"/>
                    <a:gd name="T14" fmla="*/ 264 w 358"/>
                    <a:gd name="T15" fmla="*/ 25 h 202"/>
                    <a:gd name="T16" fmla="*/ 292 w 358"/>
                    <a:gd name="T17" fmla="*/ 25 h 202"/>
                    <a:gd name="T18" fmla="*/ 320 w 358"/>
                    <a:gd name="T19" fmla="*/ 17 h 202"/>
                    <a:gd name="T20" fmla="*/ 349 w 358"/>
                    <a:gd name="T21" fmla="*/ 34 h 202"/>
                    <a:gd name="T22" fmla="*/ 349 w 358"/>
                    <a:gd name="T23" fmla="*/ 59 h 202"/>
                    <a:gd name="T24" fmla="*/ 358 w 358"/>
                    <a:gd name="T25" fmla="*/ 84 h 202"/>
                    <a:gd name="T26" fmla="*/ 358 w 358"/>
                    <a:gd name="T27" fmla="*/ 109 h 202"/>
                    <a:gd name="T28" fmla="*/ 358 w 358"/>
                    <a:gd name="T29" fmla="*/ 135 h 202"/>
                    <a:gd name="T30" fmla="*/ 358 w 358"/>
                    <a:gd name="T31" fmla="*/ 160 h 202"/>
                    <a:gd name="T32" fmla="*/ 330 w 358"/>
                    <a:gd name="T33" fmla="*/ 160 h 202"/>
                    <a:gd name="T34" fmla="*/ 311 w 358"/>
                    <a:gd name="T35" fmla="*/ 185 h 202"/>
                    <a:gd name="T36" fmla="*/ 283 w 358"/>
                    <a:gd name="T37" fmla="*/ 185 h 202"/>
                    <a:gd name="T38" fmla="*/ 254 w 358"/>
                    <a:gd name="T39" fmla="*/ 194 h 202"/>
                    <a:gd name="T40" fmla="*/ 226 w 358"/>
                    <a:gd name="T41" fmla="*/ 194 h 202"/>
                    <a:gd name="T42" fmla="*/ 198 w 358"/>
                    <a:gd name="T43" fmla="*/ 194 h 202"/>
                    <a:gd name="T44" fmla="*/ 170 w 358"/>
                    <a:gd name="T45" fmla="*/ 194 h 202"/>
                    <a:gd name="T46" fmla="*/ 141 w 358"/>
                    <a:gd name="T47" fmla="*/ 202 h 202"/>
                    <a:gd name="T48" fmla="*/ 113 w 358"/>
                    <a:gd name="T49" fmla="*/ 202 h 202"/>
                    <a:gd name="T50" fmla="*/ 85 w 358"/>
                    <a:gd name="T51" fmla="*/ 202 h 202"/>
                    <a:gd name="T52" fmla="*/ 57 w 358"/>
                    <a:gd name="T53" fmla="*/ 202 h 202"/>
                    <a:gd name="T54" fmla="*/ 28 w 358"/>
                    <a:gd name="T55" fmla="*/ 194 h 202"/>
                    <a:gd name="T56" fmla="*/ 9 w 358"/>
                    <a:gd name="T57" fmla="*/ 168 h 202"/>
                    <a:gd name="T58" fmla="*/ 0 w 358"/>
                    <a:gd name="T59" fmla="*/ 143 h 202"/>
                    <a:gd name="T60" fmla="*/ 0 w 358"/>
                    <a:gd name="T61" fmla="*/ 118 h 202"/>
                    <a:gd name="T62" fmla="*/ 0 w 358"/>
                    <a:gd name="T63" fmla="*/ 93 h 202"/>
                    <a:gd name="T64" fmla="*/ 28 w 358"/>
                    <a:gd name="T65" fmla="*/ 84 h 202"/>
                    <a:gd name="T66" fmla="*/ 47 w 358"/>
                    <a:gd name="T67" fmla="*/ 59 h 202"/>
                    <a:gd name="T68" fmla="*/ 38 w 358"/>
                    <a:gd name="T69" fmla="*/ 67 h 2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8"/>
                    <a:gd name="T106" fmla="*/ 0 h 202"/>
                    <a:gd name="T107" fmla="*/ 358 w 358"/>
                    <a:gd name="T108" fmla="*/ 202 h 2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8" h="202">
                      <a:moveTo>
                        <a:pt x="38" y="67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2" y="0"/>
                      </a:lnTo>
                      <a:lnTo>
                        <a:pt x="151" y="17"/>
                      </a:lnTo>
                      <a:lnTo>
                        <a:pt x="179" y="25"/>
                      </a:lnTo>
                      <a:lnTo>
                        <a:pt x="236" y="25"/>
                      </a:lnTo>
                      <a:lnTo>
                        <a:pt x="264" y="25"/>
                      </a:lnTo>
                      <a:lnTo>
                        <a:pt x="292" y="25"/>
                      </a:lnTo>
                      <a:lnTo>
                        <a:pt x="320" y="17"/>
                      </a:lnTo>
                      <a:lnTo>
                        <a:pt x="349" y="34"/>
                      </a:lnTo>
                      <a:lnTo>
                        <a:pt x="349" y="59"/>
                      </a:lnTo>
                      <a:lnTo>
                        <a:pt x="358" y="84"/>
                      </a:lnTo>
                      <a:lnTo>
                        <a:pt x="358" y="109"/>
                      </a:lnTo>
                      <a:lnTo>
                        <a:pt x="358" y="135"/>
                      </a:lnTo>
                      <a:lnTo>
                        <a:pt x="358" y="160"/>
                      </a:lnTo>
                      <a:lnTo>
                        <a:pt x="330" y="160"/>
                      </a:lnTo>
                      <a:lnTo>
                        <a:pt x="311" y="185"/>
                      </a:lnTo>
                      <a:lnTo>
                        <a:pt x="283" y="185"/>
                      </a:lnTo>
                      <a:lnTo>
                        <a:pt x="254" y="194"/>
                      </a:lnTo>
                      <a:lnTo>
                        <a:pt x="226" y="194"/>
                      </a:lnTo>
                      <a:lnTo>
                        <a:pt x="198" y="194"/>
                      </a:lnTo>
                      <a:lnTo>
                        <a:pt x="170" y="194"/>
                      </a:lnTo>
                      <a:lnTo>
                        <a:pt x="141" y="202"/>
                      </a:lnTo>
                      <a:lnTo>
                        <a:pt x="113" y="202"/>
                      </a:lnTo>
                      <a:lnTo>
                        <a:pt x="85" y="202"/>
                      </a:lnTo>
                      <a:lnTo>
                        <a:pt x="57" y="202"/>
                      </a:lnTo>
                      <a:lnTo>
                        <a:pt x="28" y="194"/>
                      </a:lnTo>
                      <a:lnTo>
                        <a:pt x="9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8" y="84"/>
                      </a:lnTo>
                      <a:lnTo>
                        <a:pt x="47" y="59"/>
                      </a:lnTo>
                      <a:lnTo>
                        <a:pt x="38" y="67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10" name="Freeform 565"/>
                <p:cNvSpPr>
                  <a:spLocks/>
                </p:cNvSpPr>
                <p:nvPr/>
              </p:nvSpPr>
              <p:spPr bwMode="auto">
                <a:xfrm>
                  <a:off x="272" y="2188"/>
                  <a:ext cx="358" cy="202"/>
                </a:xfrm>
                <a:custGeom>
                  <a:avLst/>
                  <a:gdLst>
                    <a:gd name="T0" fmla="*/ 38 w 358"/>
                    <a:gd name="T1" fmla="*/ 67 h 202"/>
                    <a:gd name="T2" fmla="*/ 66 w 358"/>
                    <a:gd name="T3" fmla="*/ 17 h 202"/>
                    <a:gd name="T4" fmla="*/ 94 w 358"/>
                    <a:gd name="T5" fmla="*/ 0 h 202"/>
                    <a:gd name="T6" fmla="*/ 122 w 358"/>
                    <a:gd name="T7" fmla="*/ 0 h 202"/>
                    <a:gd name="T8" fmla="*/ 151 w 358"/>
                    <a:gd name="T9" fmla="*/ 17 h 202"/>
                    <a:gd name="T10" fmla="*/ 179 w 358"/>
                    <a:gd name="T11" fmla="*/ 25 h 202"/>
                    <a:gd name="T12" fmla="*/ 236 w 358"/>
                    <a:gd name="T13" fmla="*/ 25 h 202"/>
                    <a:gd name="T14" fmla="*/ 264 w 358"/>
                    <a:gd name="T15" fmla="*/ 25 h 202"/>
                    <a:gd name="T16" fmla="*/ 292 w 358"/>
                    <a:gd name="T17" fmla="*/ 25 h 202"/>
                    <a:gd name="T18" fmla="*/ 320 w 358"/>
                    <a:gd name="T19" fmla="*/ 17 h 202"/>
                    <a:gd name="T20" fmla="*/ 349 w 358"/>
                    <a:gd name="T21" fmla="*/ 34 h 202"/>
                    <a:gd name="T22" fmla="*/ 349 w 358"/>
                    <a:gd name="T23" fmla="*/ 59 h 202"/>
                    <a:gd name="T24" fmla="*/ 358 w 358"/>
                    <a:gd name="T25" fmla="*/ 84 h 202"/>
                    <a:gd name="T26" fmla="*/ 358 w 358"/>
                    <a:gd name="T27" fmla="*/ 109 h 202"/>
                    <a:gd name="T28" fmla="*/ 358 w 358"/>
                    <a:gd name="T29" fmla="*/ 135 h 202"/>
                    <a:gd name="T30" fmla="*/ 358 w 358"/>
                    <a:gd name="T31" fmla="*/ 160 h 202"/>
                    <a:gd name="T32" fmla="*/ 330 w 358"/>
                    <a:gd name="T33" fmla="*/ 160 h 202"/>
                    <a:gd name="T34" fmla="*/ 311 w 358"/>
                    <a:gd name="T35" fmla="*/ 185 h 202"/>
                    <a:gd name="T36" fmla="*/ 283 w 358"/>
                    <a:gd name="T37" fmla="*/ 185 h 202"/>
                    <a:gd name="T38" fmla="*/ 254 w 358"/>
                    <a:gd name="T39" fmla="*/ 194 h 202"/>
                    <a:gd name="T40" fmla="*/ 226 w 358"/>
                    <a:gd name="T41" fmla="*/ 194 h 202"/>
                    <a:gd name="T42" fmla="*/ 198 w 358"/>
                    <a:gd name="T43" fmla="*/ 194 h 202"/>
                    <a:gd name="T44" fmla="*/ 170 w 358"/>
                    <a:gd name="T45" fmla="*/ 194 h 202"/>
                    <a:gd name="T46" fmla="*/ 141 w 358"/>
                    <a:gd name="T47" fmla="*/ 202 h 202"/>
                    <a:gd name="T48" fmla="*/ 113 w 358"/>
                    <a:gd name="T49" fmla="*/ 202 h 202"/>
                    <a:gd name="T50" fmla="*/ 85 w 358"/>
                    <a:gd name="T51" fmla="*/ 202 h 202"/>
                    <a:gd name="T52" fmla="*/ 57 w 358"/>
                    <a:gd name="T53" fmla="*/ 202 h 202"/>
                    <a:gd name="T54" fmla="*/ 28 w 358"/>
                    <a:gd name="T55" fmla="*/ 194 h 202"/>
                    <a:gd name="T56" fmla="*/ 9 w 358"/>
                    <a:gd name="T57" fmla="*/ 168 h 202"/>
                    <a:gd name="T58" fmla="*/ 0 w 358"/>
                    <a:gd name="T59" fmla="*/ 143 h 202"/>
                    <a:gd name="T60" fmla="*/ 0 w 358"/>
                    <a:gd name="T61" fmla="*/ 118 h 202"/>
                    <a:gd name="T62" fmla="*/ 0 w 358"/>
                    <a:gd name="T63" fmla="*/ 93 h 202"/>
                    <a:gd name="T64" fmla="*/ 28 w 358"/>
                    <a:gd name="T65" fmla="*/ 84 h 202"/>
                    <a:gd name="T66" fmla="*/ 47 w 358"/>
                    <a:gd name="T67" fmla="*/ 59 h 2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8"/>
                    <a:gd name="T103" fmla="*/ 0 h 202"/>
                    <a:gd name="T104" fmla="*/ 358 w 358"/>
                    <a:gd name="T105" fmla="*/ 202 h 2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8" h="202">
                      <a:moveTo>
                        <a:pt x="38" y="67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2" y="0"/>
                      </a:lnTo>
                      <a:lnTo>
                        <a:pt x="151" y="17"/>
                      </a:lnTo>
                      <a:lnTo>
                        <a:pt x="179" y="25"/>
                      </a:lnTo>
                      <a:lnTo>
                        <a:pt x="236" y="25"/>
                      </a:lnTo>
                      <a:lnTo>
                        <a:pt x="264" y="25"/>
                      </a:lnTo>
                      <a:lnTo>
                        <a:pt x="292" y="25"/>
                      </a:lnTo>
                      <a:lnTo>
                        <a:pt x="320" y="17"/>
                      </a:lnTo>
                      <a:lnTo>
                        <a:pt x="349" y="34"/>
                      </a:lnTo>
                      <a:lnTo>
                        <a:pt x="349" y="59"/>
                      </a:lnTo>
                      <a:lnTo>
                        <a:pt x="358" y="84"/>
                      </a:lnTo>
                      <a:lnTo>
                        <a:pt x="358" y="109"/>
                      </a:lnTo>
                      <a:lnTo>
                        <a:pt x="358" y="135"/>
                      </a:lnTo>
                      <a:lnTo>
                        <a:pt x="358" y="160"/>
                      </a:lnTo>
                      <a:lnTo>
                        <a:pt x="330" y="160"/>
                      </a:lnTo>
                      <a:lnTo>
                        <a:pt x="311" y="185"/>
                      </a:lnTo>
                      <a:lnTo>
                        <a:pt x="283" y="185"/>
                      </a:lnTo>
                      <a:lnTo>
                        <a:pt x="254" y="194"/>
                      </a:lnTo>
                      <a:lnTo>
                        <a:pt x="226" y="194"/>
                      </a:lnTo>
                      <a:lnTo>
                        <a:pt x="198" y="194"/>
                      </a:lnTo>
                      <a:lnTo>
                        <a:pt x="170" y="194"/>
                      </a:lnTo>
                      <a:lnTo>
                        <a:pt x="141" y="202"/>
                      </a:lnTo>
                      <a:lnTo>
                        <a:pt x="113" y="202"/>
                      </a:lnTo>
                      <a:lnTo>
                        <a:pt x="85" y="202"/>
                      </a:lnTo>
                      <a:lnTo>
                        <a:pt x="57" y="202"/>
                      </a:lnTo>
                      <a:lnTo>
                        <a:pt x="28" y="194"/>
                      </a:lnTo>
                      <a:lnTo>
                        <a:pt x="9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8" y="84"/>
                      </a:lnTo>
                      <a:lnTo>
                        <a:pt x="47" y="5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0" name="Group 566"/>
              <p:cNvGrpSpPr>
                <a:grpSpLocks/>
              </p:cNvGrpSpPr>
              <p:nvPr/>
            </p:nvGrpSpPr>
            <p:grpSpPr bwMode="auto">
              <a:xfrm>
                <a:off x="1981" y="1643"/>
                <a:ext cx="273" cy="132"/>
                <a:chOff x="985" y="1970"/>
                <a:chExt cx="358" cy="202"/>
              </a:xfrm>
            </p:grpSpPr>
            <p:sp>
              <p:nvSpPr>
                <p:cNvPr id="712107" name="Freeform 567"/>
                <p:cNvSpPr>
                  <a:spLocks/>
                </p:cNvSpPr>
                <p:nvPr/>
              </p:nvSpPr>
              <p:spPr bwMode="auto">
                <a:xfrm>
                  <a:off x="985" y="1970"/>
                  <a:ext cx="358" cy="202"/>
                </a:xfrm>
                <a:custGeom>
                  <a:avLst/>
                  <a:gdLst>
                    <a:gd name="T0" fmla="*/ 38 w 358"/>
                    <a:gd name="T1" fmla="*/ 67 h 202"/>
                    <a:gd name="T2" fmla="*/ 66 w 358"/>
                    <a:gd name="T3" fmla="*/ 17 h 202"/>
                    <a:gd name="T4" fmla="*/ 94 w 358"/>
                    <a:gd name="T5" fmla="*/ 0 h 202"/>
                    <a:gd name="T6" fmla="*/ 122 w 358"/>
                    <a:gd name="T7" fmla="*/ 0 h 202"/>
                    <a:gd name="T8" fmla="*/ 151 w 358"/>
                    <a:gd name="T9" fmla="*/ 17 h 202"/>
                    <a:gd name="T10" fmla="*/ 179 w 358"/>
                    <a:gd name="T11" fmla="*/ 25 h 202"/>
                    <a:gd name="T12" fmla="*/ 236 w 358"/>
                    <a:gd name="T13" fmla="*/ 25 h 202"/>
                    <a:gd name="T14" fmla="*/ 264 w 358"/>
                    <a:gd name="T15" fmla="*/ 25 h 202"/>
                    <a:gd name="T16" fmla="*/ 292 w 358"/>
                    <a:gd name="T17" fmla="*/ 25 h 202"/>
                    <a:gd name="T18" fmla="*/ 320 w 358"/>
                    <a:gd name="T19" fmla="*/ 17 h 202"/>
                    <a:gd name="T20" fmla="*/ 349 w 358"/>
                    <a:gd name="T21" fmla="*/ 34 h 202"/>
                    <a:gd name="T22" fmla="*/ 349 w 358"/>
                    <a:gd name="T23" fmla="*/ 59 h 202"/>
                    <a:gd name="T24" fmla="*/ 358 w 358"/>
                    <a:gd name="T25" fmla="*/ 84 h 202"/>
                    <a:gd name="T26" fmla="*/ 358 w 358"/>
                    <a:gd name="T27" fmla="*/ 109 h 202"/>
                    <a:gd name="T28" fmla="*/ 358 w 358"/>
                    <a:gd name="T29" fmla="*/ 135 h 202"/>
                    <a:gd name="T30" fmla="*/ 358 w 358"/>
                    <a:gd name="T31" fmla="*/ 160 h 202"/>
                    <a:gd name="T32" fmla="*/ 330 w 358"/>
                    <a:gd name="T33" fmla="*/ 160 h 202"/>
                    <a:gd name="T34" fmla="*/ 311 w 358"/>
                    <a:gd name="T35" fmla="*/ 185 h 202"/>
                    <a:gd name="T36" fmla="*/ 283 w 358"/>
                    <a:gd name="T37" fmla="*/ 185 h 202"/>
                    <a:gd name="T38" fmla="*/ 254 w 358"/>
                    <a:gd name="T39" fmla="*/ 194 h 202"/>
                    <a:gd name="T40" fmla="*/ 226 w 358"/>
                    <a:gd name="T41" fmla="*/ 194 h 202"/>
                    <a:gd name="T42" fmla="*/ 198 w 358"/>
                    <a:gd name="T43" fmla="*/ 194 h 202"/>
                    <a:gd name="T44" fmla="*/ 170 w 358"/>
                    <a:gd name="T45" fmla="*/ 194 h 202"/>
                    <a:gd name="T46" fmla="*/ 141 w 358"/>
                    <a:gd name="T47" fmla="*/ 202 h 202"/>
                    <a:gd name="T48" fmla="*/ 113 w 358"/>
                    <a:gd name="T49" fmla="*/ 202 h 202"/>
                    <a:gd name="T50" fmla="*/ 85 w 358"/>
                    <a:gd name="T51" fmla="*/ 202 h 202"/>
                    <a:gd name="T52" fmla="*/ 57 w 358"/>
                    <a:gd name="T53" fmla="*/ 202 h 202"/>
                    <a:gd name="T54" fmla="*/ 28 w 358"/>
                    <a:gd name="T55" fmla="*/ 194 h 202"/>
                    <a:gd name="T56" fmla="*/ 9 w 358"/>
                    <a:gd name="T57" fmla="*/ 168 h 202"/>
                    <a:gd name="T58" fmla="*/ 0 w 358"/>
                    <a:gd name="T59" fmla="*/ 143 h 202"/>
                    <a:gd name="T60" fmla="*/ 0 w 358"/>
                    <a:gd name="T61" fmla="*/ 118 h 202"/>
                    <a:gd name="T62" fmla="*/ 0 w 358"/>
                    <a:gd name="T63" fmla="*/ 93 h 202"/>
                    <a:gd name="T64" fmla="*/ 28 w 358"/>
                    <a:gd name="T65" fmla="*/ 84 h 202"/>
                    <a:gd name="T66" fmla="*/ 47 w 358"/>
                    <a:gd name="T67" fmla="*/ 59 h 202"/>
                    <a:gd name="T68" fmla="*/ 38 w 358"/>
                    <a:gd name="T69" fmla="*/ 67 h 2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8"/>
                    <a:gd name="T106" fmla="*/ 0 h 202"/>
                    <a:gd name="T107" fmla="*/ 358 w 358"/>
                    <a:gd name="T108" fmla="*/ 202 h 2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8" h="202">
                      <a:moveTo>
                        <a:pt x="38" y="67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2" y="0"/>
                      </a:lnTo>
                      <a:lnTo>
                        <a:pt x="151" y="17"/>
                      </a:lnTo>
                      <a:lnTo>
                        <a:pt x="179" y="25"/>
                      </a:lnTo>
                      <a:lnTo>
                        <a:pt x="236" y="25"/>
                      </a:lnTo>
                      <a:lnTo>
                        <a:pt x="264" y="25"/>
                      </a:lnTo>
                      <a:lnTo>
                        <a:pt x="292" y="25"/>
                      </a:lnTo>
                      <a:lnTo>
                        <a:pt x="320" y="17"/>
                      </a:lnTo>
                      <a:lnTo>
                        <a:pt x="349" y="34"/>
                      </a:lnTo>
                      <a:lnTo>
                        <a:pt x="349" y="59"/>
                      </a:lnTo>
                      <a:lnTo>
                        <a:pt x="358" y="84"/>
                      </a:lnTo>
                      <a:lnTo>
                        <a:pt x="358" y="109"/>
                      </a:lnTo>
                      <a:lnTo>
                        <a:pt x="358" y="135"/>
                      </a:lnTo>
                      <a:lnTo>
                        <a:pt x="358" y="160"/>
                      </a:lnTo>
                      <a:lnTo>
                        <a:pt x="330" y="160"/>
                      </a:lnTo>
                      <a:lnTo>
                        <a:pt x="311" y="185"/>
                      </a:lnTo>
                      <a:lnTo>
                        <a:pt x="283" y="185"/>
                      </a:lnTo>
                      <a:lnTo>
                        <a:pt x="254" y="194"/>
                      </a:lnTo>
                      <a:lnTo>
                        <a:pt x="226" y="194"/>
                      </a:lnTo>
                      <a:lnTo>
                        <a:pt x="198" y="194"/>
                      </a:lnTo>
                      <a:lnTo>
                        <a:pt x="170" y="194"/>
                      </a:lnTo>
                      <a:lnTo>
                        <a:pt x="141" y="202"/>
                      </a:lnTo>
                      <a:lnTo>
                        <a:pt x="113" y="202"/>
                      </a:lnTo>
                      <a:lnTo>
                        <a:pt x="85" y="202"/>
                      </a:lnTo>
                      <a:lnTo>
                        <a:pt x="57" y="202"/>
                      </a:lnTo>
                      <a:lnTo>
                        <a:pt x="28" y="194"/>
                      </a:lnTo>
                      <a:lnTo>
                        <a:pt x="9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8" y="84"/>
                      </a:lnTo>
                      <a:lnTo>
                        <a:pt x="47" y="59"/>
                      </a:lnTo>
                      <a:lnTo>
                        <a:pt x="38" y="67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08" name="Freeform 568"/>
                <p:cNvSpPr>
                  <a:spLocks/>
                </p:cNvSpPr>
                <p:nvPr/>
              </p:nvSpPr>
              <p:spPr bwMode="auto">
                <a:xfrm>
                  <a:off x="985" y="1970"/>
                  <a:ext cx="358" cy="202"/>
                </a:xfrm>
                <a:custGeom>
                  <a:avLst/>
                  <a:gdLst>
                    <a:gd name="T0" fmla="*/ 38 w 358"/>
                    <a:gd name="T1" fmla="*/ 67 h 202"/>
                    <a:gd name="T2" fmla="*/ 66 w 358"/>
                    <a:gd name="T3" fmla="*/ 17 h 202"/>
                    <a:gd name="T4" fmla="*/ 94 w 358"/>
                    <a:gd name="T5" fmla="*/ 0 h 202"/>
                    <a:gd name="T6" fmla="*/ 122 w 358"/>
                    <a:gd name="T7" fmla="*/ 0 h 202"/>
                    <a:gd name="T8" fmla="*/ 151 w 358"/>
                    <a:gd name="T9" fmla="*/ 17 h 202"/>
                    <a:gd name="T10" fmla="*/ 179 w 358"/>
                    <a:gd name="T11" fmla="*/ 25 h 202"/>
                    <a:gd name="T12" fmla="*/ 236 w 358"/>
                    <a:gd name="T13" fmla="*/ 25 h 202"/>
                    <a:gd name="T14" fmla="*/ 264 w 358"/>
                    <a:gd name="T15" fmla="*/ 25 h 202"/>
                    <a:gd name="T16" fmla="*/ 292 w 358"/>
                    <a:gd name="T17" fmla="*/ 25 h 202"/>
                    <a:gd name="T18" fmla="*/ 320 w 358"/>
                    <a:gd name="T19" fmla="*/ 17 h 202"/>
                    <a:gd name="T20" fmla="*/ 349 w 358"/>
                    <a:gd name="T21" fmla="*/ 34 h 202"/>
                    <a:gd name="T22" fmla="*/ 349 w 358"/>
                    <a:gd name="T23" fmla="*/ 59 h 202"/>
                    <a:gd name="T24" fmla="*/ 358 w 358"/>
                    <a:gd name="T25" fmla="*/ 84 h 202"/>
                    <a:gd name="T26" fmla="*/ 358 w 358"/>
                    <a:gd name="T27" fmla="*/ 109 h 202"/>
                    <a:gd name="T28" fmla="*/ 358 w 358"/>
                    <a:gd name="T29" fmla="*/ 135 h 202"/>
                    <a:gd name="T30" fmla="*/ 358 w 358"/>
                    <a:gd name="T31" fmla="*/ 160 h 202"/>
                    <a:gd name="T32" fmla="*/ 330 w 358"/>
                    <a:gd name="T33" fmla="*/ 160 h 202"/>
                    <a:gd name="T34" fmla="*/ 311 w 358"/>
                    <a:gd name="T35" fmla="*/ 185 h 202"/>
                    <a:gd name="T36" fmla="*/ 283 w 358"/>
                    <a:gd name="T37" fmla="*/ 185 h 202"/>
                    <a:gd name="T38" fmla="*/ 254 w 358"/>
                    <a:gd name="T39" fmla="*/ 194 h 202"/>
                    <a:gd name="T40" fmla="*/ 226 w 358"/>
                    <a:gd name="T41" fmla="*/ 194 h 202"/>
                    <a:gd name="T42" fmla="*/ 198 w 358"/>
                    <a:gd name="T43" fmla="*/ 194 h 202"/>
                    <a:gd name="T44" fmla="*/ 170 w 358"/>
                    <a:gd name="T45" fmla="*/ 194 h 202"/>
                    <a:gd name="T46" fmla="*/ 141 w 358"/>
                    <a:gd name="T47" fmla="*/ 202 h 202"/>
                    <a:gd name="T48" fmla="*/ 113 w 358"/>
                    <a:gd name="T49" fmla="*/ 202 h 202"/>
                    <a:gd name="T50" fmla="*/ 85 w 358"/>
                    <a:gd name="T51" fmla="*/ 202 h 202"/>
                    <a:gd name="T52" fmla="*/ 57 w 358"/>
                    <a:gd name="T53" fmla="*/ 202 h 202"/>
                    <a:gd name="T54" fmla="*/ 28 w 358"/>
                    <a:gd name="T55" fmla="*/ 194 h 202"/>
                    <a:gd name="T56" fmla="*/ 9 w 358"/>
                    <a:gd name="T57" fmla="*/ 168 h 202"/>
                    <a:gd name="T58" fmla="*/ 0 w 358"/>
                    <a:gd name="T59" fmla="*/ 143 h 202"/>
                    <a:gd name="T60" fmla="*/ 0 w 358"/>
                    <a:gd name="T61" fmla="*/ 118 h 202"/>
                    <a:gd name="T62" fmla="*/ 0 w 358"/>
                    <a:gd name="T63" fmla="*/ 93 h 202"/>
                    <a:gd name="T64" fmla="*/ 28 w 358"/>
                    <a:gd name="T65" fmla="*/ 84 h 202"/>
                    <a:gd name="T66" fmla="*/ 47 w 358"/>
                    <a:gd name="T67" fmla="*/ 59 h 2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8"/>
                    <a:gd name="T103" fmla="*/ 0 h 202"/>
                    <a:gd name="T104" fmla="*/ 358 w 358"/>
                    <a:gd name="T105" fmla="*/ 202 h 2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8" h="202">
                      <a:moveTo>
                        <a:pt x="38" y="67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2" y="0"/>
                      </a:lnTo>
                      <a:lnTo>
                        <a:pt x="151" y="17"/>
                      </a:lnTo>
                      <a:lnTo>
                        <a:pt x="179" y="25"/>
                      </a:lnTo>
                      <a:lnTo>
                        <a:pt x="236" y="25"/>
                      </a:lnTo>
                      <a:lnTo>
                        <a:pt x="264" y="25"/>
                      </a:lnTo>
                      <a:lnTo>
                        <a:pt x="292" y="25"/>
                      </a:lnTo>
                      <a:lnTo>
                        <a:pt x="320" y="17"/>
                      </a:lnTo>
                      <a:lnTo>
                        <a:pt x="349" y="34"/>
                      </a:lnTo>
                      <a:lnTo>
                        <a:pt x="349" y="59"/>
                      </a:lnTo>
                      <a:lnTo>
                        <a:pt x="358" y="84"/>
                      </a:lnTo>
                      <a:lnTo>
                        <a:pt x="358" y="109"/>
                      </a:lnTo>
                      <a:lnTo>
                        <a:pt x="358" y="135"/>
                      </a:lnTo>
                      <a:lnTo>
                        <a:pt x="358" y="160"/>
                      </a:lnTo>
                      <a:lnTo>
                        <a:pt x="330" y="160"/>
                      </a:lnTo>
                      <a:lnTo>
                        <a:pt x="311" y="185"/>
                      </a:lnTo>
                      <a:lnTo>
                        <a:pt x="283" y="185"/>
                      </a:lnTo>
                      <a:lnTo>
                        <a:pt x="254" y="194"/>
                      </a:lnTo>
                      <a:lnTo>
                        <a:pt x="226" y="194"/>
                      </a:lnTo>
                      <a:lnTo>
                        <a:pt x="198" y="194"/>
                      </a:lnTo>
                      <a:lnTo>
                        <a:pt x="170" y="194"/>
                      </a:lnTo>
                      <a:lnTo>
                        <a:pt x="141" y="202"/>
                      </a:lnTo>
                      <a:lnTo>
                        <a:pt x="113" y="202"/>
                      </a:lnTo>
                      <a:lnTo>
                        <a:pt x="85" y="202"/>
                      </a:lnTo>
                      <a:lnTo>
                        <a:pt x="57" y="202"/>
                      </a:lnTo>
                      <a:lnTo>
                        <a:pt x="28" y="194"/>
                      </a:lnTo>
                      <a:lnTo>
                        <a:pt x="9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8" y="84"/>
                      </a:lnTo>
                      <a:lnTo>
                        <a:pt x="47" y="5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1" name="Group 569"/>
              <p:cNvGrpSpPr>
                <a:grpSpLocks/>
              </p:cNvGrpSpPr>
              <p:nvPr/>
            </p:nvGrpSpPr>
            <p:grpSpPr bwMode="auto">
              <a:xfrm>
                <a:off x="1454" y="2403"/>
                <a:ext cx="174" cy="210"/>
                <a:chOff x="246" y="2424"/>
                <a:chExt cx="228" cy="322"/>
              </a:xfrm>
            </p:grpSpPr>
            <p:sp>
              <p:nvSpPr>
                <p:cNvPr id="712105" name="Freeform 570"/>
                <p:cNvSpPr>
                  <a:spLocks/>
                </p:cNvSpPr>
                <p:nvPr/>
              </p:nvSpPr>
              <p:spPr bwMode="auto">
                <a:xfrm>
                  <a:off x="246" y="2424"/>
                  <a:ext cx="228" cy="322"/>
                </a:xfrm>
                <a:custGeom>
                  <a:avLst/>
                  <a:gdLst>
                    <a:gd name="T0" fmla="*/ 152 w 228"/>
                    <a:gd name="T1" fmla="*/ 288 h 322"/>
                    <a:gd name="T2" fmla="*/ 209 w 228"/>
                    <a:gd name="T3" fmla="*/ 263 h 322"/>
                    <a:gd name="T4" fmla="*/ 228 w 228"/>
                    <a:gd name="T5" fmla="*/ 237 h 322"/>
                    <a:gd name="T6" fmla="*/ 228 w 228"/>
                    <a:gd name="T7" fmla="*/ 212 h 322"/>
                    <a:gd name="T8" fmla="*/ 209 w 228"/>
                    <a:gd name="T9" fmla="*/ 186 h 322"/>
                    <a:gd name="T10" fmla="*/ 200 w 228"/>
                    <a:gd name="T11" fmla="*/ 161 h 322"/>
                    <a:gd name="T12" fmla="*/ 200 w 228"/>
                    <a:gd name="T13" fmla="*/ 110 h 322"/>
                    <a:gd name="T14" fmla="*/ 200 w 228"/>
                    <a:gd name="T15" fmla="*/ 85 h 322"/>
                    <a:gd name="T16" fmla="*/ 200 w 228"/>
                    <a:gd name="T17" fmla="*/ 59 h 322"/>
                    <a:gd name="T18" fmla="*/ 209 w 228"/>
                    <a:gd name="T19" fmla="*/ 34 h 322"/>
                    <a:gd name="T20" fmla="*/ 190 w 228"/>
                    <a:gd name="T21" fmla="*/ 8 h 322"/>
                    <a:gd name="T22" fmla="*/ 162 w 228"/>
                    <a:gd name="T23" fmla="*/ 8 h 322"/>
                    <a:gd name="T24" fmla="*/ 133 w 228"/>
                    <a:gd name="T25" fmla="*/ 0 h 322"/>
                    <a:gd name="T26" fmla="*/ 105 w 228"/>
                    <a:gd name="T27" fmla="*/ 0 h 322"/>
                    <a:gd name="T28" fmla="*/ 76 w 228"/>
                    <a:gd name="T29" fmla="*/ 0 h 322"/>
                    <a:gd name="T30" fmla="*/ 48 w 228"/>
                    <a:gd name="T31" fmla="*/ 0 h 322"/>
                    <a:gd name="T32" fmla="*/ 48 w 228"/>
                    <a:gd name="T33" fmla="*/ 25 h 322"/>
                    <a:gd name="T34" fmla="*/ 19 w 228"/>
                    <a:gd name="T35" fmla="*/ 42 h 322"/>
                    <a:gd name="T36" fmla="*/ 19 w 228"/>
                    <a:gd name="T37" fmla="*/ 68 h 322"/>
                    <a:gd name="T38" fmla="*/ 10 w 228"/>
                    <a:gd name="T39" fmla="*/ 93 h 322"/>
                    <a:gd name="T40" fmla="*/ 10 w 228"/>
                    <a:gd name="T41" fmla="*/ 119 h 322"/>
                    <a:gd name="T42" fmla="*/ 10 w 228"/>
                    <a:gd name="T43" fmla="*/ 144 h 322"/>
                    <a:gd name="T44" fmla="*/ 10 w 228"/>
                    <a:gd name="T45" fmla="*/ 169 h 322"/>
                    <a:gd name="T46" fmla="*/ 0 w 228"/>
                    <a:gd name="T47" fmla="*/ 195 h 322"/>
                    <a:gd name="T48" fmla="*/ 0 w 228"/>
                    <a:gd name="T49" fmla="*/ 220 h 322"/>
                    <a:gd name="T50" fmla="*/ 0 w 228"/>
                    <a:gd name="T51" fmla="*/ 246 h 322"/>
                    <a:gd name="T52" fmla="*/ 0 w 228"/>
                    <a:gd name="T53" fmla="*/ 271 h 322"/>
                    <a:gd name="T54" fmla="*/ 10 w 228"/>
                    <a:gd name="T55" fmla="*/ 297 h 322"/>
                    <a:gd name="T56" fmla="*/ 38 w 228"/>
                    <a:gd name="T57" fmla="*/ 314 h 322"/>
                    <a:gd name="T58" fmla="*/ 67 w 228"/>
                    <a:gd name="T59" fmla="*/ 322 h 322"/>
                    <a:gd name="T60" fmla="*/ 95 w 228"/>
                    <a:gd name="T61" fmla="*/ 322 h 322"/>
                    <a:gd name="T62" fmla="*/ 124 w 228"/>
                    <a:gd name="T63" fmla="*/ 322 h 322"/>
                    <a:gd name="T64" fmla="*/ 133 w 228"/>
                    <a:gd name="T65" fmla="*/ 297 h 322"/>
                    <a:gd name="T66" fmla="*/ 162 w 228"/>
                    <a:gd name="T67" fmla="*/ 280 h 322"/>
                    <a:gd name="T68" fmla="*/ 152 w 228"/>
                    <a:gd name="T69" fmla="*/ 288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8"/>
                    <a:gd name="T106" fmla="*/ 0 h 322"/>
                    <a:gd name="T107" fmla="*/ 228 w 228"/>
                    <a:gd name="T108" fmla="*/ 322 h 3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8" h="322">
                      <a:moveTo>
                        <a:pt x="152" y="288"/>
                      </a:moveTo>
                      <a:lnTo>
                        <a:pt x="209" y="263"/>
                      </a:lnTo>
                      <a:lnTo>
                        <a:pt x="228" y="237"/>
                      </a:lnTo>
                      <a:lnTo>
                        <a:pt x="228" y="212"/>
                      </a:lnTo>
                      <a:lnTo>
                        <a:pt x="209" y="186"/>
                      </a:lnTo>
                      <a:lnTo>
                        <a:pt x="200" y="161"/>
                      </a:lnTo>
                      <a:lnTo>
                        <a:pt x="200" y="110"/>
                      </a:lnTo>
                      <a:lnTo>
                        <a:pt x="200" y="85"/>
                      </a:lnTo>
                      <a:lnTo>
                        <a:pt x="200" y="59"/>
                      </a:lnTo>
                      <a:lnTo>
                        <a:pt x="209" y="34"/>
                      </a:lnTo>
                      <a:lnTo>
                        <a:pt x="190" y="8"/>
                      </a:lnTo>
                      <a:lnTo>
                        <a:pt x="162" y="8"/>
                      </a:lnTo>
                      <a:lnTo>
                        <a:pt x="133" y="0"/>
                      </a:lnTo>
                      <a:lnTo>
                        <a:pt x="105" y="0"/>
                      </a:lnTo>
                      <a:lnTo>
                        <a:pt x="76" y="0"/>
                      </a:lnTo>
                      <a:lnTo>
                        <a:pt x="48" y="0"/>
                      </a:lnTo>
                      <a:lnTo>
                        <a:pt x="48" y="25"/>
                      </a:lnTo>
                      <a:lnTo>
                        <a:pt x="19" y="42"/>
                      </a:lnTo>
                      <a:lnTo>
                        <a:pt x="19" y="68"/>
                      </a:lnTo>
                      <a:lnTo>
                        <a:pt x="10" y="93"/>
                      </a:lnTo>
                      <a:lnTo>
                        <a:pt x="10" y="119"/>
                      </a:lnTo>
                      <a:lnTo>
                        <a:pt x="10" y="144"/>
                      </a:lnTo>
                      <a:lnTo>
                        <a:pt x="10" y="169"/>
                      </a:lnTo>
                      <a:lnTo>
                        <a:pt x="0" y="195"/>
                      </a:lnTo>
                      <a:lnTo>
                        <a:pt x="0" y="220"/>
                      </a:lnTo>
                      <a:lnTo>
                        <a:pt x="0" y="246"/>
                      </a:lnTo>
                      <a:lnTo>
                        <a:pt x="0" y="271"/>
                      </a:lnTo>
                      <a:lnTo>
                        <a:pt x="10" y="297"/>
                      </a:lnTo>
                      <a:lnTo>
                        <a:pt x="38" y="314"/>
                      </a:lnTo>
                      <a:lnTo>
                        <a:pt x="67" y="322"/>
                      </a:lnTo>
                      <a:lnTo>
                        <a:pt x="95" y="322"/>
                      </a:lnTo>
                      <a:lnTo>
                        <a:pt x="124" y="322"/>
                      </a:lnTo>
                      <a:lnTo>
                        <a:pt x="133" y="297"/>
                      </a:lnTo>
                      <a:lnTo>
                        <a:pt x="162" y="280"/>
                      </a:lnTo>
                      <a:lnTo>
                        <a:pt x="152" y="28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06" name="Freeform 571"/>
                <p:cNvSpPr>
                  <a:spLocks/>
                </p:cNvSpPr>
                <p:nvPr/>
              </p:nvSpPr>
              <p:spPr bwMode="auto">
                <a:xfrm>
                  <a:off x="246" y="2424"/>
                  <a:ext cx="228" cy="322"/>
                </a:xfrm>
                <a:custGeom>
                  <a:avLst/>
                  <a:gdLst>
                    <a:gd name="T0" fmla="*/ 152 w 228"/>
                    <a:gd name="T1" fmla="*/ 288 h 322"/>
                    <a:gd name="T2" fmla="*/ 209 w 228"/>
                    <a:gd name="T3" fmla="*/ 263 h 322"/>
                    <a:gd name="T4" fmla="*/ 228 w 228"/>
                    <a:gd name="T5" fmla="*/ 237 h 322"/>
                    <a:gd name="T6" fmla="*/ 228 w 228"/>
                    <a:gd name="T7" fmla="*/ 212 h 322"/>
                    <a:gd name="T8" fmla="*/ 209 w 228"/>
                    <a:gd name="T9" fmla="*/ 186 h 322"/>
                    <a:gd name="T10" fmla="*/ 200 w 228"/>
                    <a:gd name="T11" fmla="*/ 161 h 322"/>
                    <a:gd name="T12" fmla="*/ 200 w 228"/>
                    <a:gd name="T13" fmla="*/ 110 h 322"/>
                    <a:gd name="T14" fmla="*/ 200 w 228"/>
                    <a:gd name="T15" fmla="*/ 85 h 322"/>
                    <a:gd name="T16" fmla="*/ 200 w 228"/>
                    <a:gd name="T17" fmla="*/ 59 h 322"/>
                    <a:gd name="T18" fmla="*/ 209 w 228"/>
                    <a:gd name="T19" fmla="*/ 34 h 322"/>
                    <a:gd name="T20" fmla="*/ 190 w 228"/>
                    <a:gd name="T21" fmla="*/ 8 h 322"/>
                    <a:gd name="T22" fmla="*/ 162 w 228"/>
                    <a:gd name="T23" fmla="*/ 8 h 322"/>
                    <a:gd name="T24" fmla="*/ 133 w 228"/>
                    <a:gd name="T25" fmla="*/ 0 h 322"/>
                    <a:gd name="T26" fmla="*/ 105 w 228"/>
                    <a:gd name="T27" fmla="*/ 0 h 322"/>
                    <a:gd name="T28" fmla="*/ 76 w 228"/>
                    <a:gd name="T29" fmla="*/ 0 h 322"/>
                    <a:gd name="T30" fmla="*/ 48 w 228"/>
                    <a:gd name="T31" fmla="*/ 0 h 322"/>
                    <a:gd name="T32" fmla="*/ 48 w 228"/>
                    <a:gd name="T33" fmla="*/ 25 h 322"/>
                    <a:gd name="T34" fmla="*/ 19 w 228"/>
                    <a:gd name="T35" fmla="*/ 42 h 322"/>
                    <a:gd name="T36" fmla="*/ 19 w 228"/>
                    <a:gd name="T37" fmla="*/ 68 h 322"/>
                    <a:gd name="T38" fmla="*/ 10 w 228"/>
                    <a:gd name="T39" fmla="*/ 93 h 322"/>
                    <a:gd name="T40" fmla="*/ 10 w 228"/>
                    <a:gd name="T41" fmla="*/ 119 h 322"/>
                    <a:gd name="T42" fmla="*/ 10 w 228"/>
                    <a:gd name="T43" fmla="*/ 144 h 322"/>
                    <a:gd name="T44" fmla="*/ 10 w 228"/>
                    <a:gd name="T45" fmla="*/ 169 h 322"/>
                    <a:gd name="T46" fmla="*/ 0 w 228"/>
                    <a:gd name="T47" fmla="*/ 195 h 322"/>
                    <a:gd name="T48" fmla="*/ 0 w 228"/>
                    <a:gd name="T49" fmla="*/ 220 h 322"/>
                    <a:gd name="T50" fmla="*/ 0 w 228"/>
                    <a:gd name="T51" fmla="*/ 246 h 322"/>
                    <a:gd name="T52" fmla="*/ 0 w 228"/>
                    <a:gd name="T53" fmla="*/ 271 h 322"/>
                    <a:gd name="T54" fmla="*/ 10 w 228"/>
                    <a:gd name="T55" fmla="*/ 297 h 322"/>
                    <a:gd name="T56" fmla="*/ 38 w 228"/>
                    <a:gd name="T57" fmla="*/ 314 h 322"/>
                    <a:gd name="T58" fmla="*/ 67 w 228"/>
                    <a:gd name="T59" fmla="*/ 322 h 322"/>
                    <a:gd name="T60" fmla="*/ 95 w 228"/>
                    <a:gd name="T61" fmla="*/ 322 h 322"/>
                    <a:gd name="T62" fmla="*/ 124 w 228"/>
                    <a:gd name="T63" fmla="*/ 322 h 322"/>
                    <a:gd name="T64" fmla="*/ 133 w 228"/>
                    <a:gd name="T65" fmla="*/ 297 h 322"/>
                    <a:gd name="T66" fmla="*/ 162 w 228"/>
                    <a:gd name="T67" fmla="*/ 280 h 3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8"/>
                    <a:gd name="T103" fmla="*/ 0 h 322"/>
                    <a:gd name="T104" fmla="*/ 228 w 228"/>
                    <a:gd name="T105" fmla="*/ 322 h 3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8" h="322">
                      <a:moveTo>
                        <a:pt x="152" y="288"/>
                      </a:moveTo>
                      <a:lnTo>
                        <a:pt x="209" y="263"/>
                      </a:lnTo>
                      <a:lnTo>
                        <a:pt x="228" y="237"/>
                      </a:lnTo>
                      <a:lnTo>
                        <a:pt x="228" y="212"/>
                      </a:lnTo>
                      <a:lnTo>
                        <a:pt x="209" y="186"/>
                      </a:lnTo>
                      <a:lnTo>
                        <a:pt x="200" y="161"/>
                      </a:lnTo>
                      <a:lnTo>
                        <a:pt x="200" y="110"/>
                      </a:lnTo>
                      <a:lnTo>
                        <a:pt x="200" y="85"/>
                      </a:lnTo>
                      <a:lnTo>
                        <a:pt x="200" y="59"/>
                      </a:lnTo>
                      <a:lnTo>
                        <a:pt x="209" y="34"/>
                      </a:lnTo>
                      <a:lnTo>
                        <a:pt x="190" y="8"/>
                      </a:lnTo>
                      <a:lnTo>
                        <a:pt x="162" y="8"/>
                      </a:lnTo>
                      <a:lnTo>
                        <a:pt x="133" y="0"/>
                      </a:lnTo>
                      <a:lnTo>
                        <a:pt x="105" y="0"/>
                      </a:lnTo>
                      <a:lnTo>
                        <a:pt x="76" y="0"/>
                      </a:lnTo>
                      <a:lnTo>
                        <a:pt x="48" y="0"/>
                      </a:lnTo>
                      <a:lnTo>
                        <a:pt x="48" y="25"/>
                      </a:lnTo>
                      <a:lnTo>
                        <a:pt x="19" y="42"/>
                      </a:lnTo>
                      <a:lnTo>
                        <a:pt x="19" y="68"/>
                      </a:lnTo>
                      <a:lnTo>
                        <a:pt x="10" y="93"/>
                      </a:lnTo>
                      <a:lnTo>
                        <a:pt x="10" y="119"/>
                      </a:lnTo>
                      <a:lnTo>
                        <a:pt x="10" y="144"/>
                      </a:lnTo>
                      <a:lnTo>
                        <a:pt x="10" y="169"/>
                      </a:lnTo>
                      <a:lnTo>
                        <a:pt x="0" y="195"/>
                      </a:lnTo>
                      <a:lnTo>
                        <a:pt x="0" y="220"/>
                      </a:lnTo>
                      <a:lnTo>
                        <a:pt x="0" y="246"/>
                      </a:lnTo>
                      <a:lnTo>
                        <a:pt x="0" y="271"/>
                      </a:lnTo>
                      <a:lnTo>
                        <a:pt x="10" y="297"/>
                      </a:lnTo>
                      <a:lnTo>
                        <a:pt x="38" y="314"/>
                      </a:lnTo>
                      <a:lnTo>
                        <a:pt x="67" y="322"/>
                      </a:lnTo>
                      <a:lnTo>
                        <a:pt x="95" y="322"/>
                      </a:lnTo>
                      <a:lnTo>
                        <a:pt x="124" y="322"/>
                      </a:lnTo>
                      <a:lnTo>
                        <a:pt x="133" y="297"/>
                      </a:lnTo>
                      <a:lnTo>
                        <a:pt x="162" y="2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2" name="Group 572"/>
              <p:cNvGrpSpPr>
                <a:grpSpLocks/>
              </p:cNvGrpSpPr>
              <p:nvPr/>
            </p:nvGrpSpPr>
            <p:grpSpPr bwMode="auto">
              <a:xfrm>
                <a:off x="1667" y="2395"/>
                <a:ext cx="276" cy="131"/>
                <a:chOff x="480" y="2410"/>
                <a:chExt cx="361" cy="202"/>
              </a:xfrm>
            </p:grpSpPr>
            <p:sp>
              <p:nvSpPr>
                <p:cNvPr id="712103" name="Freeform 573"/>
                <p:cNvSpPr>
                  <a:spLocks/>
                </p:cNvSpPr>
                <p:nvPr/>
              </p:nvSpPr>
              <p:spPr bwMode="auto">
                <a:xfrm>
                  <a:off x="480" y="2410"/>
                  <a:ext cx="361" cy="202"/>
                </a:xfrm>
                <a:custGeom>
                  <a:avLst/>
                  <a:gdLst>
                    <a:gd name="T0" fmla="*/ 38 w 361"/>
                    <a:gd name="T1" fmla="*/ 67 h 202"/>
                    <a:gd name="T2" fmla="*/ 67 w 361"/>
                    <a:gd name="T3" fmla="*/ 17 h 202"/>
                    <a:gd name="T4" fmla="*/ 95 w 361"/>
                    <a:gd name="T5" fmla="*/ 0 h 202"/>
                    <a:gd name="T6" fmla="*/ 124 w 361"/>
                    <a:gd name="T7" fmla="*/ 0 h 202"/>
                    <a:gd name="T8" fmla="*/ 152 w 361"/>
                    <a:gd name="T9" fmla="*/ 17 h 202"/>
                    <a:gd name="T10" fmla="*/ 181 w 361"/>
                    <a:gd name="T11" fmla="*/ 25 h 202"/>
                    <a:gd name="T12" fmla="*/ 238 w 361"/>
                    <a:gd name="T13" fmla="*/ 25 h 202"/>
                    <a:gd name="T14" fmla="*/ 266 w 361"/>
                    <a:gd name="T15" fmla="*/ 25 h 202"/>
                    <a:gd name="T16" fmla="*/ 295 w 361"/>
                    <a:gd name="T17" fmla="*/ 25 h 202"/>
                    <a:gd name="T18" fmla="*/ 323 w 361"/>
                    <a:gd name="T19" fmla="*/ 17 h 202"/>
                    <a:gd name="T20" fmla="*/ 352 w 361"/>
                    <a:gd name="T21" fmla="*/ 34 h 202"/>
                    <a:gd name="T22" fmla="*/ 352 w 361"/>
                    <a:gd name="T23" fmla="*/ 59 h 202"/>
                    <a:gd name="T24" fmla="*/ 361 w 361"/>
                    <a:gd name="T25" fmla="*/ 84 h 202"/>
                    <a:gd name="T26" fmla="*/ 361 w 361"/>
                    <a:gd name="T27" fmla="*/ 109 h 202"/>
                    <a:gd name="T28" fmla="*/ 361 w 361"/>
                    <a:gd name="T29" fmla="*/ 135 h 202"/>
                    <a:gd name="T30" fmla="*/ 361 w 361"/>
                    <a:gd name="T31" fmla="*/ 160 h 202"/>
                    <a:gd name="T32" fmla="*/ 333 w 361"/>
                    <a:gd name="T33" fmla="*/ 160 h 202"/>
                    <a:gd name="T34" fmla="*/ 314 w 361"/>
                    <a:gd name="T35" fmla="*/ 185 h 202"/>
                    <a:gd name="T36" fmla="*/ 285 w 361"/>
                    <a:gd name="T37" fmla="*/ 185 h 202"/>
                    <a:gd name="T38" fmla="*/ 257 w 361"/>
                    <a:gd name="T39" fmla="*/ 194 h 202"/>
                    <a:gd name="T40" fmla="*/ 228 w 361"/>
                    <a:gd name="T41" fmla="*/ 194 h 202"/>
                    <a:gd name="T42" fmla="*/ 200 w 361"/>
                    <a:gd name="T43" fmla="*/ 194 h 202"/>
                    <a:gd name="T44" fmla="*/ 171 w 361"/>
                    <a:gd name="T45" fmla="*/ 194 h 202"/>
                    <a:gd name="T46" fmla="*/ 143 w 361"/>
                    <a:gd name="T47" fmla="*/ 202 h 202"/>
                    <a:gd name="T48" fmla="*/ 114 w 361"/>
                    <a:gd name="T49" fmla="*/ 202 h 202"/>
                    <a:gd name="T50" fmla="*/ 86 w 361"/>
                    <a:gd name="T51" fmla="*/ 202 h 202"/>
                    <a:gd name="T52" fmla="*/ 57 w 361"/>
                    <a:gd name="T53" fmla="*/ 202 h 202"/>
                    <a:gd name="T54" fmla="*/ 29 w 361"/>
                    <a:gd name="T55" fmla="*/ 194 h 202"/>
                    <a:gd name="T56" fmla="*/ 10 w 361"/>
                    <a:gd name="T57" fmla="*/ 168 h 202"/>
                    <a:gd name="T58" fmla="*/ 0 w 361"/>
                    <a:gd name="T59" fmla="*/ 143 h 202"/>
                    <a:gd name="T60" fmla="*/ 0 w 361"/>
                    <a:gd name="T61" fmla="*/ 118 h 202"/>
                    <a:gd name="T62" fmla="*/ 0 w 361"/>
                    <a:gd name="T63" fmla="*/ 93 h 202"/>
                    <a:gd name="T64" fmla="*/ 29 w 361"/>
                    <a:gd name="T65" fmla="*/ 84 h 202"/>
                    <a:gd name="T66" fmla="*/ 48 w 361"/>
                    <a:gd name="T67" fmla="*/ 59 h 202"/>
                    <a:gd name="T68" fmla="*/ 38 w 361"/>
                    <a:gd name="T69" fmla="*/ 67 h 2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1"/>
                    <a:gd name="T106" fmla="*/ 0 h 202"/>
                    <a:gd name="T107" fmla="*/ 361 w 361"/>
                    <a:gd name="T108" fmla="*/ 202 h 2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1" h="202">
                      <a:moveTo>
                        <a:pt x="38" y="67"/>
                      </a:moveTo>
                      <a:lnTo>
                        <a:pt x="67" y="17"/>
                      </a:lnTo>
                      <a:lnTo>
                        <a:pt x="95" y="0"/>
                      </a:lnTo>
                      <a:lnTo>
                        <a:pt x="124" y="0"/>
                      </a:lnTo>
                      <a:lnTo>
                        <a:pt x="152" y="17"/>
                      </a:lnTo>
                      <a:lnTo>
                        <a:pt x="181" y="25"/>
                      </a:lnTo>
                      <a:lnTo>
                        <a:pt x="238" y="25"/>
                      </a:lnTo>
                      <a:lnTo>
                        <a:pt x="266" y="25"/>
                      </a:lnTo>
                      <a:lnTo>
                        <a:pt x="295" y="25"/>
                      </a:lnTo>
                      <a:lnTo>
                        <a:pt x="323" y="17"/>
                      </a:lnTo>
                      <a:lnTo>
                        <a:pt x="352" y="34"/>
                      </a:lnTo>
                      <a:lnTo>
                        <a:pt x="352" y="59"/>
                      </a:lnTo>
                      <a:lnTo>
                        <a:pt x="361" y="84"/>
                      </a:lnTo>
                      <a:lnTo>
                        <a:pt x="361" y="109"/>
                      </a:lnTo>
                      <a:lnTo>
                        <a:pt x="361" y="135"/>
                      </a:lnTo>
                      <a:lnTo>
                        <a:pt x="361" y="160"/>
                      </a:lnTo>
                      <a:lnTo>
                        <a:pt x="333" y="160"/>
                      </a:lnTo>
                      <a:lnTo>
                        <a:pt x="314" y="185"/>
                      </a:lnTo>
                      <a:lnTo>
                        <a:pt x="285" y="185"/>
                      </a:lnTo>
                      <a:lnTo>
                        <a:pt x="257" y="194"/>
                      </a:lnTo>
                      <a:lnTo>
                        <a:pt x="228" y="194"/>
                      </a:lnTo>
                      <a:lnTo>
                        <a:pt x="200" y="194"/>
                      </a:lnTo>
                      <a:lnTo>
                        <a:pt x="171" y="194"/>
                      </a:lnTo>
                      <a:lnTo>
                        <a:pt x="143" y="202"/>
                      </a:lnTo>
                      <a:lnTo>
                        <a:pt x="114" y="202"/>
                      </a:lnTo>
                      <a:lnTo>
                        <a:pt x="86" y="202"/>
                      </a:lnTo>
                      <a:lnTo>
                        <a:pt x="57" y="202"/>
                      </a:lnTo>
                      <a:lnTo>
                        <a:pt x="29" y="194"/>
                      </a:lnTo>
                      <a:lnTo>
                        <a:pt x="10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9" y="84"/>
                      </a:lnTo>
                      <a:lnTo>
                        <a:pt x="48" y="59"/>
                      </a:lnTo>
                      <a:lnTo>
                        <a:pt x="38" y="67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04" name="Freeform 574"/>
                <p:cNvSpPr>
                  <a:spLocks/>
                </p:cNvSpPr>
                <p:nvPr/>
              </p:nvSpPr>
              <p:spPr bwMode="auto">
                <a:xfrm>
                  <a:off x="480" y="2410"/>
                  <a:ext cx="361" cy="202"/>
                </a:xfrm>
                <a:custGeom>
                  <a:avLst/>
                  <a:gdLst>
                    <a:gd name="T0" fmla="*/ 38 w 361"/>
                    <a:gd name="T1" fmla="*/ 67 h 202"/>
                    <a:gd name="T2" fmla="*/ 67 w 361"/>
                    <a:gd name="T3" fmla="*/ 17 h 202"/>
                    <a:gd name="T4" fmla="*/ 95 w 361"/>
                    <a:gd name="T5" fmla="*/ 0 h 202"/>
                    <a:gd name="T6" fmla="*/ 124 w 361"/>
                    <a:gd name="T7" fmla="*/ 0 h 202"/>
                    <a:gd name="T8" fmla="*/ 152 w 361"/>
                    <a:gd name="T9" fmla="*/ 17 h 202"/>
                    <a:gd name="T10" fmla="*/ 181 w 361"/>
                    <a:gd name="T11" fmla="*/ 25 h 202"/>
                    <a:gd name="T12" fmla="*/ 238 w 361"/>
                    <a:gd name="T13" fmla="*/ 25 h 202"/>
                    <a:gd name="T14" fmla="*/ 266 w 361"/>
                    <a:gd name="T15" fmla="*/ 25 h 202"/>
                    <a:gd name="T16" fmla="*/ 295 w 361"/>
                    <a:gd name="T17" fmla="*/ 25 h 202"/>
                    <a:gd name="T18" fmla="*/ 323 w 361"/>
                    <a:gd name="T19" fmla="*/ 17 h 202"/>
                    <a:gd name="T20" fmla="*/ 352 w 361"/>
                    <a:gd name="T21" fmla="*/ 34 h 202"/>
                    <a:gd name="T22" fmla="*/ 352 w 361"/>
                    <a:gd name="T23" fmla="*/ 59 h 202"/>
                    <a:gd name="T24" fmla="*/ 361 w 361"/>
                    <a:gd name="T25" fmla="*/ 84 h 202"/>
                    <a:gd name="T26" fmla="*/ 361 w 361"/>
                    <a:gd name="T27" fmla="*/ 109 h 202"/>
                    <a:gd name="T28" fmla="*/ 361 w 361"/>
                    <a:gd name="T29" fmla="*/ 135 h 202"/>
                    <a:gd name="T30" fmla="*/ 361 w 361"/>
                    <a:gd name="T31" fmla="*/ 160 h 202"/>
                    <a:gd name="T32" fmla="*/ 333 w 361"/>
                    <a:gd name="T33" fmla="*/ 160 h 202"/>
                    <a:gd name="T34" fmla="*/ 314 w 361"/>
                    <a:gd name="T35" fmla="*/ 185 h 202"/>
                    <a:gd name="T36" fmla="*/ 285 w 361"/>
                    <a:gd name="T37" fmla="*/ 185 h 202"/>
                    <a:gd name="T38" fmla="*/ 257 w 361"/>
                    <a:gd name="T39" fmla="*/ 194 h 202"/>
                    <a:gd name="T40" fmla="*/ 228 w 361"/>
                    <a:gd name="T41" fmla="*/ 194 h 202"/>
                    <a:gd name="T42" fmla="*/ 200 w 361"/>
                    <a:gd name="T43" fmla="*/ 194 h 202"/>
                    <a:gd name="T44" fmla="*/ 171 w 361"/>
                    <a:gd name="T45" fmla="*/ 194 h 202"/>
                    <a:gd name="T46" fmla="*/ 143 w 361"/>
                    <a:gd name="T47" fmla="*/ 202 h 202"/>
                    <a:gd name="T48" fmla="*/ 114 w 361"/>
                    <a:gd name="T49" fmla="*/ 202 h 202"/>
                    <a:gd name="T50" fmla="*/ 86 w 361"/>
                    <a:gd name="T51" fmla="*/ 202 h 202"/>
                    <a:gd name="T52" fmla="*/ 57 w 361"/>
                    <a:gd name="T53" fmla="*/ 202 h 202"/>
                    <a:gd name="T54" fmla="*/ 29 w 361"/>
                    <a:gd name="T55" fmla="*/ 194 h 202"/>
                    <a:gd name="T56" fmla="*/ 10 w 361"/>
                    <a:gd name="T57" fmla="*/ 168 h 202"/>
                    <a:gd name="T58" fmla="*/ 0 w 361"/>
                    <a:gd name="T59" fmla="*/ 143 h 202"/>
                    <a:gd name="T60" fmla="*/ 0 w 361"/>
                    <a:gd name="T61" fmla="*/ 118 h 202"/>
                    <a:gd name="T62" fmla="*/ 0 w 361"/>
                    <a:gd name="T63" fmla="*/ 93 h 202"/>
                    <a:gd name="T64" fmla="*/ 29 w 361"/>
                    <a:gd name="T65" fmla="*/ 84 h 202"/>
                    <a:gd name="T66" fmla="*/ 48 w 361"/>
                    <a:gd name="T67" fmla="*/ 59 h 2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1"/>
                    <a:gd name="T103" fmla="*/ 0 h 202"/>
                    <a:gd name="T104" fmla="*/ 361 w 361"/>
                    <a:gd name="T105" fmla="*/ 202 h 2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1" h="202">
                      <a:moveTo>
                        <a:pt x="38" y="67"/>
                      </a:moveTo>
                      <a:lnTo>
                        <a:pt x="67" y="17"/>
                      </a:lnTo>
                      <a:lnTo>
                        <a:pt x="95" y="0"/>
                      </a:lnTo>
                      <a:lnTo>
                        <a:pt x="124" y="0"/>
                      </a:lnTo>
                      <a:lnTo>
                        <a:pt x="152" y="17"/>
                      </a:lnTo>
                      <a:lnTo>
                        <a:pt x="181" y="25"/>
                      </a:lnTo>
                      <a:lnTo>
                        <a:pt x="238" y="25"/>
                      </a:lnTo>
                      <a:lnTo>
                        <a:pt x="266" y="25"/>
                      </a:lnTo>
                      <a:lnTo>
                        <a:pt x="295" y="25"/>
                      </a:lnTo>
                      <a:lnTo>
                        <a:pt x="323" y="17"/>
                      </a:lnTo>
                      <a:lnTo>
                        <a:pt x="352" y="34"/>
                      </a:lnTo>
                      <a:lnTo>
                        <a:pt x="352" y="59"/>
                      </a:lnTo>
                      <a:lnTo>
                        <a:pt x="361" y="84"/>
                      </a:lnTo>
                      <a:lnTo>
                        <a:pt x="361" y="109"/>
                      </a:lnTo>
                      <a:lnTo>
                        <a:pt x="361" y="135"/>
                      </a:lnTo>
                      <a:lnTo>
                        <a:pt x="361" y="160"/>
                      </a:lnTo>
                      <a:lnTo>
                        <a:pt x="333" y="160"/>
                      </a:lnTo>
                      <a:lnTo>
                        <a:pt x="314" y="185"/>
                      </a:lnTo>
                      <a:lnTo>
                        <a:pt x="285" y="185"/>
                      </a:lnTo>
                      <a:lnTo>
                        <a:pt x="257" y="194"/>
                      </a:lnTo>
                      <a:lnTo>
                        <a:pt x="228" y="194"/>
                      </a:lnTo>
                      <a:lnTo>
                        <a:pt x="200" y="194"/>
                      </a:lnTo>
                      <a:lnTo>
                        <a:pt x="171" y="194"/>
                      </a:lnTo>
                      <a:lnTo>
                        <a:pt x="143" y="202"/>
                      </a:lnTo>
                      <a:lnTo>
                        <a:pt x="114" y="202"/>
                      </a:lnTo>
                      <a:lnTo>
                        <a:pt x="86" y="202"/>
                      </a:lnTo>
                      <a:lnTo>
                        <a:pt x="57" y="202"/>
                      </a:lnTo>
                      <a:lnTo>
                        <a:pt x="29" y="194"/>
                      </a:lnTo>
                      <a:lnTo>
                        <a:pt x="10" y="168"/>
                      </a:lnTo>
                      <a:lnTo>
                        <a:pt x="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29" y="84"/>
                      </a:lnTo>
                      <a:lnTo>
                        <a:pt x="48" y="5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3" name="Group 575"/>
              <p:cNvGrpSpPr>
                <a:grpSpLocks/>
              </p:cNvGrpSpPr>
              <p:nvPr/>
            </p:nvGrpSpPr>
            <p:grpSpPr bwMode="auto">
              <a:xfrm>
                <a:off x="1928" y="1794"/>
                <a:ext cx="276" cy="132"/>
                <a:chOff x="1101" y="1766"/>
                <a:chExt cx="361" cy="204"/>
              </a:xfrm>
            </p:grpSpPr>
            <p:sp>
              <p:nvSpPr>
                <p:cNvPr id="712101" name="Freeform 576"/>
                <p:cNvSpPr>
                  <a:spLocks/>
                </p:cNvSpPr>
                <p:nvPr/>
              </p:nvSpPr>
              <p:spPr bwMode="auto">
                <a:xfrm>
                  <a:off x="1101" y="1766"/>
                  <a:ext cx="361" cy="204"/>
                </a:xfrm>
                <a:custGeom>
                  <a:avLst/>
                  <a:gdLst>
                    <a:gd name="T0" fmla="*/ 38 w 361"/>
                    <a:gd name="T1" fmla="*/ 136 h 204"/>
                    <a:gd name="T2" fmla="*/ 67 w 361"/>
                    <a:gd name="T3" fmla="*/ 187 h 204"/>
                    <a:gd name="T4" fmla="*/ 95 w 361"/>
                    <a:gd name="T5" fmla="*/ 204 h 204"/>
                    <a:gd name="T6" fmla="*/ 124 w 361"/>
                    <a:gd name="T7" fmla="*/ 204 h 204"/>
                    <a:gd name="T8" fmla="*/ 152 w 361"/>
                    <a:gd name="T9" fmla="*/ 187 h 204"/>
                    <a:gd name="T10" fmla="*/ 181 w 361"/>
                    <a:gd name="T11" fmla="*/ 179 h 204"/>
                    <a:gd name="T12" fmla="*/ 238 w 361"/>
                    <a:gd name="T13" fmla="*/ 179 h 204"/>
                    <a:gd name="T14" fmla="*/ 266 w 361"/>
                    <a:gd name="T15" fmla="*/ 179 h 204"/>
                    <a:gd name="T16" fmla="*/ 295 w 361"/>
                    <a:gd name="T17" fmla="*/ 179 h 204"/>
                    <a:gd name="T18" fmla="*/ 323 w 361"/>
                    <a:gd name="T19" fmla="*/ 187 h 204"/>
                    <a:gd name="T20" fmla="*/ 352 w 361"/>
                    <a:gd name="T21" fmla="*/ 170 h 204"/>
                    <a:gd name="T22" fmla="*/ 352 w 361"/>
                    <a:gd name="T23" fmla="*/ 145 h 204"/>
                    <a:gd name="T24" fmla="*/ 361 w 361"/>
                    <a:gd name="T25" fmla="*/ 119 h 204"/>
                    <a:gd name="T26" fmla="*/ 361 w 361"/>
                    <a:gd name="T27" fmla="*/ 94 h 204"/>
                    <a:gd name="T28" fmla="*/ 361 w 361"/>
                    <a:gd name="T29" fmla="*/ 68 h 204"/>
                    <a:gd name="T30" fmla="*/ 361 w 361"/>
                    <a:gd name="T31" fmla="*/ 43 h 204"/>
                    <a:gd name="T32" fmla="*/ 333 w 361"/>
                    <a:gd name="T33" fmla="*/ 43 h 204"/>
                    <a:gd name="T34" fmla="*/ 314 w 361"/>
                    <a:gd name="T35" fmla="*/ 17 h 204"/>
                    <a:gd name="T36" fmla="*/ 285 w 361"/>
                    <a:gd name="T37" fmla="*/ 17 h 204"/>
                    <a:gd name="T38" fmla="*/ 257 w 361"/>
                    <a:gd name="T39" fmla="*/ 9 h 204"/>
                    <a:gd name="T40" fmla="*/ 228 w 361"/>
                    <a:gd name="T41" fmla="*/ 9 h 204"/>
                    <a:gd name="T42" fmla="*/ 200 w 361"/>
                    <a:gd name="T43" fmla="*/ 9 h 204"/>
                    <a:gd name="T44" fmla="*/ 171 w 361"/>
                    <a:gd name="T45" fmla="*/ 9 h 204"/>
                    <a:gd name="T46" fmla="*/ 143 w 361"/>
                    <a:gd name="T47" fmla="*/ 0 h 204"/>
                    <a:gd name="T48" fmla="*/ 114 w 361"/>
                    <a:gd name="T49" fmla="*/ 0 h 204"/>
                    <a:gd name="T50" fmla="*/ 86 w 361"/>
                    <a:gd name="T51" fmla="*/ 0 h 204"/>
                    <a:gd name="T52" fmla="*/ 57 w 361"/>
                    <a:gd name="T53" fmla="*/ 0 h 204"/>
                    <a:gd name="T54" fmla="*/ 29 w 361"/>
                    <a:gd name="T55" fmla="*/ 9 h 204"/>
                    <a:gd name="T56" fmla="*/ 10 w 361"/>
                    <a:gd name="T57" fmla="*/ 34 h 204"/>
                    <a:gd name="T58" fmla="*/ 0 w 361"/>
                    <a:gd name="T59" fmla="*/ 60 h 204"/>
                    <a:gd name="T60" fmla="*/ 0 w 361"/>
                    <a:gd name="T61" fmla="*/ 85 h 204"/>
                    <a:gd name="T62" fmla="*/ 0 w 361"/>
                    <a:gd name="T63" fmla="*/ 111 h 204"/>
                    <a:gd name="T64" fmla="*/ 29 w 361"/>
                    <a:gd name="T65" fmla="*/ 119 h 204"/>
                    <a:gd name="T66" fmla="*/ 48 w 361"/>
                    <a:gd name="T67" fmla="*/ 145 h 204"/>
                    <a:gd name="T68" fmla="*/ 38 w 361"/>
                    <a:gd name="T69" fmla="*/ 136 h 2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1"/>
                    <a:gd name="T106" fmla="*/ 0 h 204"/>
                    <a:gd name="T107" fmla="*/ 361 w 361"/>
                    <a:gd name="T108" fmla="*/ 204 h 20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1" h="204">
                      <a:moveTo>
                        <a:pt x="38" y="136"/>
                      </a:moveTo>
                      <a:lnTo>
                        <a:pt x="67" y="187"/>
                      </a:lnTo>
                      <a:lnTo>
                        <a:pt x="95" y="204"/>
                      </a:lnTo>
                      <a:lnTo>
                        <a:pt x="124" y="204"/>
                      </a:lnTo>
                      <a:lnTo>
                        <a:pt x="152" y="187"/>
                      </a:lnTo>
                      <a:lnTo>
                        <a:pt x="181" y="179"/>
                      </a:lnTo>
                      <a:lnTo>
                        <a:pt x="238" y="179"/>
                      </a:lnTo>
                      <a:lnTo>
                        <a:pt x="266" y="179"/>
                      </a:lnTo>
                      <a:lnTo>
                        <a:pt x="295" y="179"/>
                      </a:lnTo>
                      <a:lnTo>
                        <a:pt x="323" y="187"/>
                      </a:lnTo>
                      <a:lnTo>
                        <a:pt x="352" y="170"/>
                      </a:lnTo>
                      <a:lnTo>
                        <a:pt x="352" y="145"/>
                      </a:lnTo>
                      <a:lnTo>
                        <a:pt x="361" y="119"/>
                      </a:lnTo>
                      <a:lnTo>
                        <a:pt x="361" y="94"/>
                      </a:lnTo>
                      <a:lnTo>
                        <a:pt x="361" y="68"/>
                      </a:lnTo>
                      <a:lnTo>
                        <a:pt x="361" y="43"/>
                      </a:lnTo>
                      <a:lnTo>
                        <a:pt x="333" y="43"/>
                      </a:lnTo>
                      <a:lnTo>
                        <a:pt x="314" y="17"/>
                      </a:lnTo>
                      <a:lnTo>
                        <a:pt x="285" y="17"/>
                      </a:lnTo>
                      <a:lnTo>
                        <a:pt x="257" y="9"/>
                      </a:lnTo>
                      <a:lnTo>
                        <a:pt x="228" y="9"/>
                      </a:lnTo>
                      <a:lnTo>
                        <a:pt x="200" y="9"/>
                      </a:lnTo>
                      <a:lnTo>
                        <a:pt x="171" y="9"/>
                      </a:lnTo>
                      <a:lnTo>
                        <a:pt x="143" y="0"/>
                      </a:lnTo>
                      <a:lnTo>
                        <a:pt x="114" y="0"/>
                      </a:lnTo>
                      <a:lnTo>
                        <a:pt x="86" y="0"/>
                      </a:lnTo>
                      <a:lnTo>
                        <a:pt x="57" y="0"/>
                      </a:lnTo>
                      <a:lnTo>
                        <a:pt x="29" y="9"/>
                      </a:lnTo>
                      <a:lnTo>
                        <a:pt x="10" y="34"/>
                      </a:lnTo>
                      <a:lnTo>
                        <a:pt x="0" y="60"/>
                      </a:lnTo>
                      <a:lnTo>
                        <a:pt x="0" y="85"/>
                      </a:lnTo>
                      <a:lnTo>
                        <a:pt x="0" y="111"/>
                      </a:lnTo>
                      <a:lnTo>
                        <a:pt x="29" y="119"/>
                      </a:lnTo>
                      <a:lnTo>
                        <a:pt x="48" y="145"/>
                      </a:lnTo>
                      <a:lnTo>
                        <a:pt x="38" y="136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102" name="Freeform 577"/>
                <p:cNvSpPr>
                  <a:spLocks/>
                </p:cNvSpPr>
                <p:nvPr/>
              </p:nvSpPr>
              <p:spPr bwMode="auto">
                <a:xfrm>
                  <a:off x="1101" y="1766"/>
                  <a:ext cx="361" cy="204"/>
                </a:xfrm>
                <a:custGeom>
                  <a:avLst/>
                  <a:gdLst>
                    <a:gd name="T0" fmla="*/ 38 w 361"/>
                    <a:gd name="T1" fmla="*/ 136 h 204"/>
                    <a:gd name="T2" fmla="*/ 67 w 361"/>
                    <a:gd name="T3" fmla="*/ 187 h 204"/>
                    <a:gd name="T4" fmla="*/ 95 w 361"/>
                    <a:gd name="T5" fmla="*/ 204 h 204"/>
                    <a:gd name="T6" fmla="*/ 124 w 361"/>
                    <a:gd name="T7" fmla="*/ 204 h 204"/>
                    <a:gd name="T8" fmla="*/ 152 w 361"/>
                    <a:gd name="T9" fmla="*/ 187 h 204"/>
                    <a:gd name="T10" fmla="*/ 181 w 361"/>
                    <a:gd name="T11" fmla="*/ 179 h 204"/>
                    <a:gd name="T12" fmla="*/ 238 w 361"/>
                    <a:gd name="T13" fmla="*/ 179 h 204"/>
                    <a:gd name="T14" fmla="*/ 266 w 361"/>
                    <a:gd name="T15" fmla="*/ 179 h 204"/>
                    <a:gd name="T16" fmla="*/ 295 w 361"/>
                    <a:gd name="T17" fmla="*/ 179 h 204"/>
                    <a:gd name="T18" fmla="*/ 323 w 361"/>
                    <a:gd name="T19" fmla="*/ 187 h 204"/>
                    <a:gd name="T20" fmla="*/ 352 w 361"/>
                    <a:gd name="T21" fmla="*/ 170 h 204"/>
                    <a:gd name="T22" fmla="*/ 352 w 361"/>
                    <a:gd name="T23" fmla="*/ 145 h 204"/>
                    <a:gd name="T24" fmla="*/ 361 w 361"/>
                    <a:gd name="T25" fmla="*/ 119 h 204"/>
                    <a:gd name="T26" fmla="*/ 361 w 361"/>
                    <a:gd name="T27" fmla="*/ 94 h 204"/>
                    <a:gd name="T28" fmla="*/ 361 w 361"/>
                    <a:gd name="T29" fmla="*/ 68 h 204"/>
                    <a:gd name="T30" fmla="*/ 361 w 361"/>
                    <a:gd name="T31" fmla="*/ 43 h 204"/>
                    <a:gd name="T32" fmla="*/ 333 w 361"/>
                    <a:gd name="T33" fmla="*/ 43 h 204"/>
                    <a:gd name="T34" fmla="*/ 314 w 361"/>
                    <a:gd name="T35" fmla="*/ 17 h 204"/>
                    <a:gd name="T36" fmla="*/ 285 w 361"/>
                    <a:gd name="T37" fmla="*/ 17 h 204"/>
                    <a:gd name="T38" fmla="*/ 257 w 361"/>
                    <a:gd name="T39" fmla="*/ 9 h 204"/>
                    <a:gd name="T40" fmla="*/ 228 w 361"/>
                    <a:gd name="T41" fmla="*/ 9 h 204"/>
                    <a:gd name="T42" fmla="*/ 200 w 361"/>
                    <a:gd name="T43" fmla="*/ 9 h 204"/>
                    <a:gd name="T44" fmla="*/ 171 w 361"/>
                    <a:gd name="T45" fmla="*/ 9 h 204"/>
                    <a:gd name="T46" fmla="*/ 143 w 361"/>
                    <a:gd name="T47" fmla="*/ 0 h 204"/>
                    <a:gd name="T48" fmla="*/ 114 w 361"/>
                    <a:gd name="T49" fmla="*/ 0 h 204"/>
                    <a:gd name="T50" fmla="*/ 86 w 361"/>
                    <a:gd name="T51" fmla="*/ 0 h 204"/>
                    <a:gd name="T52" fmla="*/ 57 w 361"/>
                    <a:gd name="T53" fmla="*/ 0 h 204"/>
                    <a:gd name="T54" fmla="*/ 29 w 361"/>
                    <a:gd name="T55" fmla="*/ 9 h 204"/>
                    <a:gd name="T56" fmla="*/ 10 w 361"/>
                    <a:gd name="T57" fmla="*/ 34 h 204"/>
                    <a:gd name="T58" fmla="*/ 0 w 361"/>
                    <a:gd name="T59" fmla="*/ 60 h 204"/>
                    <a:gd name="T60" fmla="*/ 0 w 361"/>
                    <a:gd name="T61" fmla="*/ 85 h 204"/>
                    <a:gd name="T62" fmla="*/ 0 w 361"/>
                    <a:gd name="T63" fmla="*/ 111 h 204"/>
                    <a:gd name="T64" fmla="*/ 29 w 361"/>
                    <a:gd name="T65" fmla="*/ 119 h 204"/>
                    <a:gd name="T66" fmla="*/ 48 w 361"/>
                    <a:gd name="T67" fmla="*/ 145 h 2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1"/>
                    <a:gd name="T103" fmla="*/ 0 h 204"/>
                    <a:gd name="T104" fmla="*/ 361 w 361"/>
                    <a:gd name="T105" fmla="*/ 204 h 20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1" h="204">
                      <a:moveTo>
                        <a:pt x="38" y="136"/>
                      </a:moveTo>
                      <a:lnTo>
                        <a:pt x="67" y="187"/>
                      </a:lnTo>
                      <a:lnTo>
                        <a:pt x="95" y="204"/>
                      </a:lnTo>
                      <a:lnTo>
                        <a:pt x="124" y="204"/>
                      </a:lnTo>
                      <a:lnTo>
                        <a:pt x="152" y="187"/>
                      </a:lnTo>
                      <a:lnTo>
                        <a:pt x="181" y="179"/>
                      </a:lnTo>
                      <a:lnTo>
                        <a:pt x="238" y="179"/>
                      </a:lnTo>
                      <a:lnTo>
                        <a:pt x="266" y="179"/>
                      </a:lnTo>
                      <a:lnTo>
                        <a:pt x="295" y="179"/>
                      </a:lnTo>
                      <a:lnTo>
                        <a:pt x="323" y="187"/>
                      </a:lnTo>
                      <a:lnTo>
                        <a:pt x="352" y="170"/>
                      </a:lnTo>
                      <a:lnTo>
                        <a:pt x="352" y="145"/>
                      </a:lnTo>
                      <a:lnTo>
                        <a:pt x="361" y="119"/>
                      </a:lnTo>
                      <a:lnTo>
                        <a:pt x="361" y="94"/>
                      </a:lnTo>
                      <a:lnTo>
                        <a:pt x="361" y="68"/>
                      </a:lnTo>
                      <a:lnTo>
                        <a:pt x="361" y="43"/>
                      </a:lnTo>
                      <a:lnTo>
                        <a:pt x="333" y="43"/>
                      </a:lnTo>
                      <a:lnTo>
                        <a:pt x="314" y="17"/>
                      </a:lnTo>
                      <a:lnTo>
                        <a:pt x="285" y="17"/>
                      </a:lnTo>
                      <a:lnTo>
                        <a:pt x="257" y="9"/>
                      </a:lnTo>
                      <a:lnTo>
                        <a:pt x="228" y="9"/>
                      </a:lnTo>
                      <a:lnTo>
                        <a:pt x="200" y="9"/>
                      </a:lnTo>
                      <a:lnTo>
                        <a:pt x="171" y="9"/>
                      </a:lnTo>
                      <a:lnTo>
                        <a:pt x="143" y="0"/>
                      </a:lnTo>
                      <a:lnTo>
                        <a:pt x="114" y="0"/>
                      </a:lnTo>
                      <a:lnTo>
                        <a:pt x="86" y="0"/>
                      </a:lnTo>
                      <a:lnTo>
                        <a:pt x="57" y="0"/>
                      </a:lnTo>
                      <a:lnTo>
                        <a:pt x="29" y="9"/>
                      </a:lnTo>
                      <a:lnTo>
                        <a:pt x="10" y="34"/>
                      </a:lnTo>
                      <a:lnTo>
                        <a:pt x="0" y="60"/>
                      </a:lnTo>
                      <a:lnTo>
                        <a:pt x="0" y="85"/>
                      </a:lnTo>
                      <a:lnTo>
                        <a:pt x="0" y="111"/>
                      </a:lnTo>
                      <a:lnTo>
                        <a:pt x="29" y="119"/>
                      </a:lnTo>
                      <a:lnTo>
                        <a:pt x="48" y="14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4" name="Group 578"/>
              <p:cNvGrpSpPr>
                <a:grpSpLocks/>
              </p:cNvGrpSpPr>
              <p:nvPr/>
            </p:nvGrpSpPr>
            <p:grpSpPr bwMode="auto">
              <a:xfrm>
                <a:off x="1599" y="2555"/>
                <a:ext cx="276" cy="133"/>
                <a:chOff x="436" y="2656"/>
                <a:chExt cx="361" cy="204"/>
              </a:xfrm>
            </p:grpSpPr>
            <p:grpSp>
              <p:nvGrpSpPr>
                <p:cNvPr id="712095" name="Group 579"/>
                <p:cNvGrpSpPr>
                  <a:grpSpLocks/>
                </p:cNvGrpSpPr>
                <p:nvPr/>
              </p:nvGrpSpPr>
              <p:grpSpPr bwMode="auto">
                <a:xfrm>
                  <a:off x="436" y="2656"/>
                  <a:ext cx="361" cy="204"/>
                  <a:chOff x="436" y="2656"/>
                  <a:chExt cx="361" cy="204"/>
                </a:xfrm>
              </p:grpSpPr>
              <p:sp>
                <p:nvSpPr>
                  <p:cNvPr id="712099" name="Freeform 580"/>
                  <p:cNvSpPr>
                    <a:spLocks/>
                  </p:cNvSpPr>
                  <p:nvPr/>
                </p:nvSpPr>
                <p:spPr bwMode="auto">
                  <a:xfrm>
                    <a:off x="436" y="2656"/>
                    <a:ext cx="361" cy="204"/>
                  </a:xfrm>
                  <a:custGeom>
                    <a:avLst/>
                    <a:gdLst>
                      <a:gd name="T0" fmla="*/ 38 w 361"/>
                      <a:gd name="T1" fmla="*/ 68 h 204"/>
                      <a:gd name="T2" fmla="*/ 67 w 361"/>
                      <a:gd name="T3" fmla="*/ 17 h 204"/>
                      <a:gd name="T4" fmla="*/ 95 w 361"/>
                      <a:gd name="T5" fmla="*/ 0 h 204"/>
                      <a:gd name="T6" fmla="*/ 124 w 361"/>
                      <a:gd name="T7" fmla="*/ 0 h 204"/>
                      <a:gd name="T8" fmla="*/ 152 w 361"/>
                      <a:gd name="T9" fmla="*/ 17 h 204"/>
                      <a:gd name="T10" fmla="*/ 181 w 361"/>
                      <a:gd name="T11" fmla="*/ 26 h 204"/>
                      <a:gd name="T12" fmla="*/ 238 w 361"/>
                      <a:gd name="T13" fmla="*/ 26 h 204"/>
                      <a:gd name="T14" fmla="*/ 266 w 361"/>
                      <a:gd name="T15" fmla="*/ 26 h 204"/>
                      <a:gd name="T16" fmla="*/ 295 w 361"/>
                      <a:gd name="T17" fmla="*/ 26 h 204"/>
                      <a:gd name="T18" fmla="*/ 323 w 361"/>
                      <a:gd name="T19" fmla="*/ 17 h 204"/>
                      <a:gd name="T20" fmla="*/ 352 w 361"/>
                      <a:gd name="T21" fmla="*/ 34 h 204"/>
                      <a:gd name="T22" fmla="*/ 352 w 361"/>
                      <a:gd name="T23" fmla="*/ 60 h 204"/>
                      <a:gd name="T24" fmla="*/ 361 w 361"/>
                      <a:gd name="T25" fmla="*/ 85 h 204"/>
                      <a:gd name="T26" fmla="*/ 361 w 361"/>
                      <a:gd name="T27" fmla="*/ 111 h 204"/>
                      <a:gd name="T28" fmla="*/ 361 w 361"/>
                      <a:gd name="T29" fmla="*/ 136 h 204"/>
                      <a:gd name="T30" fmla="*/ 361 w 361"/>
                      <a:gd name="T31" fmla="*/ 162 h 204"/>
                      <a:gd name="T32" fmla="*/ 333 w 361"/>
                      <a:gd name="T33" fmla="*/ 162 h 204"/>
                      <a:gd name="T34" fmla="*/ 314 w 361"/>
                      <a:gd name="T35" fmla="*/ 187 h 204"/>
                      <a:gd name="T36" fmla="*/ 285 w 361"/>
                      <a:gd name="T37" fmla="*/ 187 h 204"/>
                      <a:gd name="T38" fmla="*/ 257 w 361"/>
                      <a:gd name="T39" fmla="*/ 196 h 204"/>
                      <a:gd name="T40" fmla="*/ 228 w 361"/>
                      <a:gd name="T41" fmla="*/ 196 h 204"/>
                      <a:gd name="T42" fmla="*/ 200 w 361"/>
                      <a:gd name="T43" fmla="*/ 196 h 204"/>
                      <a:gd name="T44" fmla="*/ 171 w 361"/>
                      <a:gd name="T45" fmla="*/ 196 h 204"/>
                      <a:gd name="T46" fmla="*/ 143 w 361"/>
                      <a:gd name="T47" fmla="*/ 204 h 204"/>
                      <a:gd name="T48" fmla="*/ 114 w 361"/>
                      <a:gd name="T49" fmla="*/ 204 h 204"/>
                      <a:gd name="T50" fmla="*/ 86 w 361"/>
                      <a:gd name="T51" fmla="*/ 204 h 204"/>
                      <a:gd name="T52" fmla="*/ 57 w 361"/>
                      <a:gd name="T53" fmla="*/ 204 h 204"/>
                      <a:gd name="T54" fmla="*/ 29 w 361"/>
                      <a:gd name="T55" fmla="*/ 196 h 204"/>
                      <a:gd name="T56" fmla="*/ 10 w 361"/>
                      <a:gd name="T57" fmla="*/ 170 h 204"/>
                      <a:gd name="T58" fmla="*/ 0 w 361"/>
                      <a:gd name="T59" fmla="*/ 145 h 204"/>
                      <a:gd name="T60" fmla="*/ 0 w 361"/>
                      <a:gd name="T61" fmla="*/ 119 h 204"/>
                      <a:gd name="T62" fmla="*/ 0 w 361"/>
                      <a:gd name="T63" fmla="*/ 94 h 204"/>
                      <a:gd name="T64" fmla="*/ 29 w 361"/>
                      <a:gd name="T65" fmla="*/ 85 h 204"/>
                      <a:gd name="T66" fmla="*/ 48 w 361"/>
                      <a:gd name="T67" fmla="*/ 60 h 204"/>
                      <a:gd name="T68" fmla="*/ 38 w 361"/>
                      <a:gd name="T69" fmla="*/ 68 h 20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61"/>
                      <a:gd name="T106" fmla="*/ 0 h 204"/>
                      <a:gd name="T107" fmla="*/ 361 w 361"/>
                      <a:gd name="T108" fmla="*/ 204 h 20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61" h="204">
                        <a:moveTo>
                          <a:pt x="38" y="68"/>
                        </a:moveTo>
                        <a:lnTo>
                          <a:pt x="67" y="17"/>
                        </a:lnTo>
                        <a:lnTo>
                          <a:pt x="95" y="0"/>
                        </a:lnTo>
                        <a:lnTo>
                          <a:pt x="124" y="0"/>
                        </a:lnTo>
                        <a:lnTo>
                          <a:pt x="152" y="17"/>
                        </a:lnTo>
                        <a:lnTo>
                          <a:pt x="181" y="26"/>
                        </a:lnTo>
                        <a:lnTo>
                          <a:pt x="238" y="26"/>
                        </a:lnTo>
                        <a:lnTo>
                          <a:pt x="266" y="26"/>
                        </a:lnTo>
                        <a:lnTo>
                          <a:pt x="295" y="26"/>
                        </a:lnTo>
                        <a:lnTo>
                          <a:pt x="323" y="17"/>
                        </a:lnTo>
                        <a:lnTo>
                          <a:pt x="352" y="34"/>
                        </a:lnTo>
                        <a:lnTo>
                          <a:pt x="352" y="60"/>
                        </a:lnTo>
                        <a:lnTo>
                          <a:pt x="361" y="85"/>
                        </a:lnTo>
                        <a:lnTo>
                          <a:pt x="361" y="111"/>
                        </a:lnTo>
                        <a:lnTo>
                          <a:pt x="361" y="136"/>
                        </a:lnTo>
                        <a:lnTo>
                          <a:pt x="361" y="162"/>
                        </a:lnTo>
                        <a:lnTo>
                          <a:pt x="333" y="162"/>
                        </a:lnTo>
                        <a:lnTo>
                          <a:pt x="314" y="187"/>
                        </a:lnTo>
                        <a:lnTo>
                          <a:pt x="285" y="187"/>
                        </a:lnTo>
                        <a:lnTo>
                          <a:pt x="257" y="196"/>
                        </a:lnTo>
                        <a:lnTo>
                          <a:pt x="228" y="196"/>
                        </a:lnTo>
                        <a:lnTo>
                          <a:pt x="200" y="196"/>
                        </a:lnTo>
                        <a:lnTo>
                          <a:pt x="171" y="196"/>
                        </a:lnTo>
                        <a:lnTo>
                          <a:pt x="143" y="204"/>
                        </a:lnTo>
                        <a:lnTo>
                          <a:pt x="114" y="204"/>
                        </a:lnTo>
                        <a:lnTo>
                          <a:pt x="86" y="204"/>
                        </a:lnTo>
                        <a:lnTo>
                          <a:pt x="57" y="204"/>
                        </a:lnTo>
                        <a:lnTo>
                          <a:pt x="29" y="196"/>
                        </a:lnTo>
                        <a:lnTo>
                          <a:pt x="10" y="170"/>
                        </a:lnTo>
                        <a:lnTo>
                          <a:pt x="0" y="145"/>
                        </a:lnTo>
                        <a:lnTo>
                          <a:pt x="0" y="119"/>
                        </a:lnTo>
                        <a:lnTo>
                          <a:pt x="0" y="94"/>
                        </a:lnTo>
                        <a:lnTo>
                          <a:pt x="29" y="85"/>
                        </a:lnTo>
                        <a:lnTo>
                          <a:pt x="48" y="60"/>
                        </a:lnTo>
                        <a:lnTo>
                          <a:pt x="38" y="68"/>
                        </a:lnTo>
                        <a:close/>
                      </a:path>
                    </a:pathLst>
                  </a:custGeom>
                  <a:solidFill>
                    <a:srgbClr val="F6BF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100" name="Freeform 581"/>
                  <p:cNvSpPr>
                    <a:spLocks/>
                  </p:cNvSpPr>
                  <p:nvPr/>
                </p:nvSpPr>
                <p:spPr bwMode="auto">
                  <a:xfrm>
                    <a:off x="436" y="2656"/>
                    <a:ext cx="361" cy="204"/>
                  </a:xfrm>
                  <a:custGeom>
                    <a:avLst/>
                    <a:gdLst>
                      <a:gd name="T0" fmla="*/ 38 w 361"/>
                      <a:gd name="T1" fmla="*/ 68 h 204"/>
                      <a:gd name="T2" fmla="*/ 67 w 361"/>
                      <a:gd name="T3" fmla="*/ 17 h 204"/>
                      <a:gd name="T4" fmla="*/ 95 w 361"/>
                      <a:gd name="T5" fmla="*/ 0 h 204"/>
                      <a:gd name="T6" fmla="*/ 124 w 361"/>
                      <a:gd name="T7" fmla="*/ 0 h 204"/>
                      <a:gd name="T8" fmla="*/ 152 w 361"/>
                      <a:gd name="T9" fmla="*/ 17 h 204"/>
                      <a:gd name="T10" fmla="*/ 181 w 361"/>
                      <a:gd name="T11" fmla="*/ 26 h 204"/>
                      <a:gd name="T12" fmla="*/ 238 w 361"/>
                      <a:gd name="T13" fmla="*/ 26 h 204"/>
                      <a:gd name="T14" fmla="*/ 266 w 361"/>
                      <a:gd name="T15" fmla="*/ 26 h 204"/>
                      <a:gd name="T16" fmla="*/ 295 w 361"/>
                      <a:gd name="T17" fmla="*/ 26 h 204"/>
                      <a:gd name="T18" fmla="*/ 323 w 361"/>
                      <a:gd name="T19" fmla="*/ 17 h 204"/>
                      <a:gd name="T20" fmla="*/ 352 w 361"/>
                      <a:gd name="T21" fmla="*/ 34 h 204"/>
                      <a:gd name="T22" fmla="*/ 352 w 361"/>
                      <a:gd name="T23" fmla="*/ 60 h 204"/>
                      <a:gd name="T24" fmla="*/ 361 w 361"/>
                      <a:gd name="T25" fmla="*/ 85 h 204"/>
                      <a:gd name="T26" fmla="*/ 361 w 361"/>
                      <a:gd name="T27" fmla="*/ 111 h 204"/>
                      <a:gd name="T28" fmla="*/ 361 w 361"/>
                      <a:gd name="T29" fmla="*/ 136 h 204"/>
                      <a:gd name="T30" fmla="*/ 361 w 361"/>
                      <a:gd name="T31" fmla="*/ 162 h 204"/>
                      <a:gd name="T32" fmla="*/ 333 w 361"/>
                      <a:gd name="T33" fmla="*/ 162 h 204"/>
                      <a:gd name="T34" fmla="*/ 314 w 361"/>
                      <a:gd name="T35" fmla="*/ 187 h 204"/>
                      <a:gd name="T36" fmla="*/ 285 w 361"/>
                      <a:gd name="T37" fmla="*/ 187 h 204"/>
                      <a:gd name="T38" fmla="*/ 257 w 361"/>
                      <a:gd name="T39" fmla="*/ 196 h 204"/>
                      <a:gd name="T40" fmla="*/ 228 w 361"/>
                      <a:gd name="T41" fmla="*/ 196 h 204"/>
                      <a:gd name="T42" fmla="*/ 200 w 361"/>
                      <a:gd name="T43" fmla="*/ 196 h 204"/>
                      <a:gd name="T44" fmla="*/ 171 w 361"/>
                      <a:gd name="T45" fmla="*/ 196 h 204"/>
                      <a:gd name="T46" fmla="*/ 143 w 361"/>
                      <a:gd name="T47" fmla="*/ 204 h 204"/>
                      <a:gd name="T48" fmla="*/ 114 w 361"/>
                      <a:gd name="T49" fmla="*/ 204 h 204"/>
                      <a:gd name="T50" fmla="*/ 86 w 361"/>
                      <a:gd name="T51" fmla="*/ 204 h 204"/>
                      <a:gd name="T52" fmla="*/ 57 w 361"/>
                      <a:gd name="T53" fmla="*/ 204 h 204"/>
                      <a:gd name="T54" fmla="*/ 29 w 361"/>
                      <a:gd name="T55" fmla="*/ 196 h 204"/>
                      <a:gd name="T56" fmla="*/ 10 w 361"/>
                      <a:gd name="T57" fmla="*/ 170 h 204"/>
                      <a:gd name="T58" fmla="*/ 0 w 361"/>
                      <a:gd name="T59" fmla="*/ 145 h 204"/>
                      <a:gd name="T60" fmla="*/ 0 w 361"/>
                      <a:gd name="T61" fmla="*/ 119 h 204"/>
                      <a:gd name="T62" fmla="*/ 0 w 361"/>
                      <a:gd name="T63" fmla="*/ 94 h 204"/>
                      <a:gd name="T64" fmla="*/ 29 w 361"/>
                      <a:gd name="T65" fmla="*/ 85 h 204"/>
                      <a:gd name="T66" fmla="*/ 48 w 361"/>
                      <a:gd name="T67" fmla="*/ 60 h 20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1"/>
                      <a:gd name="T103" fmla="*/ 0 h 204"/>
                      <a:gd name="T104" fmla="*/ 361 w 361"/>
                      <a:gd name="T105" fmla="*/ 204 h 20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1" h="204">
                        <a:moveTo>
                          <a:pt x="38" y="68"/>
                        </a:moveTo>
                        <a:lnTo>
                          <a:pt x="67" y="17"/>
                        </a:lnTo>
                        <a:lnTo>
                          <a:pt x="95" y="0"/>
                        </a:lnTo>
                        <a:lnTo>
                          <a:pt x="124" y="0"/>
                        </a:lnTo>
                        <a:lnTo>
                          <a:pt x="152" y="17"/>
                        </a:lnTo>
                        <a:lnTo>
                          <a:pt x="181" y="26"/>
                        </a:lnTo>
                        <a:lnTo>
                          <a:pt x="238" y="26"/>
                        </a:lnTo>
                        <a:lnTo>
                          <a:pt x="266" y="26"/>
                        </a:lnTo>
                        <a:lnTo>
                          <a:pt x="295" y="26"/>
                        </a:lnTo>
                        <a:lnTo>
                          <a:pt x="323" y="17"/>
                        </a:lnTo>
                        <a:lnTo>
                          <a:pt x="352" y="34"/>
                        </a:lnTo>
                        <a:lnTo>
                          <a:pt x="352" y="60"/>
                        </a:lnTo>
                        <a:lnTo>
                          <a:pt x="361" y="85"/>
                        </a:lnTo>
                        <a:lnTo>
                          <a:pt x="361" y="111"/>
                        </a:lnTo>
                        <a:lnTo>
                          <a:pt x="361" y="136"/>
                        </a:lnTo>
                        <a:lnTo>
                          <a:pt x="361" y="162"/>
                        </a:lnTo>
                        <a:lnTo>
                          <a:pt x="333" y="162"/>
                        </a:lnTo>
                        <a:lnTo>
                          <a:pt x="314" y="187"/>
                        </a:lnTo>
                        <a:lnTo>
                          <a:pt x="285" y="187"/>
                        </a:lnTo>
                        <a:lnTo>
                          <a:pt x="257" y="196"/>
                        </a:lnTo>
                        <a:lnTo>
                          <a:pt x="228" y="196"/>
                        </a:lnTo>
                        <a:lnTo>
                          <a:pt x="200" y="196"/>
                        </a:lnTo>
                        <a:lnTo>
                          <a:pt x="171" y="196"/>
                        </a:lnTo>
                        <a:lnTo>
                          <a:pt x="143" y="204"/>
                        </a:lnTo>
                        <a:lnTo>
                          <a:pt x="114" y="204"/>
                        </a:lnTo>
                        <a:lnTo>
                          <a:pt x="86" y="204"/>
                        </a:lnTo>
                        <a:lnTo>
                          <a:pt x="57" y="204"/>
                        </a:lnTo>
                        <a:lnTo>
                          <a:pt x="29" y="196"/>
                        </a:lnTo>
                        <a:lnTo>
                          <a:pt x="10" y="170"/>
                        </a:lnTo>
                        <a:lnTo>
                          <a:pt x="0" y="145"/>
                        </a:lnTo>
                        <a:lnTo>
                          <a:pt x="0" y="119"/>
                        </a:lnTo>
                        <a:lnTo>
                          <a:pt x="0" y="94"/>
                        </a:lnTo>
                        <a:lnTo>
                          <a:pt x="29" y="85"/>
                        </a:lnTo>
                        <a:lnTo>
                          <a:pt x="48" y="60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  <p:grpSp>
              <p:nvGrpSpPr>
                <p:cNvPr id="712096" name="Group 582"/>
                <p:cNvGrpSpPr>
                  <a:grpSpLocks/>
                </p:cNvGrpSpPr>
                <p:nvPr/>
              </p:nvGrpSpPr>
              <p:grpSpPr bwMode="auto">
                <a:xfrm>
                  <a:off x="515" y="2702"/>
                  <a:ext cx="66" cy="131"/>
                  <a:chOff x="515" y="2702"/>
                  <a:chExt cx="66" cy="131"/>
                </a:xfrm>
              </p:grpSpPr>
              <p:sp>
                <p:nvSpPr>
                  <p:cNvPr id="712097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2702"/>
                    <a:ext cx="66" cy="131"/>
                  </a:xfrm>
                  <a:prstGeom prst="ellipse">
                    <a:avLst/>
                  </a:prstGeom>
                  <a:blipFill dpi="0" rotWithShape="0">
                    <a:blip r:embed="rId13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098" name="Oval 584"/>
                  <p:cNvSpPr>
                    <a:spLocks noChangeArrowheads="1"/>
                  </p:cNvSpPr>
                  <p:nvPr/>
                </p:nvSpPr>
                <p:spPr bwMode="auto">
                  <a:xfrm>
                    <a:off x="515" y="2702"/>
                    <a:ext cx="66" cy="131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</p:grpSp>
          <p:grpSp>
            <p:nvGrpSpPr>
              <p:cNvPr id="711985" name="Group 585"/>
              <p:cNvGrpSpPr>
                <a:grpSpLocks/>
              </p:cNvGrpSpPr>
              <p:nvPr/>
            </p:nvGrpSpPr>
            <p:grpSpPr bwMode="auto">
              <a:xfrm>
                <a:off x="1580" y="2275"/>
                <a:ext cx="55" cy="86"/>
                <a:chOff x="411" y="2228"/>
                <a:chExt cx="71" cy="131"/>
              </a:xfrm>
            </p:grpSpPr>
            <p:sp>
              <p:nvSpPr>
                <p:cNvPr id="712093" name="Oval 586"/>
                <p:cNvSpPr>
                  <a:spLocks noChangeArrowheads="1"/>
                </p:cNvSpPr>
                <p:nvPr/>
              </p:nvSpPr>
              <p:spPr bwMode="auto">
                <a:xfrm>
                  <a:off x="411" y="2228"/>
                  <a:ext cx="71" cy="13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94" name="Oval 587"/>
                <p:cNvSpPr>
                  <a:spLocks noChangeArrowheads="1"/>
                </p:cNvSpPr>
                <p:nvPr/>
              </p:nvSpPr>
              <p:spPr bwMode="auto">
                <a:xfrm>
                  <a:off x="411" y="2228"/>
                  <a:ext cx="71" cy="13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6" name="Group 588"/>
              <p:cNvGrpSpPr>
                <a:grpSpLocks/>
              </p:cNvGrpSpPr>
              <p:nvPr/>
            </p:nvGrpSpPr>
            <p:grpSpPr bwMode="auto">
              <a:xfrm>
                <a:off x="1485" y="2511"/>
                <a:ext cx="112" cy="40"/>
                <a:chOff x="287" y="2590"/>
                <a:chExt cx="146" cy="61"/>
              </a:xfrm>
            </p:grpSpPr>
            <p:sp>
              <p:nvSpPr>
                <p:cNvPr id="712091" name="Oval 589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92" name="Oval 590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7" name="Group 591"/>
              <p:cNvGrpSpPr>
                <a:grpSpLocks/>
              </p:cNvGrpSpPr>
              <p:nvPr/>
            </p:nvGrpSpPr>
            <p:grpSpPr bwMode="auto">
              <a:xfrm>
                <a:off x="1531" y="2709"/>
                <a:ext cx="276" cy="133"/>
                <a:chOff x="347" y="2894"/>
                <a:chExt cx="361" cy="202"/>
              </a:xfrm>
            </p:grpSpPr>
            <p:grpSp>
              <p:nvGrpSpPr>
                <p:cNvPr id="712085" name="Group 592"/>
                <p:cNvGrpSpPr>
                  <a:grpSpLocks/>
                </p:cNvGrpSpPr>
                <p:nvPr/>
              </p:nvGrpSpPr>
              <p:grpSpPr bwMode="auto">
                <a:xfrm>
                  <a:off x="347" y="2894"/>
                  <a:ext cx="361" cy="202"/>
                  <a:chOff x="347" y="2894"/>
                  <a:chExt cx="361" cy="202"/>
                </a:xfrm>
              </p:grpSpPr>
              <p:sp>
                <p:nvSpPr>
                  <p:cNvPr id="712089" name="Freeform 593"/>
                  <p:cNvSpPr>
                    <a:spLocks/>
                  </p:cNvSpPr>
                  <p:nvPr/>
                </p:nvSpPr>
                <p:spPr bwMode="auto">
                  <a:xfrm>
                    <a:off x="347" y="2894"/>
                    <a:ext cx="361" cy="202"/>
                  </a:xfrm>
                  <a:custGeom>
                    <a:avLst/>
                    <a:gdLst>
                      <a:gd name="T0" fmla="*/ 38 w 361"/>
                      <a:gd name="T1" fmla="*/ 67 h 202"/>
                      <a:gd name="T2" fmla="*/ 67 w 361"/>
                      <a:gd name="T3" fmla="*/ 17 h 202"/>
                      <a:gd name="T4" fmla="*/ 95 w 361"/>
                      <a:gd name="T5" fmla="*/ 0 h 202"/>
                      <a:gd name="T6" fmla="*/ 124 w 361"/>
                      <a:gd name="T7" fmla="*/ 0 h 202"/>
                      <a:gd name="T8" fmla="*/ 152 w 361"/>
                      <a:gd name="T9" fmla="*/ 17 h 202"/>
                      <a:gd name="T10" fmla="*/ 181 w 361"/>
                      <a:gd name="T11" fmla="*/ 25 h 202"/>
                      <a:gd name="T12" fmla="*/ 238 w 361"/>
                      <a:gd name="T13" fmla="*/ 25 h 202"/>
                      <a:gd name="T14" fmla="*/ 266 w 361"/>
                      <a:gd name="T15" fmla="*/ 25 h 202"/>
                      <a:gd name="T16" fmla="*/ 295 w 361"/>
                      <a:gd name="T17" fmla="*/ 25 h 202"/>
                      <a:gd name="T18" fmla="*/ 323 w 361"/>
                      <a:gd name="T19" fmla="*/ 17 h 202"/>
                      <a:gd name="T20" fmla="*/ 352 w 361"/>
                      <a:gd name="T21" fmla="*/ 34 h 202"/>
                      <a:gd name="T22" fmla="*/ 352 w 361"/>
                      <a:gd name="T23" fmla="*/ 59 h 202"/>
                      <a:gd name="T24" fmla="*/ 361 w 361"/>
                      <a:gd name="T25" fmla="*/ 84 h 202"/>
                      <a:gd name="T26" fmla="*/ 361 w 361"/>
                      <a:gd name="T27" fmla="*/ 109 h 202"/>
                      <a:gd name="T28" fmla="*/ 361 w 361"/>
                      <a:gd name="T29" fmla="*/ 135 h 202"/>
                      <a:gd name="T30" fmla="*/ 361 w 361"/>
                      <a:gd name="T31" fmla="*/ 160 h 202"/>
                      <a:gd name="T32" fmla="*/ 333 w 361"/>
                      <a:gd name="T33" fmla="*/ 160 h 202"/>
                      <a:gd name="T34" fmla="*/ 314 w 361"/>
                      <a:gd name="T35" fmla="*/ 185 h 202"/>
                      <a:gd name="T36" fmla="*/ 285 w 361"/>
                      <a:gd name="T37" fmla="*/ 185 h 202"/>
                      <a:gd name="T38" fmla="*/ 257 w 361"/>
                      <a:gd name="T39" fmla="*/ 194 h 202"/>
                      <a:gd name="T40" fmla="*/ 228 w 361"/>
                      <a:gd name="T41" fmla="*/ 194 h 202"/>
                      <a:gd name="T42" fmla="*/ 200 w 361"/>
                      <a:gd name="T43" fmla="*/ 194 h 202"/>
                      <a:gd name="T44" fmla="*/ 171 w 361"/>
                      <a:gd name="T45" fmla="*/ 194 h 202"/>
                      <a:gd name="T46" fmla="*/ 143 w 361"/>
                      <a:gd name="T47" fmla="*/ 202 h 202"/>
                      <a:gd name="T48" fmla="*/ 114 w 361"/>
                      <a:gd name="T49" fmla="*/ 202 h 202"/>
                      <a:gd name="T50" fmla="*/ 86 w 361"/>
                      <a:gd name="T51" fmla="*/ 202 h 202"/>
                      <a:gd name="T52" fmla="*/ 57 w 361"/>
                      <a:gd name="T53" fmla="*/ 202 h 202"/>
                      <a:gd name="T54" fmla="*/ 29 w 361"/>
                      <a:gd name="T55" fmla="*/ 194 h 202"/>
                      <a:gd name="T56" fmla="*/ 10 w 361"/>
                      <a:gd name="T57" fmla="*/ 168 h 202"/>
                      <a:gd name="T58" fmla="*/ 0 w 361"/>
                      <a:gd name="T59" fmla="*/ 143 h 202"/>
                      <a:gd name="T60" fmla="*/ 0 w 361"/>
                      <a:gd name="T61" fmla="*/ 118 h 202"/>
                      <a:gd name="T62" fmla="*/ 0 w 361"/>
                      <a:gd name="T63" fmla="*/ 93 h 202"/>
                      <a:gd name="T64" fmla="*/ 29 w 361"/>
                      <a:gd name="T65" fmla="*/ 84 h 202"/>
                      <a:gd name="T66" fmla="*/ 48 w 361"/>
                      <a:gd name="T67" fmla="*/ 59 h 202"/>
                      <a:gd name="T68" fmla="*/ 38 w 361"/>
                      <a:gd name="T69" fmla="*/ 67 h 202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61"/>
                      <a:gd name="T106" fmla="*/ 0 h 202"/>
                      <a:gd name="T107" fmla="*/ 361 w 361"/>
                      <a:gd name="T108" fmla="*/ 202 h 202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61" h="202">
                        <a:moveTo>
                          <a:pt x="38" y="67"/>
                        </a:moveTo>
                        <a:lnTo>
                          <a:pt x="67" y="17"/>
                        </a:lnTo>
                        <a:lnTo>
                          <a:pt x="95" y="0"/>
                        </a:lnTo>
                        <a:lnTo>
                          <a:pt x="124" y="0"/>
                        </a:lnTo>
                        <a:lnTo>
                          <a:pt x="152" y="17"/>
                        </a:lnTo>
                        <a:lnTo>
                          <a:pt x="181" y="25"/>
                        </a:lnTo>
                        <a:lnTo>
                          <a:pt x="238" y="25"/>
                        </a:lnTo>
                        <a:lnTo>
                          <a:pt x="266" y="25"/>
                        </a:lnTo>
                        <a:lnTo>
                          <a:pt x="295" y="25"/>
                        </a:lnTo>
                        <a:lnTo>
                          <a:pt x="323" y="17"/>
                        </a:lnTo>
                        <a:lnTo>
                          <a:pt x="352" y="34"/>
                        </a:lnTo>
                        <a:lnTo>
                          <a:pt x="352" y="59"/>
                        </a:lnTo>
                        <a:lnTo>
                          <a:pt x="361" y="84"/>
                        </a:lnTo>
                        <a:lnTo>
                          <a:pt x="361" y="109"/>
                        </a:lnTo>
                        <a:lnTo>
                          <a:pt x="361" y="135"/>
                        </a:lnTo>
                        <a:lnTo>
                          <a:pt x="361" y="160"/>
                        </a:lnTo>
                        <a:lnTo>
                          <a:pt x="333" y="160"/>
                        </a:lnTo>
                        <a:lnTo>
                          <a:pt x="314" y="185"/>
                        </a:lnTo>
                        <a:lnTo>
                          <a:pt x="285" y="185"/>
                        </a:lnTo>
                        <a:lnTo>
                          <a:pt x="257" y="194"/>
                        </a:lnTo>
                        <a:lnTo>
                          <a:pt x="228" y="194"/>
                        </a:lnTo>
                        <a:lnTo>
                          <a:pt x="200" y="194"/>
                        </a:lnTo>
                        <a:lnTo>
                          <a:pt x="171" y="194"/>
                        </a:lnTo>
                        <a:lnTo>
                          <a:pt x="143" y="202"/>
                        </a:lnTo>
                        <a:lnTo>
                          <a:pt x="114" y="202"/>
                        </a:lnTo>
                        <a:lnTo>
                          <a:pt x="86" y="202"/>
                        </a:lnTo>
                        <a:lnTo>
                          <a:pt x="57" y="202"/>
                        </a:lnTo>
                        <a:lnTo>
                          <a:pt x="29" y="194"/>
                        </a:lnTo>
                        <a:lnTo>
                          <a:pt x="10" y="168"/>
                        </a:lnTo>
                        <a:lnTo>
                          <a:pt x="0" y="143"/>
                        </a:lnTo>
                        <a:lnTo>
                          <a:pt x="0" y="118"/>
                        </a:lnTo>
                        <a:lnTo>
                          <a:pt x="0" y="93"/>
                        </a:lnTo>
                        <a:lnTo>
                          <a:pt x="29" y="84"/>
                        </a:lnTo>
                        <a:lnTo>
                          <a:pt x="48" y="59"/>
                        </a:lnTo>
                        <a:lnTo>
                          <a:pt x="38" y="67"/>
                        </a:lnTo>
                        <a:close/>
                      </a:path>
                    </a:pathLst>
                  </a:custGeom>
                  <a:solidFill>
                    <a:srgbClr val="F6BF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090" name="Freeform 594"/>
                  <p:cNvSpPr>
                    <a:spLocks/>
                  </p:cNvSpPr>
                  <p:nvPr/>
                </p:nvSpPr>
                <p:spPr bwMode="auto">
                  <a:xfrm>
                    <a:off x="347" y="2894"/>
                    <a:ext cx="361" cy="202"/>
                  </a:xfrm>
                  <a:custGeom>
                    <a:avLst/>
                    <a:gdLst>
                      <a:gd name="T0" fmla="*/ 38 w 361"/>
                      <a:gd name="T1" fmla="*/ 67 h 202"/>
                      <a:gd name="T2" fmla="*/ 67 w 361"/>
                      <a:gd name="T3" fmla="*/ 17 h 202"/>
                      <a:gd name="T4" fmla="*/ 95 w 361"/>
                      <a:gd name="T5" fmla="*/ 0 h 202"/>
                      <a:gd name="T6" fmla="*/ 124 w 361"/>
                      <a:gd name="T7" fmla="*/ 0 h 202"/>
                      <a:gd name="T8" fmla="*/ 152 w 361"/>
                      <a:gd name="T9" fmla="*/ 17 h 202"/>
                      <a:gd name="T10" fmla="*/ 181 w 361"/>
                      <a:gd name="T11" fmla="*/ 25 h 202"/>
                      <a:gd name="T12" fmla="*/ 238 w 361"/>
                      <a:gd name="T13" fmla="*/ 25 h 202"/>
                      <a:gd name="T14" fmla="*/ 266 w 361"/>
                      <a:gd name="T15" fmla="*/ 25 h 202"/>
                      <a:gd name="T16" fmla="*/ 295 w 361"/>
                      <a:gd name="T17" fmla="*/ 25 h 202"/>
                      <a:gd name="T18" fmla="*/ 323 w 361"/>
                      <a:gd name="T19" fmla="*/ 17 h 202"/>
                      <a:gd name="T20" fmla="*/ 352 w 361"/>
                      <a:gd name="T21" fmla="*/ 34 h 202"/>
                      <a:gd name="T22" fmla="*/ 352 w 361"/>
                      <a:gd name="T23" fmla="*/ 59 h 202"/>
                      <a:gd name="T24" fmla="*/ 361 w 361"/>
                      <a:gd name="T25" fmla="*/ 84 h 202"/>
                      <a:gd name="T26" fmla="*/ 361 w 361"/>
                      <a:gd name="T27" fmla="*/ 109 h 202"/>
                      <a:gd name="T28" fmla="*/ 361 w 361"/>
                      <a:gd name="T29" fmla="*/ 135 h 202"/>
                      <a:gd name="T30" fmla="*/ 361 w 361"/>
                      <a:gd name="T31" fmla="*/ 160 h 202"/>
                      <a:gd name="T32" fmla="*/ 333 w 361"/>
                      <a:gd name="T33" fmla="*/ 160 h 202"/>
                      <a:gd name="T34" fmla="*/ 314 w 361"/>
                      <a:gd name="T35" fmla="*/ 185 h 202"/>
                      <a:gd name="T36" fmla="*/ 285 w 361"/>
                      <a:gd name="T37" fmla="*/ 185 h 202"/>
                      <a:gd name="T38" fmla="*/ 257 w 361"/>
                      <a:gd name="T39" fmla="*/ 194 h 202"/>
                      <a:gd name="T40" fmla="*/ 228 w 361"/>
                      <a:gd name="T41" fmla="*/ 194 h 202"/>
                      <a:gd name="T42" fmla="*/ 200 w 361"/>
                      <a:gd name="T43" fmla="*/ 194 h 202"/>
                      <a:gd name="T44" fmla="*/ 171 w 361"/>
                      <a:gd name="T45" fmla="*/ 194 h 202"/>
                      <a:gd name="T46" fmla="*/ 143 w 361"/>
                      <a:gd name="T47" fmla="*/ 202 h 202"/>
                      <a:gd name="T48" fmla="*/ 114 w 361"/>
                      <a:gd name="T49" fmla="*/ 202 h 202"/>
                      <a:gd name="T50" fmla="*/ 86 w 361"/>
                      <a:gd name="T51" fmla="*/ 202 h 202"/>
                      <a:gd name="T52" fmla="*/ 57 w 361"/>
                      <a:gd name="T53" fmla="*/ 202 h 202"/>
                      <a:gd name="T54" fmla="*/ 29 w 361"/>
                      <a:gd name="T55" fmla="*/ 194 h 202"/>
                      <a:gd name="T56" fmla="*/ 10 w 361"/>
                      <a:gd name="T57" fmla="*/ 168 h 202"/>
                      <a:gd name="T58" fmla="*/ 0 w 361"/>
                      <a:gd name="T59" fmla="*/ 143 h 202"/>
                      <a:gd name="T60" fmla="*/ 0 w 361"/>
                      <a:gd name="T61" fmla="*/ 118 h 202"/>
                      <a:gd name="T62" fmla="*/ 0 w 361"/>
                      <a:gd name="T63" fmla="*/ 93 h 202"/>
                      <a:gd name="T64" fmla="*/ 29 w 361"/>
                      <a:gd name="T65" fmla="*/ 84 h 202"/>
                      <a:gd name="T66" fmla="*/ 48 w 361"/>
                      <a:gd name="T67" fmla="*/ 59 h 202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61"/>
                      <a:gd name="T103" fmla="*/ 0 h 202"/>
                      <a:gd name="T104" fmla="*/ 361 w 361"/>
                      <a:gd name="T105" fmla="*/ 202 h 202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61" h="202">
                        <a:moveTo>
                          <a:pt x="38" y="67"/>
                        </a:moveTo>
                        <a:lnTo>
                          <a:pt x="67" y="17"/>
                        </a:lnTo>
                        <a:lnTo>
                          <a:pt x="95" y="0"/>
                        </a:lnTo>
                        <a:lnTo>
                          <a:pt x="124" y="0"/>
                        </a:lnTo>
                        <a:lnTo>
                          <a:pt x="152" y="17"/>
                        </a:lnTo>
                        <a:lnTo>
                          <a:pt x="181" y="25"/>
                        </a:lnTo>
                        <a:lnTo>
                          <a:pt x="238" y="25"/>
                        </a:lnTo>
                        <a:lnTo>
                          <a:pt x="266" y="25"/>
                        </a:lnTo>
                        <a:lnTo>
                          <a:pt x="295" y="25"/>
                        </a:lnTo>
                        <a:lnTo>
                          <a:pt x="323" y="17"/>
                        </a:lnTo>
                        <a:lnTo>
                          <a:pt x="352" y="34"/>
                        </a:lnTo>
                        <a:lnTo>
                          <a:pt x="352" y="59"/>
                        </a:lnTo>
                        <a:lnTo>
                          <a:pt x="361" y="84"/>
                        </a:lnTo>
                        <a:lnTo>
                          <a:pt x="361" y="109"/>
                        </a:lnTo>
                        <a:lnTo>
                          <a:pt x="361" y="135"/>
                        </a:lnTo>
                        <a:lnTo>
                          <a:pt x="361" y="160"/>
                        </a:lnTo>
                        <a:lnTo>
                          <a:pt x="333" y="160"/>
                        </a:lnTo>
                        <a:lnTo>
                          <a:pt x="314" y="185"/>
                        </a:lnTo>
                        <a:lnTo>
                          <a:pt x="285" y="185"/>
                        </a:lnTo>
                        <a:lnTo>
                          <a:pt x="257" y="194"/>
                        </a:lnTo>
                        <a:lnTo>
                          <a:pt x="228" y="194"/>
                        </a:lnTo>
                        <a:lnTo>
                          <a:pt x="200" y="194"/>
                        </a:lnTo>
                        <a:lnTo>
                          <a:pt x="171" y="194"/>
                        </a:lnTo>
                        <a:lnTo>
                          <a:pt x="143" y="202"/>
                        </a:lnTo>
                        <a:lnTo>
                          <a:pt x="114" y="202"/>
                        </a:lnTo>
                        <a:lnTo>
                          <a:pt x="86" y="202"/>
                        </a:lnTo>
                        <a:lnTo>
                          <a:pt x="57" y="202"/>
                        </a:lnTo>
                        <a:lnTo>
                          <a:pt x="29" y="194"/>
                        </a:lnTo>
                        <a:lnTo>
                          <a:pt x="10" y="168"/>
                        </a:lnTo>
                        <a:lnTo>
                          <a:pt x="0" y="143"/>
                        </a:lnTo>
                        <a:lnTo>
                          <a:pt x="0" y="118"/>
                        </a:lnTo>
                        <a:lnTo>
                          <a:pt x="0" y="93"/>
                        </a:lnTo>
                        <a:lnTo>
                          <a:pt x="29" y="84"/>
                        </a:lnTo>
                        <a:lnTo>
                          <a:pt x="48" y="59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  <p:grpSp>
              <p:nvGrpSpPr>
                <p:cNvPr id="712086" name="Group 595"/>
                <p:cNvGrpSpPr>
                  <a:grpSpLocks/>
                </p:cNvGrpSpPr>
                <p:nvPr/>
              </p:nvGrpSpPr>
              <p:grpSpPr bwMode="auto">
                <a:xfrm>
                  <a:off x="426" y="2938"/>
                  <a:ext cx="68" cy="133"/>
                  <a:chOff x="426" y="2938"/>
                  <a:chExt cx="68" cy="133"/>
                </a:xfrm>
              </p:grpSpPr>
              <p:sp>
                <p:nvSpPr>
                  <p:cNvPr id="712087" name="Oval 596"/>
                  <p:cNvSpPr>
                    <a:spLocks noChangeArrowheads="1"/>
                  </p:cNvSpPr>
                  <p:nvPr/>
                </p:nvSpPr>
                <p:spPr bwMode="auto">
                  <a:xfrm>
                    <a:off x="426" y="2938"/>
                    <a:ext cx="68" cy="133"/>
                  </a:xfrm>
                  <a:prstGeom prst="ellipse">
                    <a:avLst/>
                  </a:prstGeom>
                  <a:blipFill dpi="0" rotWithShape="0">
                    <a:blip r:embed="rId13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088" name="Oval 597"/>
                  <p:cNvSpPr>
                    <a:spLocks noChangeArrowheads="1"/>
                  </p:cNvSpPr>
                  <p:nvPr/>
                </p:nvSpPr>
                <p:spPr bwMode="auto">
                  <a:xfrm>
                    <a:off x="426" y="2938"/>
                    <a:ext cx="68" cy="133"/>
                  </a:xfrm>
                  <a:prstGeom prst="ellips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</p:grpSp>
          <p:grpSp>
            <p:nvGrpSpPr>
              <p:cNvPr id="711988" name="Group 598"/>
              <p:cNvGrpSpPr>
                <a:grpSpLocks/>
              </p:cNvGrpSpPr>
              <p:nvPr/>
            </p:nvGrpSpPr>
            <p:grpSpPr bwMode="auto">
              <a:xfrm>
                <a:off x="1666" y="1644"/>
                <a:ext cx="276" cy="132"/>
                <a:chOff x="688" y="1772"/>
                <a:chExt cx="361" cy="202"/>
              </a:xfrm>
            </p:grpSpPr>
            <p:sp>
              <p:nvSpPr>
                <p:cNvPr id="712083" name="Freeform 599"/>
                <p:cNvSpPr>
                  <a:spLocks/>
                </p:cNvSpPr>
                <p:nvPr/>
              </p:nvSpPr>
              <p:spPr bwMode="auto">
                <a:xfrm>
                  <a:off x="688" y="1772"/>
                  <a:ext cx="361" cy="202"/>
                </a:xfrm>
                <a:custGeom>
                  <a:avLst/>
                  <a:gdLst>
                    <a:gd name="T0" fmla="*/ 323 w 361"/>
                    <a:gd name="T1" fmla="*/ 67 h 202"/>
                    <a:gd name="T2" fmla="*/ 295 w 361"/>
                    <a:gd name="T3" fmla="*/ 17 h 202"/>
                    <a:gd name="T4" fmla="*/ 266 w 361"/>
                    <a:gd name="T5" fmla="*/ 0 h 202"/>
                    <a:gd name="T6" fmla="*/ 238 w 361"/>
                    <a:gd name="T7" fmla="*/ 0 h 202"/>
                    <a:gd name="T8" fmla="*/ 209 w 361"/>
                    <a:gd name="T9" fmla="*/ 17 h 202"/>
                    <a:gd name="T10" fmla="*/ 181 w 361"/>
                    <a:gd name="T11" fmla="*/ 25 h 202"/>
                    <a:gd name="T12" fmla="*/ 124 w 361"/>
                    <a:gd name="T13" fmla="*/ 25 h 202"/>
                    <a:gd name="T14" fmla="*/ 95 w 361"/>
                    <a:gd name="T15" fmla="*/ 25 h 202"/>
                    <a:gd name="T16" fmla="*/ 67 w 361"/>
                    <a:gd name="T17" fmla="*/ 25 h 202"/>
                    <a:gd name="T18" fmla="*/ 38 w 361"/>
                    <a:gd name="T19" fmla="*/ 17 h 202"/>
                    <a:gd name="T20" fmla="*/ 10 w 361"/>
                    <a:gd name="T21" fmla="*/ 34 h 202"/>
                    <a:gd name="T22" fmla="*/ 10 w 361"/>
                    <a:gd name="T23" fmla="*/ 59 h 202"/>
                    <a:gd name="T24" fmla="*/ 0 w 361"/>
                    <a:gd name="T25" fmla="*/ 84 h 202"/>
                    <a:gd name="T26" fmla="*/ 0 w 361"/>
                    <a:gd name="T27" fmla="*/ 109 h 202"/>
                    <a:gd name="T28" fmla="*/ 0 w 361"/>
                    <a:gd name="T29" fmla="*/ 135 h 202"/>
                    <a:gd name="T30" fmla="*/ 0 w 361"/>
                    <a:gd name="T31" fmla="*/ 160 h 202"/>
                    <a:gd name="T32" fmla="*/ 29 w 361"/>
                    <a:gd name="T33" fmla="*/ 160 h 202"/>
                    <a:gd name="T34" fmla="*/ 48 w 361"/>
                    <a:gd name="T35" fmla="*/ 185 h 202"/>
                    <a:gd name="T36" fmla="*/ 76 w 361"/>
                    <a:gd name="T37" fmla="*/ 185 h 202"/>
                    <a:gd name="T38" fmla="*/ 105 w 361"/>
                    <a:gd name="T39" fmla="*/ 194 h 202"/>
                    <a:gd name="T40" fmla="*/ 133 w 361"/>
                    <a:gd name="T41" fmla="*/ 194 h 202"/>
                    <a:gd name="T42" fmla="*/ 162 w 361"/>
                    <a:gd name="T43" fmla="*/ 194 h 202"/>
                    <a:gd name="T44" fmla="*/ 190 w 361"/>
                    <a:gd name="T45" fmla="*/ 194 h 202"/>
                    <a:gd name="T46" fmla="*/ 219 w 361"/>
                    <a:gd name="T47" fmla="*/ 202 h 202"/>
                    <a:gd name="T48" fmla="*/ 247 w 361"/>
                    <a:gd name="T49" fmla="*/ 202 h 202"/>
                    <a:gd name="T50" fmla="*/ 276 w 361"/>
                    <a:gd name="T51" fmla="*/ 202 h 202"/>
                    <a:gd name="T52" fmla="*/ 304 w 361"/>
                    <a:gd name="T53" fmla="*/ 202 h 202"/>
                    <a:gd name="T54" fmla="*/ 333 w 361"/>
                    <a:gd name="T55" fmla="*/ 194 h 202"/>
                    <a:gd name="T56" fmla="*/ 352 w 361"/>
                    <a:gd name="T57" fmla="*/ 168 h 202"/>
                    <a:gd name="T58" fmla="*/ 361 w 361"/>
                    <a:gd name="T59" fmla="*/ 143 h 202"/>
                    <a:gd name="T60" fmla="*/ 361 w 361"/>
                    <a:gd name="T61" fmla="*/ 118 h 202"/>
                    <a:gd name="T62" fmla="*/ 361 w 361"/>
                    <a:gd name="T63" fmla="*/ 93 h 202"/>
                    <a:gd name="T64" fmla="*/ 333 w 361"/>
                    <a:gd name="T65" fmla="*/ 84 h 202"/>
                    <a:gd name="T66" fmla="*/ 314 w 361"/>
                    <a:gd name="T67" fmla="*/ 59 h 202"/>
                    <a:gd name="T68" fmla="*/ 323 w 361"/>
                    <a:gd name="T69" fmla="*/ 67 h 2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1"/>
                    <a:gd name="T106" fmla="*/ 0 h 202"/>
                    <a:gd name="T107" fmla="*/ 361 w 361"/>
                    <a:gd name="T108" fmla="*/ 202 h 2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1" h="202">
                      <a:moveTo>
                        <a:pt x="323" y="67"/>
                      </a:moveTo>
                      <a:lnTo>
                        <a:pt x="295" y="17"/>
                      </a:lnTo>
                      <a:lnTo>
                        <a:pt x="266" y="0"/>
                      </a:lnTo>
                      <a:lnTo>
                        <a:pt x="238" y="0"/>
                      </a:lnTo>
                      <a:lnTo>
                        <a:pt x="209" y="17"/>
                      </a:lnTo>
                      <a:lnTo>
                        <a:pt x="181" y="25"/>
                      </a:lnTo>
                      <a:lnTo>
                        <a:pt x="124" y="25"/>
                      </a:lnTo>
                      <a:lnTo>
                        <a:pt x="95" y="25"/>
                      </a:lnTo>
                      <a:lnTo>
                        <a:pt x="67" y="25"/>
                      </a:lnTo>
                      <a:lnTo>
                        <a:pt x="38" y="17"/>
                      </a:lnTo>
                      <a:lnTo>
                        <a:pt x="10" y="34"/>
                      </a:lnTo>
                      <a:lnTo>
                        <a:pt x="10" y="59"/>
                      </a:lnTo>
                      <a:lnTo>
                        <a:pt x="0" y="84"/>
                      </a:lnTo>
                      <a:lnTo>
                        <a:pt x="0" y="109"/>
                      </a:lnTo>
                      <a:lnTo>
                        <a:pt x="0" y="135"/>
                      </a:lnTo>
                      <a:lnTo>
                        <a:pt x="0" y="160"/>
                      </a:lnTo>
                      <a:lnTo>
                        <a:pt x="29" y="160"/>
                      </a:lnTo>
                      <a:lnTo>
                        <a:pt x="48" y="185"/>
                      </a:lnTo>
                      <a:lnTo>
                        <a:pt x="76" y="185"/>
                      </a:lnTo>
                      <a:lnTo>
                        <a:pt x="105" y="194"/>
                      </a:lnTo>
                      <a:lnTo>
                        <a:pt x="133" y="194"/>
                      </a:lnTo>
                      <a:lnTo>
                        <a:pt x="162" y="194"/>
                      </a:lnTo>
                      <a:lnTo>
                        <a:pt x="190" y="194"/>
                      </a:lnTo>
                      <a:lnTo>
                        <a:pt x="219" y="202"/>
                      </a:lnTo>
                      <a:lnTo>
                        <a:pt x="247" y="202"/>
                      </a:lnTo>
                      <a:lnTo>
                        <a:pt x="276" y="202"/>
                      </a:lnTo>
                      <a:lnTo>
                        <a:pt x="304" y="202"/>
                      </a:lnTo>
                      <a:lnTo>
                        <a:pt x="333" y="194"/>
                      </a:lnTo>
                      <a:lnTo>
                        <a:pt x="352" y="168"/>
                      </a:lnTo>
                      <a:lnTo>
                        <a:pt x="361" y="143"/>
                      </a:lnTo>
                      <a:lnTo>
                        <a:pt x="361" y="118"/>
                      </a:lnTo>
                      <a:lnTo>
                        <a:pt x="361" y="93"/>
                      </a:lnTo>
                      <a:lnTo>
                        <a:pt x="333" y="84"/>
                      </a:lnTo>
                      <a:lnTo>
                        <a:pt x="314" y="59"/>
                      </a:lnTo>
                      <a:lnTo>
                        <a:pt x="323" y="67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84" name="Freeform 600"/>
                <p:cNvSpPr>
                  <a:spLocks/>
                </p:cNvSpPr>
                <p:nvPr/>
              </p:nvSpPr>
              <p:spPr bwMode="auto">
                <a:xfrm>
                  <a:off x="688" y="1772"/>
                  <a:ext cx="361" cy="202"/>
                </a:xfrm>
                <a:custGeom>
                  <a:avLst/>
                  <a:gdLst>
                    <a:gd name="T0" fmla="*/ 323 w 361"/>
                    <a:gd name="T1" fmla="*/ 67 h 202"/>
                    <a:gd name="T2" fmla="*/ 295 w 361"/>
                    <a:gd name="T3" fmla="*/ 17 h 202"/>
                    <a:gd name="T4" fmla="*/ 266 w 361"/>
                    <a:gd name="T5" fmla="*/ 0 h 202"/>
                    <a:gd name="T6" fmla="*/ 238 w 361"/>
                    <a:gd name="T7" fmla="*/ 0 h 202"/>
                    <a:gd name="T8" fmla="*/ 209 w 361"/>
                    <a:gd name="T9" fmla="*/ 17 h 202"/>
                    <a:gd name="T10" fmla="*/ 181 w 361"/>
                    <a:gd name="T11" fmla="*/ 25 h 202"/>
                    <a:gd name="T12" fmla="*/ 124 w 361"/>
                    <a:gd name="T13" fmla="*/ 25 h 202"/>
                    <a:gd name="T14" fmla="*/ 95 w 361"/>
                    <a:gd name="T15" fmla="*/ 25 h 202"/>
                    <a:gd name="T16" fmla="*/ 67 w 361"/>
                    <a:gd name="T17" fmla="*/ 25 h 202"/>
                    <a:gd name="T18" fmla="*/ 38 w 361"/>
                    <a:gd name="T19" fmla="*/ 17 h 202"/>
                    <a:gd name="T20" fmla="*/ 10 w 361"/>
                    <a:gd name="T21" fmla="*/ 34 h 202"/>
                    <a:gd name="T22" fmla="*/ 10 w 361"/>
                    <a:gd name="T23" fmla="*/ 59 h 202"/>
                    <a:gd name="T24" fmla="*/ 0 w 361"/>
                    <a:gd name="T25" fmla="*/ 84 h 202"/>
                    <a:gd name="T26" fmla="*/ 0 w 361"/>
                    <a:gd name="T27" fmla="*/ 109 h 202"/>
                    <a:gd name="T28" fmla="*/ 0 w 361"/>
                    <a:gd name="T29" fmla="*/ 135 h 202"/>
                    <a:gd name="T30" fmla="*/ 0 w 361"/>
                    <a:gd name="T31" fmla="*/ 160 h 202"/>
                    <a:gd name="T32" fmla="*/ 29 w 361"/>
                    <a:gd name="T33" fmla="*/ 160 h 202"/>
                    <a:gd name="T34" fmla="*/ 48 w 361"/>
                    <a:gd name="T35" fmla="*/ 185 h 202"/>
                    <a:gd name="T36" fmla="*/ 76 w 361"/>
                    <a:gd name="T37" fmla="*/ 185 h 202"/>
                    <a:gd name="T38" fmla="*/ 105 w 361"/>
                    <a:gd name="T39" fmla="*/ 194 h 202"/>
                    <a:gd name="T40" fmla="*/ 133 w 361"/>
                    <a:gd name="T41" fmla="*/ 194 h 202"/>
                    <a:gd name="T42" fmla="*/ 162 w 361"/>
                    <a:gd name="T43" fmla="*/ 194 h 202"/>
                    <a:gd name="T44" fmla="*/ 190 w 361"/>
                    <a:gd name="T45" fmla="*/ 194 h 202"/>
                    <a:gd name="T46" fmla="*/ 219 w 361"/>
                    <a:gd name="T47" fmla="*/ 202 h 202"/>
                    <a:gd name="T48" fmla="*/ 247 w 361"/>
                    <a:gd name="T49" fmla="*/ 202 h 202"/>
                    <a:gd name="T50" fmla="*/ 276 w 361"/>
                    <a:gd name="T51" fmla="*/ 202 h 202"/>
                    <a:gd name="T52" fmla="*/ 304 w 361"/>
                    <a:gd name="T53" fmla="*/ 202 h 202"/>
                    <a:gd name="T54" fmla="*/ 333 w 361"/>
                    <a:gd name="T55" fmla="*/ 194 h 202"/>
                    <a:gd name="T56" fmla="*/ 352 w 361"/>
                    <a:gd name="T57" fmla="*/ 168 h 202"/>
                    <a:gd name="T58" fmla="*/ 361 w 361"/>
                    <a:gd name="T59" fmla="*/ 143 h 202"/>
                    <a:gd name="T60" fmla="*/ 361 w 361"/>
                    <a:gd name="T61" fmla="*/ 118 h 202"/>
                    <a:gd name="T62" fmla="*/ 361 w 361"/>
                    <a:gd name="T63" fmla="*/ 93 h 202"/>
                    <a:gd name="T64" fmla="*/ 333 w 361"/>
                    <a:gd name="T65" fmla="*/ 84 h 202"/>
                    <a:gd name="T66" fmla="*/ 314 w 361"/>
                    <a:gd name="T67" fmla="*/ 59 h 2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1"/>
                    <a:gd name="T103" fmla="*/ 0 h 202"/>
                    <a:gd name="T104" fmla="*/ 361 w 361"/>
                    <a:gd name="T105" fmla="*/ 202 h 2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1" h="202">
                      <a:moveTo>
                        <a:pt x="323" y="67"/>
                      </a:moveTo>
                      <a:lnTo>
                        <a:pt x="295" y="17"/>
                      </a:lnTo>
                      <a:lnTo>
                        <a:pt x="266" y="0"/>
                      </a:lnTo>
                      <a:lnTo>
                        <a:pt x="238" y="0"/>
                      </a:lnTo>
                      <a:lnTo>
                        <a:pt x="209" y="17"/>
                      </a:lnTo>
                      <a:lnTo>
                        <a:pt x="181" y="25"/>
                      </a:lnTo>
                      <a:lnTo>
                        <a:pt x="124" y="25"/>
                      </a:lnTo>
                      <a:lnTo>
                        <a:pt x="95" y="25"/>
                      </a:lnTo>
                      <a:lnTo>
                        <a:pt x="67" y="25"/>
                      </a:lnTo>
                      <a:lnTo>
                        <a:pt x="38" y="17"/>
                      </a:lnTo>
                      <a:lnTo>
                        <a:pt x="10" y="34"/>
                      </a:lnTo>
                      <a:lnTo>
                        <a:pt x="10" y="59"/>
                      </a:lnTo>
                      <a:lnTo>
                        <a:pt x="0" y="84"/>
                      </a:lnTo>
                      <a:lnTo>
                        <a:pt x="0" y="109"/>
                      </a:lnTo>
                      <a:lnTo>
                        <a:pt x="0" y="135"/>
                      </a:lnTo>
                      <a:lnTo>
                        <a:pt x="0" y="160"/>
                      </a:lnTo>
                      <a:lnTo>
                        <a:pt x="29" y="160"/>
                      </a:lnTo>
                      <a:lnTo>
                        <a:pt x="48" y="185"/>
                      </a:lnTo>
                      <a:lnTo>
                        <a:pt x="76" y="185"/>
                      </a:lnTo>
                      <a:lnTo>
                        <a:pt x="105" y="194"/>
                      </a:lnTo>
                      <a:lnTo>
                        <a:pt x="133" y="194"/>
                      </a:lnTo>
                      <a:lnTo>
                        <a:pt x="162" y="194"/>
                      </a:lnTo>
                      <a:lnTo>
                        <a:pt x="190" y="194"/>
                      </a:lnTo>
                      <a:lnTo>
                        <a:pt x="219" y="202"/>
                      </a:lnTo>
                      <a:lnTo>
                        <a:pt x="247" y="202"/>
                      </a:lnTo>
                      <a:lnTo>
                        <a:pt x="276" y="202"/>
                      </a:lnTo>
                      <a:lnTo>
                        <a:pt x="304" y="202"/>
                      </a:lnTo>
                      <a:lnTo>
                        <a:pt x="333" y="194"/>
                      </a:lnTo>
                      <a:lnTo>
                        <a:pt x="352" y="168"/>
                      </a:lnTo>
                      <a:lnTo>
                        <a:pt x="361" y="143"/>
                      </a:lnTo>
                      <a:lnTo>
                        <a:pt x="361" y="118"/>
                      </a:lnTo>
                      <a:lnTo>
                        <a:pt x="361" y="93"/>
                      </a:lnTo>
                      <a:lnTo>
                        <a:pt x="333" y="84"/>
                      </a:lnTo>
                      <a:lnTo>
                        <a:pt x="314" y="59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89" name="Group 601"/>
              <p:cNvGrpSpPr>
                <a:grpSpLocks/>
              </p:cNvGrpSpPr>
              <p:nvPr/>
            </p:nvGrpSpPr>
            <p:grpSpPr bwMode="auto">
              <a:xfrm>
                <a:off x="1842" y="1677"/>
                <a:ext cx="50" cy="85"/>
                <a:chOff x="908" y="1822"/>
                <a:chExt cx="66" cy="131"/>
              </a:xfrm>
            </p:grpSpPr>
            <p:sp>
              <p:nvSpPr>
                <p:cNvPr id="712081" name="Oval 602"/>
                <p:cNvSpPr>
                  <a:spLocks noChangeArrowheads="1"/>
                </p:cNvSpPr>
                <p:nvPr/>
              </p:nvSpPr>
              <p:spPr bwMode="auto">
                <a:xfrm>
                  <a:off x="908" y="1822"/>
                  <a:ext cx="66" cy="13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82" name="Oval 603"/>
                <p:cNvSpPr>
                  <a:spLocks noChangeArrowheads="1"/>
                </p:cNvSpPr>
                <p:nvPr/>
              </p:nvSpPr>
              <p:spPr bwMode="auto">
                <a:xfrm>
                  <a:off x="908" y="1822"/>
                  <a:ext cx="66" cy="13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0" name="Group 604"/>
              <p:cNvGrpSpPr>
                <a:grpSpLocks/>
              </p:cNvGrpSpPr>
              <p:nvPr/>
            </p:nvGrpSpPr>
            <p:grpSpPr bwMode="auto">
              <a:xfrm>
                <a:off x="1626" y="1792"/>
                <a:ext cx="275" cy="133"/>
                <a:chOff x="563" y="1972"/>
                <a:chExt cx="359" cy="204"/>
              </a:xfrm>
            </p:grpSpPr>
            <p:sp>
              <p:nvSpPr>
                <p:cNvPr id="712079" name="Freeform 605"/>
                <p:cNvSpPr>
                  <a:spLocks/>
                </p:cNvSpPr>
                <p:nvPr/>
              </p:nvSpPr>
              <p:spPr bwMode="auto">
                <a:xfrm>
                  <a:off x="563" y="1972"/>
                  <a:ext cx="359" cy="204"/>
                </a:xfrm>
                <a:custGeom>
                  <a:avLst/>
                  <a:gdLst>
                    <a:gd name="T0" fmla="*/ 38 w 359"/>
                    <a:gd name="T1" fmla="*/ 68 h 204"/>
                    <a:gd name="T2" fmla="*/ 66 w 359"/>
                    <a:gd name="T3" fmla="*/ 17 h 204"/>
                    <a:gd name="T4" fmla="*/ 94 w 359"/>
                    <a:gd name="T5" fmla="*/ 0 h 204"/>
                    <a:gd name="T6" fmla="*/ 123 w 359"/>
                    <a:gd name="T7" fmla="*/ 0 h 204"/>
                    <a:gd name="T8" fmla="*/ 151 w 359"/>
                    <a:gd name="T9" fmla="*/ 17 h 204"/>
                    <a:gd name="T10" fmla="*/ 180 w 359"/>
                    <a:gd name="T11" fmla="*/ 26 h 204"/>
                    <a:gd name="T12" fmla="*/ 236 w 359"/>
                    <a:gd name="T13" fmla="*/ 26 h 204"/>
                    <a:gd name="T14" fmla="*/ 265 w 359"/>
                    <a:gd name="T15" fmla="*/ 26 h 204"/>
                    <a:gd name="T16" fmla="*/ 293 w 359"/>
                    <a:gd name="T17" fmla="*/ 26 h 204"/>
                    <a:gd name="T18" fmla="*/ 321 w 359"/>
                    <a:gd name="T19" fmla="*/ 17 h 204"/>
                    <a:gd name="T20" fmla="*/ 350 w 359"/>
                    <a:gd name="T21" fmla="*/ 34 h 204"/>
                    <a:gd name="T22" fmla="*/ 350 w 359"/>
                    <a:gd name="T23" fmla="*/ 60 h 204"/>
                    <a:gd name="T24" fmla="*/ 359 w 359"/>
                    <a:gd name="T25" fmla="*/ 85 h 204"/>
                    <a:gd name="T26" fmla="*/ 359 w 359"/>
                    <a:gd name="T27" fmla="*/ 111 h 204"/>
                    <a:gd name="T28" fmla="*/ 359 w 359"/>
                    <a:gd name="T29" fmla="*/ 136 h 204"/>
                    <a:gd name="T30" fmla="*/ 359 w 359"/>
                    <a:gd name="T31" fmla="*/ 162 h 204"/>
                    <a:gd name="T32" fmla="*/ 331 w 359"/>
                    <a:gd name="T33" fmla="*/ 162 h 204"/>
                    <a:gd name="T34" fmla="*/ 312 w 359"/>
                    <a:gd name="T35" fmla="*/ 187 h 204"/>
                    <a:gd name="T36" fmla="*/ 283 w 359"/>
                    <a:gd name="T37" fmla="*/ 187 h 204"/>
                    <a:gd name="T38" fmla="*/ 255 w 359"/>
                    <a:gd name="T39" fmla="*/ 196 h 204"/>
                    <a:gd name="T40" fmla="*/ 227 w 359"/>
                    <a:gd name="T41" fmla="*/ 196 h 204"/>
                    <a:gd name="T42" fmla="*/ 198 w 359"/>
                    <a:gd name="T43" fmla="*/ 196 h 204"/>
                    <a:gd name="T44" fmla="*/ 170 w 359"/>
                    <a:gd name="T45" fmla="*/ 196 h 204"/>
                    <a:gd name="T46" fmla="*/ 142 w 359"/>
                    <a:gd name="T47" fmla="*/ 204 h 204"/>
                    <a:gd name="T48" fmla="*/ 113 w 359"/>
                    <a:gd name="T49" fmla="*/ 204 h 204"/>
                    <a:gd name="T50" fmla="*/ 85 w 359"/>
                    <a:gd name="T51" fmla="*/ 204 h 204"/>
                    <a:gd name="T52" fmla="*/ 57 w 359"/>
                    <a:gd name="T53" fmla="*/ 204 h 204"/>
                    <a:gd name="T54" fmla="*/ 28 w 359"/>
                    <a:gd name="T55" fmla="*/ 196 h 204"/>
                    <a:gd name="T56" fmla="*/ 9 w 359"/>
                    <a:gd name="T57" fmla="*/ 170 h 204"/>
                    <a:gd name="T58" fmla="*/ 0 w 359"/>
                    <a:gd name="T59" fmla="*/ 145 h 204"/>
                    <a:gd name="T60" fmla="*/ 0 w 359"/>
                    <a:gd name="T61" fmla="*/ 119 h 204"/>
                    <a:gd name="T62" fmla="*/ 0 w 359"/>
                    <a:gd name="T63" fmla="*/ 94 h 204"/>
                    <a:gd name="T64" fmla="*/ 28 w 359"/>
                    <a:gd name="T65" fmla="*/ 85 h 204"/>
                    <a:gd name="T66" fmla="*/ 47 w 359"/>
                    <a:gd name="T67" fmla="*/ 60 h 204"/>
                    <a:gd name="T68" fmla="*/ 38 w 359"/>
                    <a:gd name="T69" fmla="*/ 68 h 2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59"/>
                    <a:gd name="T106" fmla="*/ 0 h 204"/>
                    <a:gd name="T107" fmla="*/ 359 w 359"/>
                    <a:gd name="T108" fmla="*/ 204 h 20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59" h="204">
                      <a:moveTo>
                        <a:pt x="38" y="68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3" y="0"/>
                      </a:lnTo>
                      <a:lnTo>
                        <a:pt x="151" y="17"/>
                      </a:lnTo>
                      <a:lnTo>
                        <a:pt x="180" y="26"/>
                      </a:lnTo>
                      <a:lnTo>
                        <a:pt x="236" y="26"/>
                      </a:lnTo>
                      <a:lnTo>
                        <a:pt x="265" y="26"/>
                      </a:lnTo>
                      <a:lnTo>
                        <a:pt x="293" y="26"/>
                      </a:lnTo>
                      <a:lnTo>
                        <a:pt x="321" y="17"/>
                      </a:lnTo>
                      <a:lnTo>
                        <a:pt x="350" y="34"/>
                      </a:lnTo>
                      <a:lnTo>
                        <a:pt x="350" y="60"/>
                      </a:lnTo>
                      <a:lnTo>
                        <a:pt x="359" y="85"/>
                      </a:lnTo>
                      <a:lnTo>
                        <a:pt x="359" y="111"/>
                      </a:lnTo>
                      <a:lnTo>
                        <a:pt x="359" y="136"/>
                      </a:lnTo>
                      <a:lnTo>
                        <a:pt x="359" y="162"/>
                      </a:lnTo>
                      <a:lnTo>
                        <a:pt x="331" y="162"/>
                      </a:lnTo>
                      <a:lnTo>
                        <a:pt x="312" y="187"/>
                      </a:lnTo>
                      <a:lnTo>
                        <a:pt x="283" y="187"/>
                      </a:lnTo>
                      <a:lnTo>
                        <a:pt x="255" y="196"/>
                      </a:lnTo>
                      <a:lnTo>
                        <a:pt x="227" y="196"/>
                      </a:lnTo>
                      <a:lnTo>
                        <a:pt x="198" y="196"/>
                      </a:lnTo>
                      <a:lnTo>
                        <a:pt x="170" y="196"/>
                      </a:lnTo>
                      <a:lnTo>
                        <a:pt x="142" y="204"/>
                      </a:lnTo>
                      <a:lnTo>
                        <a:pt x="113" y="204"/>
                      </a:lnTo>
                      <a:lnTo>
                        <a:pt x="85" y="204"/>
                      </a:lnTo>
                      <a:lnTo>
                        <a:pt x="57" y="204"/>
                      </a:lnTo>
                      <a:lnTo>
                        <a:pt x="28" y="196"/>
                      </a:lnTo>
                      <a:lnTo>
                        <a:pt x="9" y="170"/>
                      </a:lnTo>
                      <a:lnTo>
                        <a:pt x="0" y="145"/>
                      </a:lnTo>
                      <a:lnTo>
                        <a:pt x="0" y="119"/>
                      </a:lnTo>
                      <a:lnTo>
                        <a:pt x="0" y="94"/>
                      </a:lnTo>
                      <a:lnTo>
                        <a:pt x="28" y="85"/>
                      </a:lnTo>
                      <a:lnTo>
                        <a:pt x="47" y="60"/>
                      </a:lnTo>
                      <a:lnTo>
                        <a:pt x="38" y="6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80" name="Freeform 606"/>
                <p:cNvSpPr>
                  <a:spLocks/>
                </p:cNvSpPr>
                <p:nvPr/>
              </p:nvSpPr>
              <p:spPr bwMode="auto">
                <a:xfrm>
                  <a:off x="563" y="1972"/>
                  <a:ext cx="359" cy="204"/>
                </a:xfrm>
                <a:custGeom>
                  <a:avLst/>
                  <a:gdLst>
                    <a:gd name="T0" fmla="*/ 38 w 359"/>
                    <a:gd name="T1" fmla="*/ 68 h 204"/>
                    <a:gd name="T2" fmla="*/ 66 w 359"/>
                    <a:gd name="T3" fmla="*/ 17 h 204"/>
                    <a:gd name="T4" fmla="*/ 94 w 359"/>
                    <a:gd name="T5" fmla="*/ 0 h 204"/>
                    <a:gd name="T6" fmla="*/ 123 w 359"/>
                    <a:gd name="T7" fmla="*/ 0 h 204"/>
                    <a:gd name="T8" fmla="*/ 151 w 359"/>
                    <a:gd name="T9" fmla="*/ 17 h 204"/>
                    <a:gd name="T10" fmla="*/ 180 w 359"/>
                    <a:gd name="T11" fmla="*/ 26 h 204"/>
                    <a:gd name="T12" fmla="*/ 236 w 359"/>
                    <a:gd name="T13" fmla="*/ 26 h 204"/>
                    <a:gd name="T14" fmla="*/ 265 w 359"/>
                    <a:gd name="T15" fmla="*/ 26 h 204"/>
                    <a:gd name="T16" fmla="*/ 293 w 359"/>
                    <a:gd name="T17" fmla="*/ 26 h 204"/>
                    <a:gd name="T18" fmla="*/ 321 w 359"/>
                    <a:gd name="T19" fmla="*/ 17 h 204"/>
                    <a:gd name="T20" fmla="*/ 350 w 359"/>
                    <a:gd name="T21" fmla="*/ 34 h 204"/>
                    <a:gd name="T22" fmla="*/ 350 w 359"/>
                    <a:gd name="T23" fmla="*/ 60 h 204"/>
                    <a:gd name="T24" fmla="*/ 359 w 359"/>
                    <a:gd name="T25" fmla="*/ 85 h 204"/>
                    <a:gd name="T26" fmla="*/ 359 w 359"/>
                    <a:gd name="T27" fmla="*/ 111 h 204"/>
                    <a:gd name="T28" fmla="*/ 359 w 359"/>
                    <a:gd name="T29" fmla="*/ 136 h 204"/>
                    <a:gd name="T30" fmla="*/ 359 w 359"/>
                    <a:gd name="T31" fmla="*/ 162 h 204"/>
                    <a:gd name="T32" fmla="*/ 331 w 359"/>
                    <a:gd name="T33" fmla="*/ 162 h 204"/>
                    <a:gd name="T34" fmla="*/ 312 w 359"/>
                    <a:gd name="T35" fmla="*/ 187 h 204"/>
                    <a:gd name="T36" fmla="*/ 283 w 359"/>
                    <a:gd name="T37" fmla="*/ 187 h 204"/>
                    <a:gd name="T38" fmla="*/ 255 w 359"/>
                    <a:gd name="T39" fmla="*/ 196 h 204"/>
                    <a:gd name="T40" fmla="*/ 227 w 359"/>
                    <a:gd name="T41" fmla="*/ 196 h 204"/>
                    <a:gd name="T42" fmla="*/ 198 w 359"/>
                    <a:gd name="T43" fmla="*/ 196 h 204"/>
                    <a:gd name="T44" fmla="*/ 170 w 359"/>
                    <a:gd name="T45" fmla="*/ 196 h 204"/>
                    <a:gd name="T46" fmla="*/ 142 w 359"/>
                    <a:gd name="T47" fmla="*/ 204 h 204"/>
                    <a:gd name="T48" fmla="*/ 113 w 359"/>
                    <a:gd name="T49" fmla="*/ 204 h 204"/>
                    <a:gd name="T50" fmla="*/ 85 w 359"/>
                    <a:gd name="T51" fmla="*/ 204 h 204"/>
                    <a:gd name="T52" fmla="*/ 57 w 359"/>
                    <a:gd name="T53" fmla="*/ 204 h 204"/>
                    <a:gd name="T54" fmla="*/ 28 w 359"/>
                    <a:gd name="T55" fmla="*/ 196 h 204"/>
                    <a:gd name="T56" fmla="*/ 9 w 359"/>
                    <a:gd name="T57" fmla="*/ 170 h 204"/>
                    <a:gd name="T58" fmla="*/ 0 w 359"/>
                    <a:gd name="T59" fmla="*/ 145 h 204"/>
                    <a:gd name="T60" fmla="*/ 0 w 359"/>
                    <a:gd name="T61" fmla="*/ 119 h 204"/>
                    <a:gd name="T62" fmla="*/ 0 w 359"/>
                    <a:gd name="T63" fmla="*/ 94 h 204"/>
                    <a:gd name="T64" fmla="*/ 28 w 359"/>
                    <a:gd name="T65" fmla="*/ 85 h 204"/>
                    <a:gd name="T66" fmla="*/ 47 w 359"/>
                    <a:gd name="T67" fmla="*/ 60 h 2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59"/>
                    <a:gd name="T103" fmla="*/ 0 h 204"/>
                    <a:gd name="T104" fmla="*/ 359 w 359"/>
                    <a:gd name="T105" fmla="*/ 204 h 20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59" h="204">
                      <a:moveTo>
                        <a:pt x="38" y="68"/>
                      </a:moveTo>
                      <a:lnTo>
                        <a:pt x="66" y="17"/>
                      </a:lnTo>
                      <a:lnTo>
                        <a:pt x="94" y="0"/>
                      </a:lnTo>
                      <a:lnTo>
                        <a:pt x="123" y="0"/>
                      </a:lnTo>
                      <a:lnTo>
                        <a:pt x="151" y="17"/>
                      </a:lnTo>
                      <a:lnTo>
                        <a:pt x="180" y="26"/>
                      </a:lnTo>
                      <a:lnTo>
                        <a:pt x="236" y="26"/>
                      </a:lnTo>
                      <a:lnTo>
                        <a:pt x="265" y="26"/>
                      </a:lnTo>
                      <a:lnTo>
                        <a:pt x="293" y="26"/>
                      </a:lnTo>
                      <a:lnTo>
                        <a:pt x="321" y="17"/>
                      </a:lnTo>
                      <a:lnTo>
                        <a:pt x="350" y="34"/>
                      </a:lnTo>
                      <a:lnTo>
                        <a:pt x="350" y="60"/>
                      </a:lnTo>
                      <a:lnTo>
                        <a:pt x="359" y="85"/>
                      </a:lnTo>
                      <a:lnTo>
                        <a:pt x="359" y="111"/>
                      </a:lnTo>
                      <a:lnTo>
                        <a:pt x="359" y="136"/>
                      </a:lnTo>
                      <a:lnTo>
                        <a:pt x="359" y="162"/>
                      </a:lnTo>
                      <a:lnTo>
                        <a:pt x="331" y="162"/>
                      </a:lnTo>
                      <a:lnTo>
                        <a:pt x="312" y="187"/>
                      </a:lnTo>
                      <a:lnTo>
                        <a:pt x="283" y="187"/>
                      </a:lnTo>
                      <a:lnTo>
                        <a:pt x="255" y="196"/>
                      </a:lnTo>
                      <a:lnTo>
                        <a:pt x="227" y="196"/>
                      </a:lnTo>
                      <a:lnTo>
                        <a:pt x="198" y="196"/>
                      </a:lnTo>
                      <a:lnTo>
                        <a:pt x="170" y="196"/>
                      </a:lnTo>
                      <a:lnTo>
                        <a:pt x="142" y="204"/>
                      </a:lnTo>
                      <a:lnTo>
                        <a:pt x="113" y="204"/>
                      </a:lnTo>
                      <a:lnTo>
                        <a:pt x="85" y="204"/>
                      </a:lnTo>
                      <a:lnTo>
                        <a:pt x="57" y="204"/>
                      </a:lnTo>
                      <a:lnTo>
                        <a:pt x="28" y="196"/>
                      </a:lnTo>
                      <a:lnTo>
                        <a:pt x="9" y="170"/>
                      </a:lnTo>
                      <a:lnTo>
                        <a:pt x="0" y="145"/>
                      </a:lnTo>
                      <a:lnTo>
                        <a:pt x="0" y="119"/>
                      </a:lnTo>
                      <a:lnTo>
                        <a:pt x="0" y="94"/>
                      </a:lnTo>
                      <a:lnTo>
                        <a:pt x="28" y="85"/>
                      </a:lnTo>
                      <a:lnTo>
                        <a:pt x="47" y="6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1" name="Group 607"/>
              <p:cNvGrpSpPr>
                <a:grpSpLocks/>
              </p:cNvGrpSpPr>
              <p:nvPr/>
            </p:nvGrpSpPr>
            <p:grpSpPr bwMode="auto">
              <a:xfrm>
                <a:off x="1674" y="1951"/>
                <a:ext cx="276" cy="132"/>
                <a:chOff x="662" y="2216"/>
                <a:chExt cx="361" cy="202"/>
              </a:xfrm>
            </p:grpSpPr>
            <p:sp>
              <p:nvSpPr>
                <p:cNvPr id="712077" name="Freeform 608"/>
                <p:cNvSpPr>
                  <a:spLocks/>
                </p:cNvSpPr>
                <p:nvPr/>
              </p:nvSpPr>
              <p:spPr bwMode="auto">
                <a:xfrm>
                  <a:off x="662" y="2216"/>
                  <a:ext cx="361" cy="202"/>
                </a:xfrm>
                <a:custGeom>
                  <a:avLst/>
                  <a:gdLst>
                    <a:gd name="T0" fmla="*/ 323 w 361"/>
                    <a:gd name="T1" fmla="*/ 135 h 202"/>
                    <a:gd name="T2" fmla="*/ 295 w 361"/>
                    <a:gd name="T3" fmla="*/ 185 h 202"/>
                    <a:gd name="T4" fmla="*/ 266 w 361"/>
                    <a:gd name="T5" fmla="*/ 202 h 202"/>
                    <a:gd name="T6" fmla="*/ 238 w 361"/>
                    <a:gd name="T7" fmla="*/ 202 h 202"/>
                    <a:gd name="T8" fmla="*/ 209 w 361"/>
                    <a:gd name="T9" fmla="*/ 185 h 202"/>
                    <a:gd name="T10" fmla="*/ 181 w 361"/>
                    <a:gd name="T11" fmla="*/ 177 h 202"/>
                    <a:gd name="T12" fmla="*/ 124 w 361"/>
                    <a:gd name="T13" fmla="*/ 177 h 202"/>
                    <a:gd name="T14" fmla="*/ 95 w 361"/>
                    <a:gd name="T15" fmla="*/ 177 h 202"/>
                    <a:gd name="T16" fmla="*/ 67 w 361"/>
                    <a:gd name="T17" fmla="*/ 177 h 202"/>
                    <a:gd name="T18" fmla="*/ 38 w 361"/>
                    <a:gd name="T19" fmla="*/ 185 h 202"/>
                    <a:gd name="T20" fmla="*/ 10 w 361"/>
                    <a:gd name="T21" fmla="*/ 168 h 202"/>
                    <a:gd name="T22" fmla="*/ 10 w 361"/>
                    <a:gd name="T23" fmla="*/ 143 h 202"/>
                    <a:gd name="T24" fmla="*/ 0 w 361"/>
                    <a:gd name="T25" fmla="*/ 118 h 202"/>
                    <a:gd name="T26" fmla="*/ 0 w 361"/>
                    <a:gd name="T27" fmla="*/ 93 h 202"/>
                    <a:gd name="T28" fmla="*/ 0 w 361"/>
                    <a:gd name="T29" fmla="*/ 67 h 202"/>
                    <a:gd name="T30" fmla="*/ 0 w 361"/>
                    <a:gd name="T31" fmla="*/ 42 h 202"/>
                    <a:gd name="T32" fmla="*/ 29 w 361"/>
                    <a:gd name="T33" fmla="*/ 42 h 202"/>
                    <a:gd name="T34" fmla="*/ 48 w 361"/>
                    <a:gd name="T35" fmla="*/ 17 h 202"/>
                    <a:gd name="T36" fmla="*/ 76 w 361"/>
                    <a:gd name="T37" fmla="*/ 17 h 202"/>
                    <a:gd name="T38" fmla="*/ 105 w 361"/>
                    <a:gd name="T39" fmla="*/ 8 h 202"/>
                    <a:gd name="T40" fmla="*/ 133 w 361"/>
                    <a:gd name="T41" fmla="*/ 8 h 202"/>
                    <a:gd name="T42" fmla="*/ 162 w 361"/>
                    <a:gd name="T43" fmla="*/ 8 h 202"/>
                    <a:gd name="T44" fmla="*/ 190 w 361"/>
                    <a:gd name="T45" fmla="*/ 8 h 202"/>
                    <a:gd name="T46" fmla="*/ 219 w 361"/>
                    <a:gd name="T47" fmla="*/ 0 h 202"/>
                    <a:gd name="T48" fmla="*/ 247 w 361"/>
                    <a:gd name="T49" fmla="*/ 0 h 202"/>
                    <a:gd name="T50" fmla="*/ 276 w 361"/>
                    <a:gd name="T51" fmla="*/ 0 h 202"/>
                    <a:gd name="T52" fmla="*/ 304 w 361"/>
                    <a:gd name="T53" fmla="*/ 0 h 202"/>
                    <a:gd name="T54" fmla="*/ 333 w 361"/>
                    <a:gd name="T55" fmla="*/ 8 h 202"/>
                    <a:gd name="T56" fmla="*/ 352 w 361"/>
                    <a:gd name="T57" fmla="*/ 34 h 202"/>
                    <a:gd name="T58" fmla="*/ 361 w 361"/>
                    <a:gd name="T59" fmla="*/ 59 h 202"/>
                    <a:gd name="T60" fmla="*/ 361 w 361"/>
                    <a:gd name="T61" fmla="*/ 84 h 202"/>
                    <a:gd name="T62" fmla="*/ 361 w 361"/>
                    <a:gd name="T63" fmla="*/ 109 h 202"/>
                    <a:gd name="T64" fmla="*/ 333 w 361"/>
                    <a:gd name="T65" fmla="*/ 118 h 202"/>
                    <a:gd name="T66" fmla="*/ 314 w 361"/>
                    <a:gd name="T67" fmla="*/ 143 h 202"/>
                    <a:gd name="T68" fmla="*/ 323 w 361"/>
                    <a:gd name="T69" fmla="*/ 135 h 20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1"/>
                    <a:gd name="T106" fmla="*/ 0 h 202"/>
                    <a:gd name="T107" fmla="*/ 361 w 361"/>
                    <a:gd name="T108" fmla="*/ 202 h 20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1" h="202">
                      <a:moveTo>
                        <a:pt x="323" y="135"/>
                      </a:moveTo>
                      <a:lnTo>
                        <a:pt x="295" y="185"/>
                      </a:lnTo>
                      <a:lnTo>
                        <a:pt x="266" y="202"/>
                      </a:lnTo>
                      <a:lnTo>
                        <a:pt x="238" y="202"/>
                      </a:lnTo>
                      <a:lnTo>
                        <a:pt x="209" y="185"/>
                      </a:lnTo>
                      <a:lnTo>
                        <a:pt x="181" y="177"/>
                      </a:lnTo>
                      <a:lnTo>
                        <a:pt x="124" y="177"/>
                      </a:lnTo>
                      <a:lnTo>
                        <a:pt x="95" y="177"/>
                      </a:lnTo>
                      <a:lnTo>
                        <a:pt x="67" y="177"/>
                      </a:lnTo>
                      <a:lnTo>
                        <a:pt x="38" y="185"/>
                      </a:lnTo>
                      <a:lnTo>
                        <a:pt x="10" y="168"/>
                      </a:lnTo>
                      <a:lnTo>
                        <a:pt x="1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0" y="67"/>
                      </a:lnTo>
                      <a:lnTo>
                        <a:pt x="0" y="42"/>
                      </a:lnTo>
                      <a:lnTo>
                        <a:pt x="29" y="42"/>
                      </a:lnTo>
                      <a:lnTo>
                        <a:pt x="48" y="17"/>
                      </a:lnTo>
                      <a:lnTo>
                        <a:pt x="76" y="17"/>
                      </a:lnTo>
                      <a:lnTo>
                        <a:pt x="105" y="8"/>
                      </a:lnTo>
                      <a:lnTo>
                        <a:pt x="133" y="8"/>
                      </a:lnTo>
                      <a:lnTo>
                        <a:pt x="162" y="8"/>
                      </a:lnTo>
                      <a:lnTo>
                        <a:pt x="190" y="8"/>
                      </a:lnTo>
                      <a:lnTo>
                        <a:pt x="219" y="0"/>
                      </a:lnTo>
                      <a:lnTo>
                        <a:pt x="247" y="0"/>
                      </a:lnTo>
                      <a:lnTo>
                        <a:pt x="276" y="0"/>
                      </a:lnTo>
                      <a:lnTo>
                        <a:pt x="304" y="0"/>
                      </a:lnTo>
                      <a:lnTo>
                        <a:pt x="333" y="8"/>
                      </a:lnTo>
                      <a:lnTo>
                        <a:pt x="352" y="34"/>
                      </a:lnTo>
                      <a:lnTo>
                        <a:pt x="361" y="59"/>
                      </a:lnTo>
                      <a:lnTo>
                        <a:pt x="361" y="84"/>
                      </a:lnTo>
                      <a:lnTo>
                        <a:pt x="361" y="109"/>
                      </a:lnTo>
                      <a:lnTo>
                        <a:pt x="333" y="118"/>
                      </a:lnTo>
                      <a:lnTo>
                        <a:pt x="314" y="143"/>
                      </a:lnTo>
                      <a:lnTo>
                        <a:pt x="323" y="135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78" name="Freeform 609"/>
                <p:cNvSpPr>
                  <a:spLocks/>
                </p:cNvSpPr>
                <p:nvPr/>
              </p:nvSpPr>
              <p:spPr bwMode="auto">
                <a:xfrm>
                  <a:off x="662" y="2216"/>
                  <a:ext cx="361" cy="202"/>
                </a:xfrm>
                <a:custGeom>
                  <a:avLst/>
                  <a:gdLst>
                    <a:gd name="T0" fmla="*/ 323 w 361"/>
                    <a:gd name="T1" fmla="*/ 135 h 202"/>
                    <a:gd name="T2" fmla="*/ 295 w 361"/>
                    <a:gd name="T3" fmla="*/ 185 h 202"/>
                    <a:gd name="T4" fmla="*/ 266 w 361"/>
                    <a:gd name="T5" fmla="*/ 202 h 202"/>
                    <a:gd name="T6" fmla="*/ 238 w 361"/>
                    <a:gd name="T7" fmla="*/ 202 h 202"/>
                    <a:gd name="T8" fmla="*/ 209 w 361"/>
                    <a:gd name="T9" fmla="*/ 185 h 202"/>
                    <a:gd name="T10" fmla="*/ 181 w 361"/>
                    <a:gd name="T11" fmla="*/ 177 h 202"/>
                    <a:gd name="T12" fmla="*/ 124 w 361"/>
                    <a:gd name="T13" fmla="*/ 177 h 202"/>
                    <a:gd name="T14" fmla="*/ 95 w 361"/>
                    <a:gd name="T15" fmla="*/ 177 h 202"/>
                    <a:gd name="T16" fmla="*/ 67 w 361"/>
                    <a:gd name="T17" fmla="*/ 177 h 202"/>
                    <a:gd name="T18" fmla="*/ 38 w 361"/>
                    <a:gd name="T19" fmla="*/ 185 h 202"/>
                    <a:gd name="T20" fmla="*/ 10 w 361"/>
                    <a:gd name="T21" fmla="*/ 168 h 202"/>
                    <a:gd name="T22" fmla="*/ 10 w 361"/>
                    <a:gd name="T23" fmla="*/ 143 h 202"/>
                    <a:gd name="T24" fmla="*/ 0 w 361"/>
                    <a:gd name="T25" fmla="*/ 118 h 202"/>
                    <a:gd name="T26" fmla="*/ 0 w 361"/>
                    <a:gd name="T27" fmla="*/ 93 h 202"/>
                    <a:gd name="T28" fmla="*/ 0 w 361"/>
                    <a:gd name="T29" fmla="*/ 67 h 202"/>
                    <a:gd name="T30" fmla="*/ 0 w 361"/>
                    <a:gd name="T31" fmla="*/ 42 h 202"/>
                    <a:gd name="T32" fmla="*/ 29 w 361"/>
                    <a:gd name="T33" fmla="*/ 42 h 202"/>
                    <a:gd name="T34" fmla="*/ 48 w 361"/>
                    <a:gd name="T35" fmla="*/ 17 h 202"/>
                    <a:gd name="T36" fmla="*/ 76 w 361"/>
                    <a:gd name="T37" fmla="*/ 17 h 202"/>
                    <a:gd name="T38" fmla="*/ 105 w 361"/>
                    <a:gd name="T39" fmla="*/ 8 h 202"/>
                    <a:gd name="T40" fmla="*/ 133 w 361"/>
                    <a:gd name="T41" fmla="*/ 8 h 202"/>
                    <a:gd name="T42" fmla="*/ 162 w 361"/>
                    <a:gd name="T43" fmla="*/ 8 h 202"/>
                    <a:gd name="T44" fmla="*/ 190 w 361"/>
                    <a:gd name="T45" fmla="*/ 8 h 202"/>
                    <a:gd name="T46" fmla="*/ 219 w 361"/>
                    <a:gd name="T47" fmla="*/ 0 h 202"/>
                    <a:gd name="T48" fmla="*/ 247 w 361"/>
                    <a:gd name="T49" fmla="*/ 0 h 202"/>
                    <a:gd name="T50" fmla="*/ 276 w 361"/>
                    <a:gd name="T51" fmla="*/ 0 h 202"/>
                    <a:gd name="T52" fmla="*/ 304 w 361"/>
                    <a:gd name="T53" fmla="*/ 0 h 202"/>
                    <a:gd name="T54" fmla="*/ 333 w 361"/>
                    <a:gd name="T55" fmla="*/ 8 h 202"/>
                    <a:gd name="T56" fmla="*/ 352 w 361"/>
                    <a:gd name="T57" fmla="*/ 34 h 202"/>
                    <a:gd name="T58" fmla="*/ 361 w 361"/>
                    <a:gd name="T59" fmla="*/ 59 h 202"/>
                    <a:gd name="T60" fmla="*/ 361 w 361"/>
                    <a:gd name="T61" fmla="*/ 84 h 202"/>
                    <a:gd name="T62" fmla="*/ 361 w 361"/>
                    <a:gd name="T63" fmla="*/ 109 h 202"/>
                    <a:gd name="T64" fmla="*/ 333 w 361"/>
                    <a:gd name="T65" fmla="*/ 118 h 202"/>
                    <a:gd name="T66" fmla="*/ 314 w 361"/>
                    <a:gd name="T67" fmla="*/ 143 h 20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1"/>
                    <a:gd name="T103" fmla="*/ 0 h 202"/>
                    <a:gd name="T104" fmla="*/ 361 w 361"/>
                    <a:gd name="T105" fmla="*/ 202 h 20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1" h="202">
                      <a:moveTo>
                        <a:pt x="323" y="135"/>
                      </a:moveTo>
                      <a:lnTo>
                        <a:pt x="295" y="185"/>
                      </a:lnTo>
                      <a:lnTo>
                        <a:pt x="266" y="202"/>
                      </a:lnTo>
                      <a:lnTo>
                        <a:pt x="238" y="202"/>
                      </a:lnTo>
                      <a:lnTo>
                        <a:pt x="209" y="185"/>
                      </a:lnTo>
                      <a:lnTo>
                        <a:pt x="181" y="177"/>
                      </a:lnTo>
                      <a:lnTo>
                        <a:pt x="124" y="177"/>
                      </a:lnTo>
                      <a:lnTo>
                        <a:pt x="95" y="177"/>
                      </a:lnTo>
                      <a:lnTo>
                        <a:pt x="67" y="177"/>
                      </a:lnTo>
                      <a:lnTo>
                        <a:pt x="38" y="185"/>
                      </a:lnTo>
                      <a:lnTo>
                        <a:pt x="10" y="168"/>
                      </a:lnTo>
                      <a:lnTo>
                        <a:pt x="10" y="143"/>
                      </a:lnTo>
                      <a:lnTo>
                        <a:pt x="0" y="118"/>
                      </a:lnTo>
                      <a:lnTo>
                        <a:pt x="0" y="93"/>
                      </a:lnTo>
                      <a:lnTo>
                        <a:pt x="0" y="67"/>
                      </a:lnTo>
                      <a:lnTo>
                        <a:pt x="0" y="42"/>
                      </a:lnTo>
                      <a:lnTo>
                        <a:pt x="29" y="42"/>
                      </a:lnTo>
                      <a:lnTo>
                        <a:pt x="48" y="17"/>
                      </a:lnTo>
                      <a:lnTo>
                        <a:pt x="76" y="17"/>
                      </a:lnTo>
                      <a:lnTo>
                        <a:pt x="105" y="8"/>
                      </a:lnTo>
                      <a:lnTo>
                        <a:pt x="133" y="8"/>
                      </a:lnTo>
                      <a:lnTo>
                        <a:pt x="162" y="8"/>
                      </a:lnTo>
                      <a:lnTo>
                        <a:pt x="190" y="8"/>
                      </a:lnTo>
                      <a:lnTo>
                        <a:pt x="219" y="0"/>
                      </a:lnTo>
                      <a:lnTo>
                        <a:pt x="247" y="0"/>
                      </a:lnTo>
                      <a:lnTo>
                        <a:pt x="276" y="0"/>
                      </a:lnTo>
                      <a:lnTo>
                        <a:pt x="304" y="0"/>
                      </a:lnTo>
                      <a:lnTo>
                        <a:pt x="333" y="8"/>
                      </a:lnTo>
                      <a:lnTo>
                        <a:pt x="352" y="34"/>
                      </a:lnTo>
                      <a:lnTo>
                        <a:pt x="361" y="59"/>
                      </a:lnTo>
                      <a:lnTo>
                        <a:pt x="361" y="84"/>
                      </a:lnTo>
                      <a:lnTo>
                        <a:pt x="361" y="109"/>
                      </a:lnTo>
                      <a:lnTo>
                        <a:pt x="333" y="118"/>
                      </a:lnTo>
                      <a:lnTo>
                        <a:pt x="314" y="143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2" name="Group 610"/>
              <p:cNvGrpSpPr>
                <a:grpSpLocks/>
              </p:cNvGrpSpPr>
              <p:nvPr/>
            </p:nvGrpSpPr>
            <p:grpSpPr bwMode="auto">
              <a:xfrm>
                <a:off x="1954" y="1958"/>
                <a:ext cx="169" cy="209"/>
                <a:chOff x="1037" y="2190"/>
                <a:chExt cx="220" cy="322"/>
              </a:xfrm>
            </p:grpSpPr>
            <p:sp>
              <p:nvSpPr>
                <p:cNvPr id="712075" name="Freeform 611"/>
                <p:cNvSpPr>
                  <a:spLocks/>
                </p:cNvSpPr>
                <p:nvPr/>
              </p:nvSpPr>
              <p:spPr bwMode="auto">
                <a:xfrm>
                  <a:off x="1037" y="2190"/>
                  <a:ext cx="220" cy="322"/>
                </a:xfrm>
                <a:custGeom>
                  <a:avLst/>
                  <a:gdLst>
                    <a:gd name="T0" fmla="*/ 73 w 220"/>
                    <a:gd name="T1" fmla="*/ 288 h 322"/>
                    <a:gd name="T2" fmla="*/ 18 w 220"/>
                    <a:gd name="T3" fmla="*/ 263 h 322"/>
                    <a:gd name="T4" fmla="*/ 0 w 220"/>
                    <a:gd name="T5" fmla="*/ 237 h 322"/>
                    <a:gd name="T6" fmla="*/ 0 w 220"/>
                    <a:gd name="T7" fmla="*/ 212 h 322"/>
                    <a:gd name="T8" fmla="*/ 18 w 220"/>
                    <a:gd name="T9" fmla="*/ 186 h 322"/>
                    <a:gd name="T10" fmla="*/ 28 w 220"/>
                    <a:gd name="T11" fmla="*/ 161 h 322"/>
                    <a:gd name="T12" fmla="*/ 28 w 220"/>
                    <a:gd name="T13" fmla="*/ 110 h 322"/>
                    <a:gd name="T14" fmla="*/ 28 w 220"/>
                    <a:gd name="T15" fmla="*/ 85 h 322"/>
                    <a:gd name="T16" fmla="*/ 28 w 220"/>
                    <a:gd name="T17" fmla="*/ 59 h 322"/>
                    <a:gd name="T18" fmla="*/ 18 w 220"/>
                    <a:gd name="T19" fmla="*/ 34 h 322"/>
                    <a:gd name="T20" fmla="*/ 37 w 220"/>
                    <a:gd name="T21" fmla="*/ 8 h 322"/>
                    <a:gd name="T22" fmla="*/ 64 w 220"/>
                    <a:gd name="T23" fmla="*/ 8 h 322"/>
                    <a:gd name="T24" fmla="*/ 92 w 220"/>
                    <a:gd name="T25" fmla="*/ 0 h 322"/>
                    <a:gd name="T26" fmla="*/ 119 w 220"/>
                    <a:gd name="T27" fmla="*/ 0 h 322"/>
                    <a:gd name="T28" fmla="*/ 147 w 220"/>
                    <a:gd name="T29" fmla="*/ 0 h 322"/>
                    <a:gd name="T30" fmla="*/ 174 w 220"/>
                    <a:gd name="T31" fmla="*/ 0 h 322"/>
                    <a:gd name="T32" fmla="*/ 174 w 220"/>
                    <a:gd name="T33" fmla="*/ 25 h 322"/>
                    <a:gd name="T34" fmla="*/ 202 w 220"/>
                    <a:gd name="T35" fmla="*/ 42 h 322"/>
                    <a:gd name="T36" fmla="*/ 202 w 220"/>
                    <a:gd name="T37" fmla="*/ 68 h 322"/>
                    <a:gd name="T38" fmla="*/ 211 w 220"/>
                    <a:gd name="T39" fmla="*/ 93 h 322"/>
                    <a:gd name="T40" fmla="*/ 211 w 220"/>
                    <a:gd name="T41" fmla="*/ 119 h 322"/>
                    <a:gd name="T42" fmla="*/ 211 w 220"/>
                    <a:gd name="T43" fmla="*/ 144 h 322"/>
                    <a:gd name="T44" fmla="*/ 211 w 220"/>
                    <a:gd name="T45" fmla="*/ 169 h 322"/>
                    <a:gd name="T46" fmla="*/ 220 w 220"/>
                    <a:gd name="T47" fmla="*/ 195 h 322"/>
                    <a:gd name="T48" fmla="*/ 220 w 220"/>
                    <a:gd name="T49" fmla="*/ 220 h 322"/>
                    <a:gd name="T50" fmla="*/ 220 w 220"/>
                    <a:gd name="T51" fmla="*/ 246 h 322"/>
                    <a:gd name="T52" fmla="*/ 220 w 220"/>
                    <a:gd name="T53" fmla="*/ 271 h 322"/>
                    <a:gd name="T54" fmla="*/ 211 w 220"/>
                    <a:gd name="T55" fmla="*/ 297 h 322"/>
                    <a:gd name="T56" fmla="*/ 183 w 220"/>
                    <a:gd name="T57" fmla="*/ 314 h 322"/>
                    <a:gd name="T58" fmla="*/ 156 w 220"/>
                    <a:gd name="T59" fmla="*/ 322 h 322"/>
                    <a:gd name="T60" fmla="*/ 128 w 220"/>
                    <a:gd name="T61" fmla="*/ 322 h 322"/>
                    <a:gd name="T62" fmla="*/ 101 w 220"/>
                    <a:gd name="T63" fmla="*/ 322 h 322"/>
                    <a:gd name="T64" fmla="*/ 92 w 220"/>
                    <a:gd name="T65" fmla="*/ 297 h 322"/>
                    <a:gd name="T66" fmla="*/ 64 w 220"/>
                    <a:gd name="T67" fmla="*/ 280 h 322"/>
                    <a:gd name="T68" fmla="*/ 73 w 220"/>
                    <a:gd name="T69" fmla="*/ 288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20"/>
                    <a:gd name="T106" fmla="*/ 0 h 322"/>
                    <a:gd name="T107" fmla="*/ 220 w 220"/>
                    <a:gd name="T108" fmla="*/ 322 h 3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20" h="322">
                      <a:moveTo>
                        <a:pt x="73" y="288"/>
                      </a:moveTo>
                      <a:lnTo>
                        <a:pt x="18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18" y="186"/>
                      </a:lnTo>
                      <a:lnTo>
                        <a:pt x="28" y="161"/>
                      </a:lnTo>
                      <a:lnTo>
                        <a:pt x="28" y="110"/>
                      </a:lnTo>
                      <a:lnTo>
                        <a:pt x="28" y="85"/>
                      </a:lnTo>
                      <a:lnTo>
                        <a:pt x="28" y="59"/>
                      </a:lnTo>
                      <a:lnTo>
                        <a:pt x="18" y="34"/>
                      </a:lnTo>
                      <a:lnTo>
                        <a:pt x="37" y="8"/>
                      </a:lnTo>
                      <a:lnTo>
                        <a:pt x="64" y="8"/>
                      </a:lnTo>
                      <a:lnTo>
                        <a:pt x="92" y="0"/>
                      </a:lnTo>
                      <a:lnTo>
                        <a:pt x="119" y="0"/>
                      </a:lnTo>
                      <a:lnTo>
                        <a:pt x="147" y="0"/>
                      </a:lnTo>
                      <a:lnTo>
                        <a:pt x="174" y="0"/>
                      </a:lnTo>
                      <a:lnTo>
                        <a:pt x="174" y="25"/>
                      </a:lnTo>
                      <a:lnTo>
                        <a:pt x="202" y="42"/>
                      </a:lnTo>
                      <a:lnTo>
                        <a:pt x="202" y="68"/>
                      </a:lnTo>
                      <a:lnTo>
                        <a:pt x="211" y="93"/>
                      </a:lnTo>
                      <a:lnTo>
                        <a:pt x="211" y="119"/>
                      </a:lnTo>
                      <a:lnTo>
                        <a:pt x="211" y="144"/>
                      </a:lnTo>
                      <a:lnTo>
                        <a:pt x="211" y="169"/>
                      </a:lnTo>
                      <a:lnTo>
                        <a:pt x="220" y="195"/>
                      </a:lnTo>
                      <a:lnTo>
                        <a:pt x="220" y="220"/>
                      </a:lnTo>
                      <a:lnTo>
                        <a:pt x="220" y="246"/>
                      </a:lnTo>
                      <a:lnTo>
                        <a:pt x="220" y="271"/>
                      </a:lnTo>
                      <a:lnTo>
                        <a:pt x="211" y="297"/>
                      </a:lnTo>
                      <a:lnTo>
                        <a:pt x="183" y="314"/>
                      </a:lnTo>
                      <a:lnTo>
                        <a:pt x="156" y="322"/>
                      </a:lnTo>
                      <a:lnTo>
                        <a:pt x="128" y="322"/>
                      </a:lnTo>
                      <a:lnTo>
                        <a:pt x="101" y="322"/>
                      </a:lnTo>
                      <a:lnTo>
                        <a:pt x="92" y="297"/>
                      </a:lnTo>
                      <a:lnTo>
                        <a:pt x="64" y="280"/>
                      </a:lnTo>
                      <a:lnTo>
                        <a:pt x="73" y="28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76" name="Freeform 612"/>
                <p:cNvSpPr>
                  <a:spLocks/>
                </p:cNvSpPr>
                <p:nvPr/>
              </p:nvSpPr>
              <p:spPr bwMode="auto">
                <a:xfrm>
                  <a:off x="1037" y="2190"/>
                  <a:ext cx="220" cy="322"/>
                </a:xfrm>
                <a:custGeom>
                  <a:avLst/>
                  <a:gdLst>
                    <a:gd name="T0" fmla="*/ 73 w 220"/>
                    <a:gd name="T1" fmla="*/ 288 h 322"/>
                    <a:gd name="T2" fmla="*/ 18 w 220"/>
                    <a:gd name="T3" fmla="*/ 263 h 322"/>
                    <a:gd name="T4" fmla="*/ 0 w 220"/>
                    <a:gd name="T5" fmla="*/ 237 h 322"/>
                    <a:gd name="T6" fmla="*/ 0 w 220"/>
                    <a:gd name="T7" fmla="*/ 212 h 322"/>
                    <a:gd name="T8" fmla="*/ 18 w 220"/>
                    <a:gd name="T9" fmla="*/ 186 h 322"/>
                    <a:gd name="T10" fmla="*/ 28 w 220"/>
                    <a:gd name="T11" fmla="*/ 161 h 322"/>
                    <a:gd name="T12" fmla="*/ 28 w 220"/>
                    <a:gd name="T13" fmla="*/ 110 h 322"/>
                    <a:gd name="T14" fmla="*/ 28 w 220"/>
                    <a:gd name="T15" fmla="*/ 85 h 322"/>
                    <a:gd name="T16" fmla="*/ 28 w 220"/>
                    <a:gd name="T17" fmla="*/ 59 h 322"/>
                    <a:gd name="T18" fmla="*/ 18 w 220"/>
                    <a:gd name="T19" fmla="*/ 34 h 322"/>
                    <a:gd name="T20" fmla="*/ 37 w 220"/>
                    <a:gd name="T21" fmla="*/ 8 h 322"/>
                    <a:gd name="T22" fmla="*/ 64 w 220"/>
                    <a:gd name="T23" fmla="*/ 8 h 322"/>
                    <a:gd name="T24" fmla="*/ 92 w 220"/>
                    <a:gd name="T25" fmla="*/ 0 h 322"/>
                    <a:gd name="T26" fmla="*/ 119 w 220"/>
                    <a:gd name="T27" fmla="*/ 0 h 322"/>
                    <a:gd name="T28" fmla="*/ 147 w 220"/>
                    <a:gd name="T29" fmla="*/ 0 h 322"/>
                    <a:gd name="T30" fmla="*/ 174 w 220"/>
                    <a:gd name="T31" fmla="*/ 0 h 322"/>
                    <a:gd name="T32" fmla="*/ 174 w 220"/>
                    <a:gd name="T33" fmla="*/ 25 h 322"/>
                    <a:gd name="T34" fmla="*/ 202 w 220"/>
                    <a:gd name="T35" fmla="*/ 42 h 322"/>
                    <a:gd name="T36" fmla="*/ 202 w 220"/>
                    <a:gd name="T37" fmla="*/ 68 h 322"/>
                    <a:gd name="T38" fmla="*/ 211 w 220"/>
                    <a:gd name="T39" fmla="*/ 93 h 322"/>
                    <a:gd name="T40" fmla="*/ 211 w 220"/>
                    <a:gd name="T41" fmla="*/ 119 h 322"/>
                    <a:gd name="T42" fmla="*/ 211 w 220"/>
                    <a:gd name="T43" fmla="*/ 144 h 322"/>
                    <a:gd name="T44" fmla="*/ 211 w 220"/>
                    <a:gd name="T45" fmla="*/ 169 h 322"/>
                    <a:gd name="T46" fmla="*/ 220 w 220"/>
                    <a:gd name="T47" fmla="*/ 195 h 322"/>
                    <a:gd name="T48" fmla="*/ 220 w 220"/>
                    <a:gd name="T49" fmla="*/ 220 h 322"/>
                    <a:gd name="T50" fmla="*/ 220 w 220"/>
                    <a:gd name="T51" fmla="*/ 246 h 322"/>
                    <a:gd name="T52" fmla="*/ 220 w 220"/>
                    <a:gd name="T53" fmla="*/ 271 h 322"/>
                    <a:gd name="T54" fmla="*/ 211 w 220"/>
                    <a:gd name="T55" fmla="*/ 297 h 322"/>
                    <a:gd name="T56" fmla="*/ 183 w 220"/>
                    <a:gd name="T57" fmla="*/ 314 h 322"/>
                    <a:gd name="T58" fmla="*/ 156 w 220"/>
                    <a:gd name="T59" fmla="*/ 322 h 322"/>
                    <a:gd name="T60" fmla="*/ 128 w 220"/>
                    <a:gd name="T61" fmla="*/ 322 h 322"/>
                    <a:gd name="T62" fmla="*/ 101 w 220"/>
                    <a:gd name="T63" fmla="*/ 322 h 322"/>
                    <a:gd name="T64" fmla="*/ 92 w 220"/>
                    <a:gd name="T65" fmla="*/ 297 h 322"/>
                    <a:gd name="T66" fmla="*/ 64 w 220"/>
                    <a:gd name="T67" fmla="*/ 280 h 3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20"/>
                    <a:gd name="T103" fmla="*/ 0 h 322"/>
                    <a:gd name="T104" fmla="*/ 220 w 220"/>
                    <a:gd name="T105" fmla="*/ 322 h 3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20" h="322">
                      <a:moveTo>
                        <a:pt x="73" y="288"/>
                      </a:moveTo>
                      <a:lnTo>
                        <a:pt x="18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18" y="186"/>
                      </a:lnTo>
                      <a:lnTo>
                        <a:pt x="28" y="161"/>
                      </a:lnTo>
                      <a:lnTo>
                        <a:pt x="28" y="110"/>
                      </a:lnTo>
                      <a:lnTo>
                        <a:pt x="28" y="85"/>
                      </a:lnTo>
                      <a:lnTo>
                        <a:pt x="28" y="59"/>
                      </a:lnTo>
                      <a:lnTo>
                        <a:pt x="18" y="34"/>
                      </a:lnTo>
                      <a:lnTo>
                        <a:pt x="37" y="8"/>
                      </a:lnTo>
                      <a:lnTo>
                        <a:pt x="64" y="8"/>
                      </a:lnTo>
                      <a:lnTo>
                        <a:pt x="92" y="0"/>
                      </a:lnTo>
                      <a:lnTo>
                        <a:pt x="119" y="0"/>
                      </a:lnTo>
                      <a:lnTo>
                        <a:pt x="147" y="0"/>
                      </a:lnTo>
                      <a:lnTo>
                        <a:pt x="174" y="0"/>
                      </a:lnTo>
                      <a:lnTo>
                        <a:pt x="174" y="25"/>
                      </a:lnTo>
                      <a:lnTo>
                        <a:pt x="202" y="42"/>
                      </a:lnTo>
                      <a:lnTo>
                        <a:pt x="202" y="68"/>
                      </a:lnTo>
                      <a:lnTo>
                        <a:pt x="211" y="93"/>
                      </a:lnTo>
                      <a:lnTo>
                        <a:pt x="211" y="119"/>
                      </a:lnTo>
                      <a:lnTo>
                        <a:pt x="211" y="144"/>
                      </a:lnTo>
                      <a:lnTo>
                        <a:pt x="211" y="169"/>
                      </a:lnTo>
                      <a:lnTo>
                        <a:pt x="220" y="195"/>
                      </a:lnTo>
                      <a:lnTo>
                        <a:pt x="220" y="220"/>
                      </a:lnTo>
                      <a:lnTo>
                        <a:pt x="220" y="246"/>
                      </a:lnTo>
                      <a:lnTo>
                        <a:pt x="220" y="271"/>
                      </a:lnTo>
                      <a:lnTo>
                        <a:pt x="211" y="297"/>
                      </a:lnTo>
                      <a:lnTo>
                        <a:pt x="183" y="314"/>
                      </a:lnTo>
                      <a:lnTo>
                        <a:pt x="156" y="322"/>
                      </a:lnTo>
                      <a:lnTo>
                        <a:pt x="128" y="322"/>
                      </a:lnTo>
                      <a:lnTo>
                        <a:pt x="101" y="322"/>
                      </a:lnTo>
                      <a:lnTo>
                        <a:pt x="92" y="297"/>
                      </a:lnTo>
                      <a:lnTo>
                        <a:pt x="64" y="2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3" name="Group 613"/>
              <p:cNvGrpSpPr>
                <a:grpSpLocks/>
              </p:cNvGrpSpPr>
              <p:nvPr/>
            </p:nvGrpSpPr>
            <p:grpSpPr bwMode="auto">
              <a:xfrm>
                <a:off x="1806" y="2166"/>
                <a:ext cx="179" cy="210"/>
                <a:chOff x="835" y="2472"/>
                <a:chExt cx="234" cy="322"/>
              </a:xfrm>
            </p:grpSpPr>
            <p:sp>
              <p:nvSpPr>
                <p:cNvPr id="712073" name="Freeform 614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78 w 234"/>
                    <a:gd name="T69" fmla="*/ 288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4"/>
                    <a:gd name="T106" fmla="*/ 0 h 322"/>
                    <a:gd name="T107" fmla="*/ 234 w 234"/>
                    <a:gd name="T108" fmla="*/ 322 h 3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  <a:lnTo>
                        <a:pt x="78" y="28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74" name="Freeform 615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4"/>
                    <a:gd name="T103" fmla="*/ 0 h 322"/>
                    <a:gd name="T104" fmla="*/ 234 w 234"/>
                    <a:gd name="T105" fmla="*/ 322 h 3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sp>
            <p:nvSpPr>
              <p:cNvPr id="711994" name="Rectangle 616"/>
              <p:cNvSpPr>
                <a:spLocks noChangeArrowheads="1"/>
              </p:cNvSpPr>
              <p:nvPr/>
            </p:nvSpPr>
            <p:spPr bwMode="auto">
              <a:xfrm>
                <a:off x="1715" y="1718"/>
                <a:ext cx="99" cy="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grpSp>
            <p:nvGrpSpPr>
              <p:cNvPr id="711995" name="Group 617"/>
              <p:cNvGrpSpPr>
                <a:grpSpLocks/>
              </p:cNvGrpSpPr>
              <p:nvPr/>
            </p:nvGrpSpPr>
            <p:grpSpPr bwMode="auto">
              <a:xfrm>
                <a:off x="2061" y="1671"/>
                <a:ext cx="54" cy="86"/>
                <a:chOff x="1168" y="1786"/>
                <a:chExt cx="71" cy="133"/>
              </a:xfrm>
            </p:grpSpPr>
            <p:sp>
              <p:nvSpPr>
                <p:cNvPr id="712071" name="Oval 618"/>
                <p:cNvSpPr>
                  <a:spLocks noChangeArrowheads="1"/>
                </p:cNvSpPr>
                <p:nvPr/>
              </p:nvSpPr>
              <p:spPr bwMode="auto">
                <a:xfrm>
                  <a:off x="1168" y="1786"/>
                  <a:ext cx="71" cy="133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72" name="Oval 619"/>
                <p:cNvSpPr>
                  <a:spLocks noChangeArrowheads="1"/>
                </p:cNvSpPr>
                <p:nvPr/>
              </p:nvSpPr>
              <p:spPr bwMode="auto">
                <a:xfrm>
                  <a:off x="1168" y="1786"/>
                  <a:ext cx="71" cy="13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6" name="Group 620"/>
              <p:cNvGrpSpPr>
                <a:grpSpLocks/>
              </p:cNvGrpSpPr>
              <p:nvPr/>
            </p:nvGrpSpPr>
            <p:grpSpPr bwMode="auto">
              <a:xfrm>
                <a:off x="2041" y="1834"/>
                <a:ext cx="114" cy="40"/>
                <a:chOff x="1142" y="2036"/>
                <a:chExt cx="149" cy="61"/>
              </a:xfrm>
            </p:grpSpPr>
            <p:sp>
              <p:nvSpPr>
                <p:cNvPr id="712069" name="Oval 621"/>
                <p:cNvSpPr>
                  <a:spLocks noChangeArrowheads="1"/>
                </p:cNvSpPr>
                <p:nvPr/>
              </p:nvSpPr>
              <p:spPr bwMode="auto">
                <a:xfrm>
                  <a:off x="1142" y="2036"/>
                  <a:ext cx="149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70" name="Oval 622"/>
                <p:cNvSpPr>
                  <a:spLocks noChangeArrowheads="1"/>
                </p:cNvSpPr>
                <p:nvPr/>
              </p:nvSpPr>
              <p:spPr bwMode="auto">
                <a:xfrm>
                  <a:off x="1142" y="2036"/>
                  <a:ext cx="149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7" name="Group 623"/>
              <p:cNvGrpSpPr>
                <a:grpSpLocks/>
              </p:cNvGrpSpPr>
              <p:nvPr/>
            </p:nvGrpSpPr>
            <p:grpSpPr bwMode="auto">
              <a:xfrm>
                <a:off x="1889" y="2216"/>
                <a:ext cx="54" cy="87"/>
                <a:chOff x="943" y="2622"/>
                <a:chExt cx="71" cy="133"/>
              </a:xfrm>
            </p:grpSpPr>
            <p:sp>
              <p:nvSpPr>
                <p:cNvPr id="712067" name="Oval 624"/>
                <p:cNvSpPr>
                  <a:spLocks noChangeArrowheads="1"/>
                </p:cNvSpPr>
                <p:nvPr/>
              </p:nvSpPr>
              <p:spPr bwMode="auto">
                <a:xfrm>
                  <a:off x="943" y="2622"/>
                  <a:ext cx="71" cy="133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68" name="Oval 625"/>
                <p:cNvSpPr>
                  <a:spLocks noChangeArrowheads="1"/>
                </p:cNvSpPr>
                <p:nvPr/>
              </p:nvSpPr>
              <p:spPr bwMode="auto">
                <a:xfrm>
                  <a:off x="943" y="2622"/>
                  <a:ext cx="71" cy="133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8" name="Group 626"/>
              <p:cNvGrpSpPr>
                <a:grpSpLocks/>
              </p:cNvGrpSpPr>
              <p:nvPr/>
            </p:nvGrpSpPr>
            <p:grpSpPr bwMode="auto">
              <a:xfrm>
                <a:off x="2004" y="2004"/>
                <a:ext cx="51" cy="85"/>
                <a:chOff x="1093" y="2296"/>
                <a:chExt cx="68" cy="131"/>
              </a:xfrm>
            </p:grpSpPr>
            <p:sp>
              <p:nvSpPr>
                <p:cNvPr id="712065" name="Oval 627"/>
                <p:cNvSpPr>
                  <a:spLocks noChangeArrowheads="1"/>
                </p:cNvSpPr>
                <p:nvPr/>
              </p:nvSpPr>
              <p:spPr bwMode="auto">
                <a:xfrm>
                  <a:off x="1093" y="2296"/>
                  <a:ext cx="68" cy="13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66" name="Oval 628"/>
                <p:cNvSpPr>
                  <a:spLocks noChangeArrowheads="1"/>
                </p:cNvSpPr>
                <p:nvPr/>
              </p:nvSpPr>
              <p:spPr bwMode="auto">
                <a:xfrm>
                  <a:off x="1093" y="2296"/>
                  <a:ext cx="68" cy="13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1999" name="Group 629"/>
              <p:cNvGrpSpPr>
                <a:grpSpLocks/>
              </p:cNvGrpSpPr>
              <p:nvPr/>
            </p:nvGrpSpPr>
            <p:grpSpPr bwMode="auto">
              <a:xfrm>
                <a:off x="1743" y="1989"/>
                <a:ext cx="114" cy="40"/>
                <a:chOff x="752" y="2274"/>
                <a:chExt cx="149" cy="61"/>
              </a:xfrm>
            </p:grpSpPr>
            <p:sp>
              <p:nvSpPr>
                <p:cNvPr id="712063" name="Oval 630"/>
                <p:cNvSpPr>
                  <a:spLocks noChangeArrowheads="1"/>
                </p:cNvSpPr>
                <p:nvPr/>
              </p:nvSpPr>
              <p:spPr bwMode="auto">
                <a:xfrm>
                  <a:off x="752" y="2274"/>
                  <a:ext cx="149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64" name="Oval 631"/>
                <p:cNvSpPr>
                  <a:spLocks noChangeArrowheads="1"/>
                </p:cNvSpPr>
                <p:nvPr/>
              </p:nvSpPr>
              <p:spPr bwMode="auto">
                <a:xfrm>
                  <a:off x="752" y="2274"/>
                  <a:ext cx="149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0" name="Group 632"/>
              <p:cNvGrpSpPr>
                <a:grpSpLocks/>
              </p:cNvGrpSpPr>
              <p:nvPr/>
            </p:nvGrpSpPr>
            <p:grpSpPr bwMode="auto">
              <a:xfrm>
                <a:off x="1690" y="1827"/>
                <a:ext cx="54" cy="84"/>
                <a:chOff x="637" y="2024"/>
                <a:chExt cx="71" cy="131"/>
              </a:xfrm>
            </p:grpSpPr>
            <p:sp>
              <p:nvSpPr>
                <p:cNvPr id="712061" name="Oval 633"/>
                <p:cNvSpPr>
                  <a:spLocks noChangeArrowheads="1"/>
                </p:cNvSpPr>
                <p:nvPr/>
              </p:nvSpPr>
              <p:spPr bwMode="auto">
                <a:xfrm>
                  <a:off x="637" y="2024"/>
                  <a:ext cx="71" cy="13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62" name="Oval 634"/>
                <p:cNvSpPr>
                  <a:spLocks noChangeArrowheads="1"/>
                </p:cNvSpPr>
                <p:nvPr/>
              </p:nvSpPr>
              <p:spPr bwMode="auto">
                <a:xfrm>
                  <a:off x="637" y="2024"/>
                  <a:ext cx="71" cy="13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1" name="Group 635"/>
              <p:cNvGrpSpPr>
                <a:grpSpLocks/>
              </p:cNvGrpSpPr>
              <p:nvPr/>
            </p:nvGrpSpPr>
            <p:grpSpPr bwMode="auto">
              <a:xfrm>
                <a:off x="1859" y="1510"/>
                <a:ext cx="284" cy="126"/>
                <a:chOff x="948" y="1548"/>
                <a:chExt cx="372" cy="194"/>
              </a:xfrm>
            </p:grpSpPr>
            <p:grpSp>
              <p:nvGrpSpPr>
                <p:cNvPr id="712055" name="Group 636"/>
                <p:cNvGrpSpPr>
                  <a:grpSpLocks/>
                </p:cNvGrpSpPr>
                <p:nvPr/>
              </p:nvGrpSpPr>
              <p:grpSpPr bwMode="auto">
                <a:xfrm>
                  <a:off x="948" y="1548"/>
                  <a:ext cx="372" cy="194"/>
                  <a:chOff x="948" y="1548"/>
                  <a:chExt cx="372" cy="194"/>
                </a:xfrm>
              </p:grpSpPr>
              <p:sp>
                <p:nvSpPr>
                  <p:cNvPr id="712059" name="Freeform 637"/>
                  <p:cNvSpPr>
                    <a:spLocks/>
                  </p:cNvSpPr>
                  <p:nvPr/>
                </p:nvSpPr>
                <p:spPr bwMode="auto">
                  <a:xfrm>
                    <a:off x="948" y="1548"/>
                    <a:ext cx="372" cy="194"/>
                  </a:xfrm>
                  <a:custGeom>
                    <a:avLst/>
                    <a:gdLst>
                      <a:gd name="T0" fmla="*/ 313 w 372"/>
                      <a:gd name="T1" fmla="*/ 42 h 194"/>
                      <a:gd name="T2" fmla="*/ 269 w 372"/>
                      <a:gd name="T3" fmla="*/ 7 h 194"/>
                      <a:gd name="T4" fmla="*/ 237 w 372"/>
                      <a:gd name="T5" fmla="*/ 0 h 194"/>
                      <a:gd name="T6" fmla="*/ 209 w 372"/>
                      <a:gd name="T7" fmla="*/ 5 h 194"/>
                      <a:gd name="T8" fmla="*/ 187 w 372"/>
                      <a:gd name="T9" fmla="*/ 25 h 194"/>
                      <a:gd name="T10" fmla="*/ 163 w 372"/>
                      <a:gd name="T11" fmla="*/ 38 h 194"/>
                      <a:gd name="T12" fmla="*/ 108 w 372"/>
                      <a:gd name="T13" fmla="*/ 49 h 194"/>
                      <a:gd name="T14" fmla="*/ 80 w 372"/>
                      <a:gd name="T15" fmla="*/ 55 h 194"/>
                      <a:gd name="T16" fmla="*/ 53 w 372"/>
                      <a:gd name="T17" fmla="*/ 61 h 194"/>
                      <a:gd name="T18" fmla="*/ 22 w 372"/>
                      <a:gd name="T19" fmla="*/ 59 h 194"/>
                      <a:gd name="T20" fmla="*/ 0 w 372"/>
                      <a:gd name="T21" fmla="*/ 80 h 194"/>
                      <a:gd name="T22" fmla="*/ 8 w 372"/>
                      <a:gd name="T23" fmla="*/ 100 h 194"/>
                      <a:gd name="T24" fmla="*/ 7 w 372"/>
                      <a:gd name="T25" fmla="*/ 122 h 194"/>
                      <a:gd name="T26" fmla="*/ 15 w 372"/>
                      <a:gd name="T27" fmla="*/ 142 h 194"/>
                      <a:gd name="T28" fmla="*/ 23 w 372"/>
                      <a:gd name="T29" fmla="*/ 163 h 194"/>
                      <a:gd name="T30" fmla="*/ 31 w 372"/>
                      <a:gd name="T31" fmla="*/ 183 h 194"/>
                      <a:gd name="T32" fmla="*/ 58 w 372"/>
                      <a:gd name="T33" fmla="*/ 178 h 194"/>
                      <a:gd name="T34" fmla="*/ 85 w 372"/>
                      <a:gd name="T35" fmla="*/ 194 h 194"/>
                      <a:gd name="T36" fmla="*/ 112 w 372"/>
                      <a:gd name="T37" fmla="*/ 188 h 194"/>
                      <a:gd name="T38" fmla="*/ 142 w 372"/>
                      <a:gd name="T39" fmla="*/ 189 h 194"/>
                      <a:gd name="T40" fmla="*/ 169 w 372"/>
                      <a:gd name="T41" fmla="*/ 182 h 194"/>
                      <a:gd name="T42" fmla="*/ 197 w 372"/>
                      <a:gd name="T43" fmla="*/ 177 h 194"/>
                      <a:gd name="T44" fmla="*/ 224 w 372"/>
                      <a:gd name="T45" fmla="*/ 171 h 194"/>
                      <a:gd name="T46" fmla="*/ 255 w 372"/>
                      <a:gd name="T47" fmla="*/ 172 h 194"/>
                      <a:gd name="T48" fmla="*/ 282 w 372"/>
                      <a:gd name="T49" fmla="*/ 167 h 194"/>
                      <a:gd name="T50" fmla="*/ 310 w 372"/>
                      <a:gd name="T51" fmla="*/ 160 h 194"/>
                      <a:gd name="T52" fmla="*/ 336 w 372"/>
                      <a:gd name="T53" fmla="*/ 155 h 194"/>
                      <a:gd name="T54" fmla="*/ 360 w 372"/>
                      <a:gd name="T55" fmla="*/ 142 h 194"/>
                      <a:gd name="T56" fmla="*/ 372 w 372"/>
                      <a:gd name="T57" fmla="*/ 117 h 194"/>
                      <a:gd name="T58" fmla="*/ 372 w 372"/>
                      <a:gd name="T59" fmla="*/ 95 h 194"/>
                      <a:gd name="T60" fmla="*/ 365 w 372"/>
                      <a:gd name="T61" fmla="*/ 75 h 194"/>
                      <a:gd name="T62" fmla="*/ 357 w 372"/>
                      <a:gd name="T63" fmla="*/ 55 h 194"/>
                      <a:gd name="T64" fmla="*/ 327 w 372"/>
                      <a:gd name="T65" fmla="*/ 54 h 194"/>
                      <a:gd name="T66" fmla="*/ 301 w 372"/>
                      <a:gd name="T67" fmla="*/ 38 h 194"/>
                      <a:gd name="T68" fmla="*/ 313 w 372"/>
                      <a:gd name="T69" fmla="*/ 42 h 194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w 372"/>
                      <a:gd name="T106" fmla="*/ 0 h 194"/>
                      <a:gd name="T107" fmla="*/ 372 w 372"/>
                      <a:gd name="T108" fmla="*/ 194 h 194"/>
                    </a:gdLst>
                    <a:ahLst/>
                    <a:cxnLst>
                      <a:cxn ang="T70">
                        <a:pos x="T0" y="T1"/>
                      </a:cxn>
                      <a:cxn ang="T71">
                        <a:pos x="T2" y="T3"/>
                      </a:cxn>
                      <a:cxn ang="T72">
                        <a:pos x="T4" y="T5"/>
                      </a:cxn>
                      <a:cxn ang="T73">
                        <a:pos x="T6" y="T7"/>
                      </a:cxn>
                      <a:cxn ang="T74">
                        <a:pos x="T8" y="T9"/>
                      </a:cxn>
                      <a:cxn ang="T75">
                        <a:pos x="T10" y="T11"/>
                      </a:cxn>
                      <a:cxn ang="T76">
                        <a:pos x="T12" y="T13"/>
                      </a:cxn>
                      <a:cxn ang="T77">
                        <a:pos x="T14" y="T15"/>
                      </a:cxn>
                      <a:cxn ang="T78">
                        <a:pos x="T16" y="T17"/>
                      </a:cxn>
                      <a:cxn ang="T79">
                        <a:pos x="T18" y="T19"/>
                      </a:cxn>
                      <a:cxn ang="T80">
                        <a:pos x="T20" y="T21"/>
                      </a:cxn>
                      <a:cxn ang="T81">
                        <a:pos x="T22" y="T23"/>
                      </a:cxn>
                      <a:cxn ang="T82">
                        <a:pos x="T24" y="T25"/>
                      </a:cxn>
                      <a:cxn ang="T83">
                        <a:pos x="T26" y="T27"/>
                      </a:cxn>
                      <a:cxn ang="T84">
                        <a:pos x="T28" y="T29"/>
                      </a:cxn>
                      <a:cxn ang="T85">
                        <a:pos x="T30" y="T31"/>
                      </a:cxn>
                      <a:cxn ang="T86">
                        <a:pos x="T32" y="T33"/>
                      </a:cxn>
                      <a:cxn ang="T87">
                        <a:pos x="T34" y="T35"/>
                      </a:cxn>
                      <a:cxn ang="T88">
                        <a:pos x="T36" y="T37"/>
                      </a:cxn>
                      <a:cxn ang="T89">
                        <a:pos x="T38" y="T39"/>
                      </a:cxn>
                      <a:cxn ang="T90">
                        <a:pos x="T40" y="T41"/>
                      </a:cxn>
                      <a:cxn ang="T91">
                        <a:pos x="T42" y="T43"/>
                      </a:cxn>
                      <a:cxn ang="T92">
                        <a:pos x="T44" y="T45"/>
                      </a:cxn>
                      <a:cxn ang="T93">
                        <a:pos x="T46" y="T47"/>
                      </a:cxn>
                      <a:cxn ang="T94">
                        <a:pos x="T48" y="T49"/>
                      </a:cxn>
                      <a:cxn ang="T95">
                        <a:pos x="T50" y="T51"/>
                      </a:cxn>
                      <a:cxn ang="T96">
                        <a:pos x="T52" y="T53"/>
                      </a:cxn>
                      <a:cxn ang="T97">
                        <a:pos x="T54" y="T55"/>
                      </a:cxn>
                      <a:cxn ang="T98">
                        <a:pos x="T56" y="T57"/>
                      </a:cxn>
                      <a:cxn ang="T99">
                        <a:pos x="T58" y="T59"/>
                      </a:cxn>
                      <a:cxn ang="T100">
                        <a:pos x="T60" y="T61"/>
                      </a:cxn>
                      <a:cxn ang="T101">
                        <a:pos x="T62" y="T63"/>
                      </a:cxn>
                      <a:cxn ang="T102">
                        <a:pos x="T64" y="T65"/>
                      </a:cxn>
                      <a:cxn ang="T103">
                        <a:pos x="T66" y="T67"/>
                      </a:cxn>
                      <a:cxn ang="T104">
                        <a:pos x="T68" y="T69"/>
                      </a:cxn>
                    </a:cxnLst>
                    <a:rect l="T105" t="T106" r="T107" b="T108"/>
                    <a:pathLst>
                      <a:path w="372" h="194">
                        <a:moveTo>
                          <a:pt x="313" y="42"/>
                        </a:moveTo>
                        <a:lnTo>
                          <a:pt x="269" y="7"/>
                        </a:lnTo>
                        <a:lnTo>
                          <a:pt x="237" y="0"/>
                        </a:lnTo>
                        <a:lnTo>
                          <a:pt x="209" y="5"/>
                        </a:lnTo>
                        <a:lnTo>
                          <a:pt x="187" y="25"/>
                        </a:lnTo>
                        <a:lnTo>
                          <a:pt x="163" y="38"/>
                        </a:lnTo>
                        <a:lnTo>
                          <a:pt x="108" y="49"/>
                        </a:lnTo>
                        <a:lnTo>
                          <a:pt x="80" y="55"/>
                        </a:lnTo>
                        <a:lnTo>
                          <a:pt x="53" y="61"/>
                        </a:lnTo>
                        <a:lnTo>
                          <a:pt x="22" y="59"/>
                        </a:lnTo>
                        <a:lnTo>
                          <a:pt x="0" y="80"/>
                        </a:lnTo>
                        <a:lnTo>
                          <a:pt x="8" y="100"/>
                        </a:lnTo>
                        <a:lnTo>
                          <a:pt x="7" y="122"/>
                        </a:lnTo>
                        <a:lnTo>
                          <a:pt x="15" y="142"/>
                        </a:lnTo>
                        <a:lnTo>
                          <a:pt x="23" y="163"/>
                        </a:lnTo>
                        <a:lnTo>
                          <a:pt x="31" y="183"/>
                        </a:lnTo>
                        <a:lnTo>
                          <a:pt x="58" y="178"/>
                        </a:lnTo>
                        <a:lnTo>
                          <a:pt x="85" y="194"/>
                        </a:lnTo>
                        <a:lnTo>
                          <a:pt x="112" y="188"/>
                        </a:lnTo>
                        <a:lnTo>
                          <a:pt x="142" y="189"/>
                        </a:lnTo>
                        <a:lnTo>
                          <a:pt x="169" y="182"/>
                        </a:lnTo>
                        <a:lnTo>
                          <a:pt x="197" y="177"/>
                        </a:lnTo>
                        <a:lnTo>
                          <a:pt x="224" y="171"/>
                        </a:lnTo>
                        <a:lnTo>
                          <a:pt x="255" y="172"/>
                        </a:lnTo>
                        <a:lnTo>
                          <a:pt x="282" y="167"/>
                        </a:lnTo>
                        <a:lnTo>
                          <a:pt x="310" y="160"/>
                        </a:lnTo>
                        <a:lnTo>
                          <a:pt x="336" y="155"/>
                        </a:lnTo>
                        <a:lnTo>
                          <a:pt x="360" y="142"/>
                        </a:lnTo>
                        <a:lnTo>
                          <a:pt x="372" y="117"/>
                        </a:lnTo>
                        <a:lnTo>
                          <a:pt x="372" y="95"/>
                        </a:lnTo>
                        <a:lnTo>
                          <a:pt x="365" y="75"/>
                        </a:lnTo>
                        <a:lnTo>
                          <a:pt x="357" y="55"/>
                        </a:lnTo>
                        <a:lnTo>
                          <a:pt x="327" y="54"/>
                        </a:lnTo>
                        <a:lnTo>
                          <a:pt x="301" y="38"/>
                        </a:lnTo>
                        <a:lnTo>
                          <a:pt x="313" y="42"/>
                        </a:lnTo>
                        <a:close/>
                      </a:path>
                    </a:pathLst>
                  </a:custGeom>
                  <a:solidFill>
                    <a:srgbClr val="F6BF69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060" name="Freeform 638"/>
                  <p:cNvSpPr>
                    <a:spLocks/>
                  </p:cNvSpPr>
                  <p:nvPr/>
                </p:nvSpPr>
                <p:spPr bwMode="auto">
                  <a:xfrm>
                    <a:off x="948" y="1548"/>
                    <a:ext cx="372" cy="194"/>
                  </a:xfrm>
                  <a:custGeom>
                    <a:avLst/>
                    <a:gdLst>
                      <a:gd name="T0" fmla="*/ 313 w 372"/>
                      <a:gd name="T1" fmla="*/ 42 h 194"/>
                      <a:gd name="T2" fmla="*/ 269 w 372"/>
                      <a:gd name="T3" fmla="*/ 7 h 194"/>
                      <a:gd name="T4" fmla="*/ 237 w 372"/>
                      <a:gd name="T5" fmla="*/ 0 h 194"/>
                      <a:gd name="T6" fmla="*/ 209 w 372"/>
                      <a:gd name="T7" fmla="*/ 5 h 194"/>
                      <a:gd name="T8" fmla="*/ 187 w 372"/>
                      <a:gd name="T9" fmla="*/ 25 h 194"/>
                      <a:gd name="T10" fmla="*/ 163 w 372"/>
                      <a:gd name="T11" fmla="*/ 38 h 194"/>
                      <a:gd name="T12" fmla="*/ 108 w 372"/>
                      <a:gd name="T13" fmla="*/ 49 h 194"/>
                      <a:gd name="T14" fmla="*/ 80 w 372"/>
                      <a:gd name="T15" fmla="*/ 55 h 194"/>
                      <a:gd name="T16" fmla="*/ 53 w 372"/>
                      <a:gd name="T17" fmla="*/ 61 h 194"/>
                      <a:gd name="T18" fmla="*/ 22 w 372"/>
                      <a:gd name="T19" fmla="*/ 59 h 194"/>
                      <a:gd name="T20" fmla="*/ 0 w 372"/>
                      <a:gd name="T21" fmla="*/ 80 h 194"/>
                      <a:gd name="T22" fmla="*/ 8 w 372"/>
                      <a:gd name="T23" fmla="*/ 100 h 194"/>
                      <a:gd name="T24" fmla="*/ 7 w 372"/>
                      <a:gd name="T25" fmla="*/ 122 h 194"/>
                      <a:gd name="T26" fmla="*/ 15 w 372"/>
                      <a:gd name="T27" fmla="*/ 142 h 194"/>
                      <a:gd name="T28" fmla="*/ 23 w 372"/>
                      <a:gd name="T29" fmla="*/ 163 h 194"/>
                      <a:gd name="T30" fmla="*/ 31 w 372"/>
                      <a:gd name="T31" fmla="*/ 183 h 194"/>
                      <a:gd name="T32" fmla="*/ 58 w 372"/>
                      <a:gd name="T33" fmla="*/ 178 h 194"/>
                      <a:gd name="T34" fmla="*/ 85 w 372"/>
                      <a:gd name="T35" fmla="*/ 194 h 194"/>
                      <a:gd name="T36" fmla="*/ 112 w 372"/>
                      <a:gd name="T37" fmla="*/ 188 h 194"/>
                      <a:gd name="T38" fmla="*/ 142 w 372"/>
                      <a:gd name="T39" fmla="*/ 189 h 194"/>
                      <a:gd name="T40" fmla="*/ 169 w 372"/>
                      <a:gd name="T41" fmla="*/ 182 h 194"/>
                      <a:gd name="T42" fmla="*/ 197 w 372"/>
                      <a:gd name="T43" fmla="*/ 177 h 194"/>
                      <a:gd name="T44" fmla="*/ 224 w 372"/>
                      <a:gd name="T45" fmla="*/ 171 h 194"/>
                      <a:gd name="T46" fmla="*/ 255 w 372"/>
                      <a:gd name="T47" fmla="*/ 172 h 194"/>
                      <a:gd name="T48" fmla="*/ 282 w 372"/>
                      <a:gd name="T49" fmla="*/ 167 h 194"/>
                      <a:gd name="T50" fmla="*/ 310 w 372"/>
                      <a:gd name="T51" fmla="*/ 160 h 194"/>
                      <a:gd name="T52" fmla="*/ 336 w 372"/>
                      <a:gd name="T53" fmla="*/ 155 h 194"/>
                      <a:gd name="T54" fmla="*/ 360 w 372"/>
                      <a:gd name="T55" fmla="*/ 142 h 194"/>
                      <a:gd name="T56" fmla="*/ 372 w 372"/>
                      <a:gd name="T57" fmla="*/ 117 h 194"/>
                      <a:gd name="T58" fmla="*/ 372 w 372"/>
                      <a:gd name="T59" fmla="*/ 95 h 194"/>
                      <a:gd name="T60" fmla="*/ 365 w 372"/>
                      <a:gd name="T61" fmla="*/ 75 h 194"/>
                      <a:gd name="T62" fmla="*/ 357 w 372"/>
                      <a:gd name="T63" fmla="*/ 55 h 194"/>
                      <a:gd name="T64" fmla="*/ 327 w 372"/>
                      <a:gd name="T65" fmla="*/ 54 h 194"/>
                      <a:gd name="T66" fmla="*/ 301 w 372"/>
                      <a:gd name="T67" fmla="*/ 38 h 194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372"/>
                      <a:gd name="T103" fmla="*/ 0 h 194"/>
                      <a:gd name="T104" fmla="*/ 372 w 372"/>
                      <a:gd name="T105" fmla="*/ 194 h 194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372" h="194">
                        <a:moveTo>
                          <a:pt x="313" y="42"/>
                        </a:moveTo>
                        <a:lnTo>
                          <a:pt x="269" y="7"/>
                        </a:lnTo>
                        <a:lnTo>
                          <a:pt x="237" y="0"/>
                        </a:lnTo>
                        <a:lnTo>
                          <a:pt x="209" y="5"/>
                        </a:lnTo>
                        <a:lnTo>
                          <a:pt x="187" y="25"/>
                        </a:lnTo>
                        <a:lnTo>
                          <a:pt x="163" y="38"/>
                        </a:lnTo>
                        <a:lnTo>
                          <a:pt x="108" y="49"/>
                        </a:lnTo>
                        <a:lnTo>
                          <a:pt x="80" y="55"/>
                        </a:lnTo>
                        <a:lnTo>
                          <a:pt x="53" y="61"/>
                        </a:lnTo>
                        <a:lnTo>
                          <a:pt x="22" y="59"/>
                        </a:lnTo>
                        <a:lnTo>
                          <a:pt x="0" y="80"/>
                        </a:lnTo>
                        <a:lnTo>
                          <a:pt x="8" y="100"/>
                        </a:lnTo>
                        <a:lnTo>
                          <a:pt x="7" y="122"/>
                        </a:lnTo>
                        <a:lnTo>
                          <a:pt x="15" y="142"/>
                        </a:lnTo>
                        <a:lnTo>
                          <a:pt x="23" y="163"/>
                        </a:lnTo>
                        <a:lnTo>
                          <a:pt x="31" y="183"/>
                        </a:lnTo>
                        <a:lnTo>
                          <a:pt x="58" y="178"/>
                        </a:lnTo>
                        <a:lnTo>
                          <a:pt x="85" y="194"/>
                        </a:lnTo>
                        <a:lnTo>
                          <a:pt x="112" y="188"/>
                        </a:lnTo>
                        <a:lnTo>
                          <a:pt x="142" y="189"/>
                        </a:lnTo>
                        <a:lnTo>
                          <a:pt x="169" y="182"/>
                        </a:lnTo>
                        <a:lnTo>
                          <a:pt x="197" y="177"/>
                        </a:lnTo>
                        <a:lnTo>
                          <a:pt x="224" y="171"/>
                        </a:lnTo>
                        <a:lnTo>
                          <a:pt x="255" y="172"/>
                        </a:lnTo>
                        <a:lnTo>
                          <a:pt x="282" y="167"/>
                        </a:lnTo>
                        <a:lnTo>
                          <a:pt x="310" y="160"/>
                        </a:lnTo>
                        <a:lnTo>
                          <a:pt x="336" y="155"/>
                        </a:lnTo>
                        <a:lnTo>
                          <a:pt x="360" y="142"/>
                        </a:lnTo>
                        <a:lnTo>
                          <a:pt x="372" y="117"/>
                        </a:lnTo>
                        <a:lnTo>
                          <a:pt x="372" y="95"/>
                        </a:lnTo>
                        <a:lnTo>
                          <a:pt x="365" y="75"/>
                        </a:lnTo>
                        <a:lnTo>
                          <a:pt x="357" y="55"/>
                        </a:lnTo>
                        <a:lnTo>
                          <a:pt x="327" y="54"/>
                        </a:lnTo>
                        <a:lnTo>
                          <a:pt x="301" y="38"/>
                        </a:lnTo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  <p:grpSp>
              <p:nvGrpSpPr>
                <p:cNvPr id="712056" name="Group 639"/>
                <p:cNvGrpSpPr>
                  <a:grpSpLocks/>
                </p:cNvGrpSpPr>
                <p:nvPr/>
              </p:nvGrpSpPr>
              <p:grpSpPr bwMode="auto">
                <a:xfrm>
                  <a:off x="1166" y="1587"/>
                  <a:ext cx="74" cy="106"/>
                  <a:chOff x="1166" y="1587"/>
                  <a:chExt cx="74" cy="106"/>
                </a:xfrm>
              </p:grpSpPr>
              <p:sp>
                <p:nvSpPr>
                  <p:cNvPr id="712057" name="Freeform 640"/>
                  <p:cNvSpPr>
                    <a:spLocks/>
                  </p:cNvSpPr>
                  <p:nvPr/>
                </p:nvSpPr>
                <p:spPr bwMode="auto">
                  <a:xfrm>
                    <a:off x="1166" y="1587"/>
                    <a:ext cx="74" cy="106"/>
                  </a:xfrm>
                  <a:custGeom>
                    <a:avLst/>
                    <a:gdLst>
                      <a:gd name="T0" fmla="*/ 22 w 74"/>
                      <a:gd name="T1" fmla="*/ 1 h 106"/>
                      <a:gd name="T2" fmla="*/ 16 w 74"/>
                      <a:gd name="T3" fmla="*/ 4 h 106"/>
                      <a:gd name="T4" fmla="*/ 10 w 74"/>
                      <a:gd name="T5" fmla="*/ 9 h 106"/>
                      <a:gd name="T6" fmla="*/ 6 w 74"/>
                      <a:gd name="T7" fmla="*/ 15 h 106"/>
                      <a:gd name="T8" fmla="*/ 3 w 74"/>
                      <a:gd name="T9" fmla="*/ 23 h 106"/>
                      <a:gd name="T10" fmla="*/ 1 w 74"/>
                      <a:gd name="T11" fmla="*/ 32 h 106"/>
                      <a:gd name="T12" fmla="*/ 0 w 74"/>
                      <a:gd name="T13" fmla="*/ 42 h 106"/>
                      <a:gd name="T14" fmla="*/ 1 w 74"/>
                      <a:gd name="T15" fmla="*/ 52 h 106"/>
                      <a:gd name="T16" fmla="*/ 3 w 74"/>
                      <a:gd name="T17" fmla="*/ 63 h 106"/>
                      <a:gd name="T18" fmla="*/ 7 w 74"/>
                      <a:gd name="T19" fmla="*/ 73 h 106"/>
                      <a:gd name="T20" fmla="*/ 12 w 74"/>
                      <a:gd name="T21" fmla="*/ 82 h 106"/>
                      <a:gd name="T22" fmla="*/ 17 w 74"/>
                      <a:gd name="T23" fmla="*/ 90 h 106"/>
                      <a:gd name="T24" fmla="*/ 24 w 74"/>
                      <a:gd name="T25" fmla="*/ 96 h 106"/>
                      <a:gd name="T26" fmla="*/ 31 w 74"/>
                      <a:gd name="T27" fmla="*/ 101 h 106"/>
                      <a:gd name="T28" fmla="*/ 38 w 74"/>
                      <a:gd name="T29" fmla="*/ 105 h 106"/>
                      <a:gd name="T30" fmla="*/ 45 w 74"/>
                      <a:gd name="T31" fmla="*/ 106 h 106"/>
                      <a:gd name="T32" fmla="*/ 52 w 74"/>
                      <a:gd name="T33" fmla="*/ 105 h 106"/>
                      <a:gd name="T34" fmla="*/ 58 w 74"/>
                      <a:gd name="T35" fmla="*/ 102 h 106"/>
                      <a:gd name="T36" fmla="*/ 64 w 74"/>
                      <a:gd name="T37" fmla="*/ 97 h 106"/>
                      <a:gd name="T38" fmla="*/ 68 w 74"/>
                      <a:gd name="T39" fmla="*/ 91 h 106"/>
                      <a:gd name="T40" fmla="*/ 71 w 74"/>
                      <a:gd name="T41" fmla="*/ 83 h 106"/>
                      <a:gd name="T42" fmla="*/ 73 w 74"/>
                      <a:gd name="T43" fmla="*/ 74 h 106"/>
                      <a:gd name="T44" fmla="*/ 74 w 74"/>
                      <a:gd name="T45" fmla="*/ 64 h 106"/>
                      <a:gd name="T46" fmla="*/ 73 w 74"/>
                      <a:gd name="T47" fmla="*/ 54 h 106"/>
                      <a:gd name="T48" fmla="*/ 71 w 74"/>
                      <a:gd name="T49" fmla="*/ 43 h 106"/>
                      <a:gd name="T50" fmla="*/ 67 w 74"/>
                      <a:gd name="T51" fmla="*/ 33 h 106"/>
                      <a:gd name="T52" fmla="*/ 62 w 74"/>
                      <a:gd name="T53" fmla="*/ 24 h 106"/>
                      <a:gd name="T54" fmla="*/ 57 w 74"/>
                      <a:gd name="T55" fmla="*/ 16 h 106"/>
                      <a:gd name="T56" fmla="*/ 50 w 74"/>
                      <a:gd name="T57" fmla="*/ 10 h 106"/>
                      <a:gd name="T58" fmla="*/ 44 w 74"/>
                      <a:gd name="T59" fmla="*/ 5 h 106"/>
                      <a:gd name="T60" fmla="*/ 36 w 74"/>
                      <a:gd name="T61" fmla="*/ 2 h 106"/>
                      <a:gd name="T62" fmla="*/ 29 w 74"/>
                      <a:gd name="T63" fmla="*/ 0 h 106"/>
                      <a:gd name="T64" fmla="*/ 22 w 74"/>
                      <a:gd name="T65" fmla="*/ 1 h 10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4"/>
                      <a:gd name="T100" fmla="*/ 0 h 106"/>
                      <a:gd name="T101" fmla="*/ 74 w 74"/>
                      <a:gd name="T102" fmla="*/ 106 h 10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4" h="106">
                        <a:moveTo>
                          <a:pt x="22" y="1"/>
                        </a:move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6" y="15"/>
                        </a:lnTo>
                        <a:lnTo>
                          <a:pt x="3" y="23"/>
                        </a:lnTo>
                        <a:lnTo>
                          <a:pt x="1" y="32"/>
                        </a:lnTo>
                        <a:lnTo>
                          <a:pt x="0" y="42"/>
                        </a:lnTo>
                        <a:lnTo>
                          <a:pt x="1" y="52"/>
                        </a:lnTo>
                        <a:lnTo>
                          <a:pt x="3" y="63"/>
                        </a:lnTo>
                        <a:lnTo>
                          <a:pt x="7" y="73"/>
                        </a:lnTo>
                        <a:lnTo>
                          <a:pt x="12" y="82"/>
                        </a:lnTo>
                        <a:lnTo>
                          <a:pt x="17" y="90"/>
                        </a:lnTo>
                        <a:lnTo>
                          <a:pt x="24" y="96"/>
                        </a:lnTo>
                        <a:lnTo>
                          <a:pt x="31" y="101"/>
                        </a:lnTo>
                        <a:lnTo>
                          <a:pt x="38" y="105"/>
                        </a:lnTo>
                        <a:lnTo>
                          <a:pt x="45" y="106"/>
                        </a:lnTo>
                        <a:lnTo>
                          <a:pt x="52" y="105"/>
                        </a:lnTo>
                        <a:lnTo>
                          <a:pt x="58" y="102"/>
                        </a:lnTo>
                        <a:lnTo>
                          <a:pt x="64" y="97"/>
                        </a:lnTo>
                        <a:lnTo>
                          <a:pt x="68" y="91"/>
                        </a:lnTo>
                        <a:lnTo>
                          <a:pt x="71" y="83"/>
                        </a:lnTo>
                        <a:lnTo>
                          <a:pt x="73" y="74"/>
                        </a:lnTo>
                        <a:lnTo>
                          <a:pt x="74" y="64"/>
                        </a:lnTo>
                        <a:lnTo>
                          <a:pt x="73" y="54"/>
                        </a:lnTo>
                        <a:lnTo>
                          <a:pt x="71" y="43"/>
                        </a:lnTo>
                        <a:lnTo>
                          <a:pt x="67" y="33"/>
                        </a:lnTo>
                        <a:lnTo>
                          <a:pt x="62" y="24"/>
                        </a:lnTo>
                        <a:lnTo>
                          <a:pt x="57" y="16"/>
                        </a:lnTo>
                        <a:lnTo>
                          <a:pt x="50" y="10"/>
                        </a:lnTo>
                        <a:lnTo>
                          <a:pt x="44" y="5"/>
                        </a:lnTo>
                        <a:lnTo>
                          <a:pt x="36" y="2"/>
                        </a:lnTo>
                        <a:lnTo>
                          <a:pt x="29" y="0"/>
                        </a:lnTo>
                        <a:lnTo>
                          <a:pt x="22" y="1"/>
                        </a:lnTo>
                        <a:close/>
                      </a:path>
                    </a:pathLst>
                  </a:custGeom>
                  <a:blipFill dpi="0" rotWithShape="0">
                    <a:blip r:embed="rId13" cstate="print"/>
                    <a:srcRect/>
                    <a:tile tx="0" ty="0" sx="100000" sy="100000" flip="none" algn="tl"/>
                  </a:blip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  <p:sp>
                <p:nvSpPr>
                  <p:cNvPr id="712058" name="Freeform 641"/>
                  <p:cNvSpPr>
                    <a:spLocks/>
                  </p:cNvSpPr>
                  <p:nvPr/>
                </p:nvSpPr>
                <p:spPr bwMode="auto">
                  <a:xfrm>
                    <a:off x="1166" y="1587"/>
                    <a:ext cx="74" cy="106"/>
                  </a:xfrm>
                  <a:custGeom>
                    <a:avLst/>
                    <a:gdLst>
                      <a:gd name="T0" fmla="*/ 22 w 74"/>
                      <a:gd name="T1" fmla="*/ 1 h 106"/>
                      <a:gd name="T2" fmla="*/ 16 w 74"/>
                      <a:gd name="T3" fmla="*/ 4 h 106"/>
                      <a:gd name="T4" fmla="*/ 10 w 74"/>
                      <a:gd name="T5" fmla="*/ 9 h 106"/>
                      <a:gd name="T6" fmla="*/ 6 w 74"/>
                      <a:gd name="T7" fmla="*/ 15 h 106"/>
                      <a:gd name="T8" fmla="*/ 3 w 74"/>
                      <a:gd name="T9" fmla="*/ 23 h 106"/>
                      <a:gd name="T10" fmla="*/ 1 w 74"/>
                      <a:gd name="T11" fmla="*/ 32 h 106"/>
                      <a:gd name="T12" fmla="*/ 0 w 74"/>
                      <a:gd name="T13" fmla="*/ 42 h 106"/>
                      <a:gd name="T14" fmla="*/ 1 w 74"/>
                      <a:gd name="T15" fmla="*/ 52 h 106"/>
                      <a:gd name="T16" fmla="*/ 3 w 74"/>
                      <a:gd name="T17" fmla="*/ 63 h 106"/>
                      <a:gd name="T18" fmla="*/ 7 w 74"/>
                      <a:gd name="T19" fmla="*/ 73 h 106"/>
                      <a:gd name="T20" fmla="*/ 12 w 74"/>
                      <a:gd name="T21" fmla="*/ 82 h 106"/>
                      <a:gd name="T22" fmla="*/ 17 w 74"/>
                      <a:gd name="T23" fmla="*/ 90 h 106"/>
                      <a:gd name="T24" fmla="*/ 24 w 74"/>
                      <a:gd name="T25" fmla="*/ 96 h 106"/>
                      <a:gd name="T26" fmla="*/ 31 w 74"/>
                      <a:gd name="T27" fmla="*/ 101 h 106"/>
                      <a:gd name="T28" fmla="*/ 38 w 74"/>
                      <a:gd name="T29" fmla="*/ 105 h 106"/>
                      <a:gd name="T30" fmla="*/ 45 w 74"/>
                      <a:gd name="T31" fmla="*/ 106 h 106"/>
                      <a:gd name="T32" fmla="*/ 52 w 74"/>
                      <a:gd name="T33" fmla="*/ 105 h 106"/>
                      <a:gd name="T34" fmla="*/ 58 w 74"/>
                      <a:gd name="T35" fmla="*/ 102 h 106"/>
                      <a:gd name="T36" fmla="*/ 64 w 74"/>
                      <a:gd name="T37" fmla="*/ 97 h 106"/>
                      <a:gd name="T38" fmla="*/ 68 w 74"/>
                      <a:gd name="T39" fmla="*/ 91 h 106"/>
                      <a:gd name="T40" fmla="*/ 71 w 74"/>
                      <a:gd name="T41" fmla="*/ 83 h 106"/>
                      <a:gd name="T42" fmla="*/ 73 w 74"/>
                      <a:gd name="T43" fmla="*/ 74 h 106"/>
                      <a:gd name="T44" fmla="*/ 74 w 74"/>
                      <a:gd name="T45" fmla="*/ 64 h 106"/>
                      <a:gd name="T46" fmla="*/ 73 w 74"/>
                      <a:gd name="T47" fmla="*/ 54 h 106"/>
                      <a:gd name="T48" fmla="*/ 71 w 74"/>
                      <a:gd name="T49" fmla="*/ 43 h 106"/>
                      <a:gd name="T50" fmla="*/ 67 w 74"/>
                      <a:gd name="T51" fmla="*/ 33 h 106"/>
                      <a:gd name="T52" fmla="*/ 62 w 74"/>
                      <a:gd name="T53" fmla="*/ 24 h 106"/>
                      <a:gd name="T54" fmla="*/ 57 w 74"/>
                      <a:gd name="T55" fmla="*/ 16 h 106"/>
                      <a:gd name="T56" fmla="*/ 50 w 74"/>
                      <a:gd name="T57" fmla="*/ 10 h 106"/>
                      <a:gd name="T58" fmla="*/ 44 w 74"/>
                      <a:gd name="T59" fmla="*/ 5 h 106"/>
                      <a:gd name="T60" fmla="*/ 36 w 74"/>
                      <a:gd name="T61" fmla="*/ 2 h 106"/>
                      <a:gd name="T62" fmla="*/ 29 w 74"/>
                      <a:gd name="T63" fmla="*/ 0 h 106"/>
                      <a:gd name="T64" fmla="*/ 22 w 74"/>
                      <a:gd name="T65" fmla="*/ 1 h 10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74"/>
                      <a:gd name="T100" fmla="*/ 0 h 106"/>
                      <a:gd name="T101" fmla="*/ 74 w 74"/>
                      <a:gd name="T102" fmla="*/ 106 h 106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74" h="106">
                        <a:moveTo>
                          <a:pt x="22" y="1"/>
                        </a:moveTo>
                        <a:lnTo>
                          <a:pt x="16" y="4"/>
                        </a:lnTo>
                        <a:lnTo>
                          <a:pt x="10" y="9"/>
                        </a:lnTo>
                        <a:lnTo>
                          <a:pt x="6" y="15"/>
                        </a:lnTo>
                        <a:lnTo>
                          <a:pt x="3" y="23"/>
                        </a:lnTo>
                        <a:lnTo>
                          <a:pt x="1" y="32"/>
                        </a:lnTo>
                        <a:lnTo>
                          <a:pt x="0" y="42"/>
                        </a:lnTo>
                        <a:lnTo>
                          <a:pt x="1" y="52"/>
                        </a:lnTo>
                        <a:lnTo>
                          <a:pt x="3" y="63"/>
                        </a:lnTo>
                        <a:lnTo>
                          <a:pt x="7" y="73"/>
                        </a:lnTo>
                        <a:lnTo>
                          <a:pt x="12" y="82"/>
                        </a:lnTo>
                        <a:lnTo>
                          <a:pt x="17" y="90"/>
                        </a:lnTo>
                        <a:lnTo>
                          <a:pt x="24" y="96"/>
                        </a:lnTo>
                        <a:lnTo>
                          <a:pt x="31" y="101"/>
                        </a:lnTo>
                        <a:lnTo>
                          <a:pt x="38" y="105"/>
                        </a:lnTo>
                        <a:lnTo>
                          <a:pt x="45" y="106"/>
                        </a:lnTo>
                        <a:lnTo>
                          <a:pt x="52" y="105"/>
                        </a:lnTo>
                        <a:lnTo>
                          <a:pt x="58" y="102"/>
                        </a:lnTo>
                        <a:lnTo>
                          <a:pt x="64" y="97"/>
                        </a:lnTo>
                        <a:lnTo>
                          <a:pt x="68" y="91"/>
                        </a:lnTo>
                        <a:lnTo>
                          <a:pt x="71" y="83"/>
                        </a:lnTo>
                        <a:lnTo>
                          <a:pt x="73" y="74"/>
                        </a:lnTo>
                        <a:lnTo>
                          <a:pt x="74" y="64"/>
                        </a:lnTo>
                        <a:lnTo>
                          <a:pt x="73" y="54"/>
                        </a:lnTo>
                        <a:lnTo>
                          <a:pt x="71" y="43"/>
                        </a:lnTo>
                        <a:lnTo>
                          <a:pt x="67" y="33"/>
                        </a:lnTo>
                        <a:lnTo>
                          <a:pt x="62" y="24"/>
                        </a:lnTo>
                        <a:lnTo>
                          <a:pt x="57" y="16"/>
                        </a:lnTo>
                        <a:lnTo>
                          <a:pt x="50" y="10"/>
                        </a:lnTo>
                        <a:lnTo>
                          <a:pt x="44" y="5"/>
                        </a:lnTo>
                        <a:lnTo>
                          <a:pt x="36" y="2"/>
                        </a:lnTo>
                        <a:lnTo>
                          <a:pt x="29" y="0"/>
                        </a:lnTo>
                        <a:lnTo>
                          <a:pt x="22" y="1"/>
                        </a:lnTo>
                        <a:close/>
                      </a:path>
                    </a:pathLst>
                  </a:cu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rtl="1"/>
                    <a:endParaRPr lang="he-IL"/>
                  </a:p>
                </p:txBody>
              </p:sp>
            </p:grpSp>
          </p:grpSp>
          <p:sp>
            <p:nvSpPr>
              <p:cNvPr id="712002" name="Oval 642"/>
              <p:cNvSpPr>
                <a:spLocks noChangeArrowheads="1"/>
              </p:cNvSpPr>
              <p:nvPr/>
            </p:nvSpPr>
            <p:spPr bwMode="auto">
              <a:xfrm>
                <a:off x="1936" y="1968"/>
                <a:ext cx="183" cy="159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/>
                <a:endParaRPr lang="he-IL"/>
              </a:p>
            </p:txBody>
          </p:sp>
          <p:grpSp>
            <p:nvGrpSpPr>
              <p:cNvPr id="712003" name="Group 643"/>
              <p:cNvGrpSpPr>
                <a:grpSpLocks/>
              </p:cNvGrpSpPr>
              <p:nvPr/>
            </p:nvGrpSpPr>
            <p:grpSpPr bwMode="auto">
              <a:xfrm>
                <a:off x="1421" y="2683"/>
                <a:ext cx="87" cy="224"/>
                <a:chOff x="11" y="2835"/>
                <a:chExt cx="113" cy="340"/>
              </a:xfrm>
            </p:grpSpPr>
            <p:sp>
              <p:nvSpPr>
                <p:cNvPr id="712053" name="Freeform 644"/>
                <p:cNvSpPr>
                  <a:spLocks/>
                </p:cNvSpPr>
                <p:nvPr/>
              </p:nvSpPr>
              <p:spPr bwMode="auto">
                <a:xfrm>
                  <a:off x="11" y="2835"/>
                  <a:ext cx="69" cy="252"/>
                </a:xfrm>
                <a:custGeom>
                  <a:avLst/>
                  <a:gdLst>
                    <a:gd name="T0" fmla="*/ 0 w 69"/>
                    <a:gd name="T1" fmla="*/ 0 h 252"/>
                    <a:gd name="T2" fmla="*/ 1 w 69"/>
                    <a:gd name="T3" fmla="*/ 0 h 252"/>
                    <a:gd name="T4" fmla="*/ 1 w 69"/>
                    <a:gd name="T5" fmla="*/ 0 h 252"/>
                    <a:gd name="T6" fmla="*/ 7 w 69"/>
                    <a:gd name="T7" fmla="*/ 1 h 252"/>
                    <a:gd name="T8" fmla="*/ 13 w 69"/>
                    <a:gd name="T9" fmla="*/ 5 h 252"/>
                    <a:gd name="T10" fmla="*/ 19 w 69"/>
                    <a:gd name="T11" fmla="*/ 11 h 252"/>
                    <a:gd name="T12" fmla="*/ 24 w 69"/>
                    <a:gd name="T13" fmla="*/ 19 h 252"/>
                    <a:gd name="T14" fmla="*/ 29 w 69"/>
                    <a:gd name="T15" fmla="*/ 29 h 252"/>
                    <a:gd name="T16" fmla="*/ 35 w 69"/>
                    <a:gd name="T17" fmla="*/ 42 h 252"/>
                    <a:gd name="T18" fmla="*/ 39 w 69"/>
                    <a:gd name="T19" fmla="*/ 56 h 252"/>
                    <a:gd name="T20" fmla="*/ 44 w 69"/>
                    <a:gd name="T21" fmla="*/ 72 h 252"/>
                    <a:gd name="T22" fmla="*/ 48 w 69"/>
                    <a:gd name="T23" fmla="*/ 89 h 252"/>
                    <a:gd name="T24" fmla="*/ 52 w 69"/>
                    <a:gd name="T25" fmla="*/ 109 h 252"/>
                    <a:gd name="T26" fmla="*/ 56 w 69"/>
                    <a:gd name="T27" fmla="*/ 129 h 252"/>
                    <a:gd name="T28" fmla="*/ 60 w 69"/>
                    <a:gd name="T29" fmla="*/ 151 h 252"/>
                    <a:gd name="T30" fmla="*/ 63 w 69"/>
                    <a:gd name="T31" fmla="*/ 175 h 252"/>
                    <a:gd name="T32" fmla="*/ 65 w 69"/>
                    <a:gd name="T33" fmla="*/ 200 h 252"/>
                    <a:gd name="T34" fmla="*/ 67 w 69"/>
                    <a:gd name="T35" fmla="*/ 225 h 252"/>
                    <a:gd name="T36" fmla="*/ 69 w 69"/>
                    <a:gd name="T37" fmla="*/ 252 h 25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9"/>
                    <a:gd name="T58" fmla="*/ 0 h 252"/>
                    <a:gd name="T59" fmla="*/ 69 w 69"/>
                    <a:gd name="T60" fmla="*/ 252 h 25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9" h="252">
                      <a:moveTo>
                        <a:pt x="0" y="0"/>
                      </a:moveTo>
                      <a:lnTo>
                        <a:pt x="1" y="0"/>
                      </a:lnTo>
                      <a:lnTo>
                        <a:pt x="7" y="1"/>
                      </a:lnTo>
                      <a:lnTo>
                        <a:pt x="13" y="5"/>
                      </a:lnTo>
                      <a:lnTo>
                        <a:pt x="19" y="11"/>
                      </a:lnTo>
                      <a:lnTo>
                        <a:pt x="24" y="19"/>
                      </a:lnTo>
                      <a:lnTo>
                        <a:pt x="29" y="29"/>
                      </a:lnTo>
                      <a:lnTo>
                        <a:pt x="35" y="42"/>
                      </a:lnTo>
                      <a:lnTo>
                        <a:pt x="39" y="56"/>
                      </a:lnTo>
                      <a:lnTo>
                        <a:pt x="44" y="72"/>
                      </a:lnTo>
                      <a:lnTo>
                        <a:pt x="48" y="89"/>
                      </a:lnTo>
                      <a:lnTo>
                        <a:pt x="52" y="109"/>
                      </a:lnTo>
                      <a:lnTo>
                        <a:pt x="56" y="129"/>
                      </a:lnTo>
                      <a:lnTo>
                        <a:pt x="60" y="151"/>
                      </a:lnTo>
                      <a:lnTo>
                        <a:pt x="63" y="175"/>
                      </a:lnTo>
                      <a:lnTo>
                        <a:pt x="65" y="200"/>
                      </a:lnTo>
                      <a:lnTo>
                        <a:pt x="67" y="225"/>
                      </a:lnTo>
                      <a:lnTo>
                        <a:pt x="69" y="252"/>
                      </a:lnTo>
                    </a:path>
                  </a:pathLst>
                </a:custGeom>
                <a:noFill/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54" name="Freeform 645"/>
                <p:cNvSpPr>
                  <a:spLocks/>
                </p:cNvSpPr>
                <p:nvPr/>
              </p:nvSpPr>
              <p:spPr bwMode="auto">
                <a:xfrm>
                  <a:off x="37" y="3087"/>
                  <a:ext cx="87" cy="88"/>
                </a:xfrm>
                <a:custGeom>
                  <a:avLst/>
                  <a:gdLst>
                    <a:gd name="T0" fmla="*/ 0 w 87"/>
                    <a:gd name="T1" fmla="*/ 2 h 88"/>
                    <a:gd name="T2" fmla="*/ 46 w 87"/>
                    <a:gd name="T3" fmla="*/ 88 h 88"/>
                    <a:gd name="T4" fmla="*/ 87 w 87"/>
                    <a:gd name="T5" fmla="*/ 0 h 88"/>
                    <a:gd name="T6" fmla="*/ 0 w 87"/>
                    <a:gd name="T7" fmla="*/ 2 h 8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7"/>
                    <a:gd name="T13" fmla="*/ 0 h 88"/>
                    <a:gd name="T14" fmla="*/ 87 w 87"/>
                    <a:gd name="T15" fmla="*/ 88 h 8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7" h="88">
                      <a:moveTo>
                        <a:pt x="0" y="2"/>
                      </a:moveTo>
                      <a:lnTo>
                        <a:pt x="46" y="88"/>
                      </a:lnTo>
                      <a:lnTo>
                        <a:pt x="8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4" name="Group 646"/>
              <p:cNvGrpSpPr>
                <a:grpSpLocks/>
              </p:cNvGrpSpPr>
              <p:nvPr/>
            </p:nvGrpSpPr>
            <p:grpSpPr bwMode="auto">
              <a:xfrm>
                <a:off x="1347" y="1230"/>
                <a:ext cx="1029" cy="1999"/>
                <a:chOff x="630" y="336"/>
                <a:chExt cx="1346" cy="3021"/>
              </a:xfrm>
            </p:grpSpPr>
            <p:sp>
              <p:nvSpPr>
                <p:cNvPr id="712049" name="Freeform 647"/>
                <p:cNvSpPr>
                  <a:spLocks/>
                </p:cNvSpPr>
                <p:nvPr/>
              </p:nvSpPr>
              <p:spPr bwMode="auto">
                <a:xfrm>
                  <a:off x="864" y="576"/>
                  <a:ext cx="1112" cy="2496"/>
                </a:xfrm>
                <a:custGeom>
                  <a:avLst/>
                  <a:gdLst>
                    <a:gd name="T0" fmla="*/ 816 w 1112"/>
                    <a:gd name="T1" fmla="*/ 0 h 2496"/>
                    <a:gd name="T2" fmla="*/ 1104 w 1112"/>
                    <a:gd name="T3" fmla="*/ 624 h 2496"/>
                    <a:gd name="T4" fmla="*/ 864 w 1112"/>
                    <a:gd name="T5" fmla="*/ 1008 h 2496"/>
                    <a:gd name="T6" fmla="*/ 1008 w 1112"/>
                    <a:gd name="T7" fmla="*/ 1920 h 2496"/>
                    <a:gd name="T8" fmla="*/ 384 w 1112"/>
                    <a:gd name="T9" fmla="*/ 2304 h 2496"/>
                    <a:gd name="T10" fmla="*/ 0 w 1112"/>
                    <a:gd name="T11" fmla="*/ 2496 h 24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12"/>
                    <a:gd name="T19" fmla="*/ 0 h 2496"/>
                    <a:gd name="T20" fmla="*/ 1112 w 1112"/>
                    <a:gd name="T21" fmla="*/ 2496 h 24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12" h="2496">
                      <a:moveTo>
                        <a:pt x="816" y="0"/>
                      </a:moveTo>
                      <a:cubicBezTo>
                        <a:pt x="956" y="228"/>
                        <a:pt x="1096" y="456"/>
                        <a:pt x="1104" y="624"/>
                      </a:cubicBezTo>
                      <a:cubicBezTo>
                        <a:pt x="1112" y="792"/>
                        <a:pt x="880" y="792"/>
                        <a:pt x="864" y="1008"/>
                      </a:cubicBezTo>
                      <a:cubicBezTo>
                        <a:pt x="848" y="1224"/>
                        <a:pt x="1088" y="1704"/>
                        <a:pt x="1008" y="1920"/>
                      </a:cubicBezTo>
                      <a:cubicBezTo>
                        <a:pt x="928" y="2136"/>
                        <a:pt x="552" y="2208"/>
                        <a:pt x="384" y="2304"/>
                      </a:cubicBezTo>
                      <a:cubicBezTo>
                        <a:pt x="216" y="2400"/>
                        <a:pt x="108" y="2448"/>
                        <a:pt x="0" y="2496"/>
                      </a:cubicBezTo>
                    </a:path>
                  </a:pathLst>
                </a:custGeom>
                <a:noFill/>
                <a:ln w="1905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50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1720" y="336"/>
                  <a:ext cx="78" cy="288"/>
                </a:xfrm>
                <a:prstGeom prst="line">
                  <a:avLst/>
                </a:prstGeom>
                <a:noFill/>
                <a:ln w="1905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051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750" y="3069"/>
                  <a:ext cx="78" cy="288"/>
                </a:xfrm>
                <a:prstGeom prst="line">
                  <a:avLst/>
                </a:prstGeom>
                <a:noFill/>
                <a:ln w="1905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052" name="Freeform 650"/>
                <p:cNvSpPr>
                  <a:spLocks/>
                </p:cNvSpPr>
                <p:nvPr/>
              </p:nvSpPr>
              <p:spPr bwMode="auto">
                <a:xfrm>
                  <a:off x="630" y="576"/>
                  <a:ext cx="1104" cy="2496"/>
                </a:xfrm>
                <a:custGeom>
                  <a:avLst/>
                  <a:gdLst>
                    <a:gd name="T0" fmla="*/ 1080 w 1104"/>
                    <a:gd name="T1" fmla="*/ 0 h 2272"/>
                    <a:gd name="T2" fmla="*/ 984 w 1104"/>
                    <a:gd name="T3" fmla="*/ 77 h 2272"/>
                    <a:gd name="T4" fmla="*/ 360 w 1104"/>
                    <a:gd name="T5" fmla="*/ 460 h 2272"/>
                    <a:gd name="T6" fmla="*/ 312 w 1104"/>
                    <a:gd name="T7" fmla="*/ 1460 h 2272"/>
                    <a:gd name="T8" fmla="*/ 24 w 1104"/>
                    <a:gd name="T9" fmla="*/ 1996 h 2272"/>
                    <a:gd name="T10" fmla="*/ 168 w 1104"/>
                    <a:gd name="T11" fmla="*/ 3379 h 2272"/>
                    <a:gd name="T12" fmla="*/ 168 w 1104"/>
                    <a:gd name="T13" fmla="*/ 3534 h 22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04"/>
                    <a:gd name="T22" fmla="*/ 0 h 2272"/>
                    <a:gd name="T23" fmla="*/ 1104 w 1104"/>
                    <a:gd name="T24" fmla="*/ 2272 h 22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04" h="2272">
                      <a:moveTo>
                        <a:pt x="1080" y="0"/>
                      </a:moveTo>
                      <a:cubicBezTo>
                        <a:pt x="1092" y="0"/>
                        <a:pt x="1104" y="0"/>
                        <a:pt x="984" y="48"/>
                      </a:cubicBezTo>
                      <a:cubicBezTo>
                        <a:pt x="864" y="96"/>
                        <a:pt x="472" y="144"/>
                        <a:pt x="360" y="288"/>
                      </a:cubicBezTo>
                      <a:cubicBezTo>
                        <a:pt x="248" y="432"/>
                        <a:pt x="368" y="752"/>
                        <a:pt x="312" y="912"/>
                      </a:cubicBezTo>
                      <a:cubicBezTo>
                        <a:pt x="256" y="1072"/>
                        <a:pt x="48" y="1048"/>
                        <a:pt x="24" y="1248"/>
                      </a:cubicBezTo>
                      <a:cubicBezTo>
                        <a:pt x="0" y="1448"/>
                        <a:pt x="144" y="1952"/>
                        <a:pt x="168" y="2112"/>
                      </a:cubicBezTo>
                      <a:cubicBezTo>
                        <a:pt x="192" y="2272"/>
                        <a:pt x="180" y="2240"/>
                        <a:pt x="168" y="2208"/>
                      </a:cubicBezTo>
                    </a:path>
                  </a:pathLst>
                </a:custGeom>
                <a:noFill/>
                <a:ln w="1905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5" name="Group 651"/>
              <p:cNvGrpSpPr>
                <a:grpSpLocks/>
              </p:cNvGrpSpPr>
              <p:nvPr/>
            </p:nvGrpSpPr>
            <p:grpSpPr bwMode="auto">
              <a:xfrm>
                <a:off x="1928" y="2532"/>
                <a:ext cx="276" cy="132"/>
                <a:chOff x="1101" y="1766"/>
                <a:chExt cx="361" cy="204"/>
              </a:xfrm>
            </p:grpSpPr>
            <p:sp>
              <p:nvSpPr>
                <p:cNvPr id="712047" name="Freeform 652"/>
                <p:cNvSpPr>
                  <a:spLocks/>
                </p:cNvSpPr>
                <p:nvPr/>
              </p:nvSpPr>
              <p:spPr bwMode="auto">
                <a:xfrm>
                  <a:off x="1101" y="1766"/>
                  <a:ext cx="361" cy="204"/>
                </a:xfrm>
                <a:custGeom>
                  <a:avLst/>
                  <a:gdLst>
                    <a:gd name="T0" fmla="*/ 38 w 361"/>
                    <a:gd name="T1" fmla="*/ 136 h 204"/>
                    <a:gd name="T2" fmla="*/ 67 w 361"/>
                    <a:gd name="T3" fmla="*/ 187 h 204"/>
                    <a:gd name="T4" fmla="*/ 95 w 361"/>
                    <a:gd name="T5" fmla="*/ 204 h 204"/>
                    <a:gd name="T6" fmla="*/ 124 w 361"/>
                    <a:gd name="T7" fmla="*/ 204 h 204"/>
                    <a:gd name="T8" fmla="*/ 152 w 361"/>
                    <a:gd name="T9" fmla="*/ 187 h 204"/>
                    <a:gd name="T10" fmla="*/ 181 w 361"/>
                    <a:gd name="T11" fmla="*/ 179 h 204"/>
                    <a:gd name="T12" fmla="*/ 238 w 361"/>
                    <a:gd name="T13" fmla="*/ 179 h 204"/>
                    <a:gd name="T14" fmla="*/ 266 w 361"/>
                    <a:gd name="T15" fmla="*/ 179 h 204"/>
                    <a:gd name="T16" fmla="*/ 295 w 361"/>
                    <a:gd name="T17" fmla="*/ 179 h 204"/>
                    <a:gd name="T18" fmla="*/ 323 w 361"/>
                    <a:gd name="T19" fmla="*/ 187 h 204"/>
                    <a:gd name="T20" fmla="*/ 352 w 361"/>
                    <a:gd name="T21" fmla="*/ 170 h 204"/>
                    <a:gd name="T22" fmla="*/ 352 w 361"/>
                    <a:gd name="T23" fmla="*/ 145 h 204"/>
                    <a:gd name="T24" fmla="*/ 361 w 361"/>
                    <a:gd name="T25" fmla="*/ 119 h 204"/>
                    <a:gd name="T26" fmla="*/ 361 w 361"/>
                    <a:gd name="T27" fmla="*/ 94 h 204"/>
                    <a:gd name="T28" fmla="*/ 361 w 361"/>
                    <a:gd name="T29" fmla="*/ 68 h 204"/>
                    <a:gd name="T30" fmla="*/ 361 w 361"/>
                    <a:gd name="T31" fmla="*/ 43 h 204"/>
                    <a:gd name="T32" fmla="*/ 333 w 361"/>
                    <a:gd name="T33" fmla="*/ 43 h 204"/>
                    <a:gd name="T34" fmla="*/ 314 w 361"/>
                    <a:gd name="T35" fmla="*/ 17 h 204"/>
                    <a:gd name="T36" fmla="*/ 285 w 361"/>
                    <a:gd name="T37" fmla="*/ 17 h 204"/>
                    <a:gd name="T38" fmla="*/ 257 w 361"/>
                    <a:gd name="T39" fmla="*/ 9 h 204"/>
                    <a:gd name="T40" fmla="*/ 228 w 361"/>
                    <a:gd name="T41" fmla="*/ 9 h 204"/>
                    <a:gd name="T42" fmla="*/ 200 w 361"/>
                    <a:gd name="T43" fmla="*/ 9 h 204"/>
                    <a:gd name="T44" fmla="*/ 171 w 361"/>
                    <a:gd name="T45" fmla="*/ 9 h 204"/>
                    <a:gd name="T46" fmla="*/ 143 w 361"/>
                    <a:gd name="T47" fmla="*/ 0 h 204"/>
                    <a:gd name="T48" fmla="*/ 114 w 361"/>
                    <a:gd name="T49" fmla="*/ 0 h 204"/>
                    <a:gd name="T50" fmla="*/ 86 w 361"/>
                    <a:gd name="T51" fmla="*/ 0 h 204"/>
                    <a:gd name="T52" fmla="*/ 57 w 361"/>
                    <a:gd name="T53" fmla="*/ 0 h 204"/>
                    <a:gd name="T54" fmla="*/ 29 w 361"/>
                    <a:gd name="T55" fmla="*/ 9 h 204"/>
                    <a:gd name="T56" fmla="*/ 10 w 361"/>
                    <a:gd name="T57" fmla="*/ 34 h 204"/>
                    <a:gd name="T58" fmla="*/ 0 w 361"/>
                    <a:gd name="T59" fmla="*/ 60 h 204"/>
                    <a:gd name="T60" fmla="*/ 0 w 361"/>
                    <a:gd name="T61" fmla="*/ 85 h 204"/>
                    <a:gd name="T62" fmla="*/ 0 w 361"/>
                    <a:gd name="T63" fmla="*/ 111 h 204"/>
                    <a:gd name="T64" fmla="*/ 29 w 361"/>
                    <a:gd name="T65" fmla="*/ 119 h 204"/>
                    <a:gd name="T66" fmla="*/ 48 w 361"/>
                    <a:gd name="T67" fmla="*/ 145 h 204"/>
                    <a:gd name="T68" fmla="*/ 38 w 361"/>
                    <a:gd name="T69" fmla="*/ 136 h 20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361"/>
                    <a:gd name="T106" fmla="*/ 0 h 204"/>
                    <a:gd name="T107" fmla="*/ 361 w 361"/>
                    <a:gd name="T108" fmla="*/ 204 h 20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361" h="204">
                      <a:moveTo>
                        <a:pt x="38" y="136"/>
                      </a:moveTo>
                      <a:lnTo>
                        <a:pt x="67" y="187"/>
                      </a:lnTo>
                      <a:lnTo>
                        <a:pt x="95" y="204"/>
                      </a:lnTo>
                      <a:lnTo>
                        <a:pt x="124" y="204"/>
                      </a:lnTo>
                      <a:lnTo>
                        <a:pt x="152" y="187"/>
                      </a:lnTo>
                      <a:lnTo>
                        <a:pt x="181" y="179"/>
                      </a:lnTo>
                      <a:lnTo>
                        <a:pt x="238" y="179"/>
                      </a:lnTo>
                      <a:lnTo>
                        <a:pt x="266" y="179"/>
                      </a:lnTo>
                      <a:lnTo>
                        <a:pt x="295" y="179"/>
                      </a:lnTo>
                      <a:lnTo>
                        <a:pt x="323" y="187"/>
                      </a:lnTo>
                      <a:lnTo>
                        <a:pt x="352" y="170"/>
                      </a:lnTo>
                      <a:lnTo>
                        <a:pt x="352" y="145"/>
                      </a:lnTo>
                      <a:lnTo>
                        <a:pt x="361" y="119"/>
                      </a:lnTo>
                      <a:lnTo>
                        <a:pt x="361" y="94"/>
                      </a:lnTo>
                      <a:lnTo>
                        <a:pt x="361" y="68"/>
                      </a:lnTo>
                      <a:lnTo>
                        <a:pt x="361" y="43"/>
                      </a:lnTo>
                      <a:lnTo>
                        <a:pt x="333" y="43"/>
                      </a:lnTo>
                      <a:lnTo>
                        <a:pt x="314" y="17"/>
                      </a:lnTo>
                      <a:lnTo>
                        <a:pt x="285" y="17"/>
                      </a:lnTo>
                      <a:lnTo>
                        <a:pt x="257" y="9"/>
                      </a:lnTo>
                      <a:lnTo>
                        <a:pt x="228" y="9"/>
                      </a:lnTo>
                      <a:lnTo>
                        <a:pt x="200" y="9"/>
                      </a:lnTo>
                      <a:lnTo>
                        <a:pt x="171" y="9"/>
                      </a:lnTo>
                      <a:lnTo>
                        <a:pt x="143" y="0"/>
                      </a:lnTo>
                      <a:lnTo>
                        <a:pt x="114" y="0"/>
                      </a:lnTo>
                      <a:lnTo>
                        <a:pt x="86" y="0"/>
                      </a:lnTo>
                      <a:lnTo>
                        <a:pt x="57" y="0"/>
                      </a:lnTo>
                      <a:lnTo>
                        <a:pt x="29" y="9"/>
                      </a:lnTo>
                      <a:lnTo>
                        <a:pt x="10" y="34"/>
                      </a:lnTo>
                      <a:lnTo>
                        <a:pt x="0" y="60"/>
                      </a:lnTo>
                      <a:lnTo>
                        <a:pt x="0" y="85"/>
                      </a:lnTo>
                      <a:lnTo>
                        <a:pt x="0" y="111"/>
                      </a:lnTo>
                      <a:lnTo>
                        <a:pt x="29" y="119"/>
                      </a:lnTo>
                      <a:lnTo>
                        <a:pt x="48" y="145"/>
                      </a:lnTo>
                      <a:lnTo>
                        <a:pt x="38" y="136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48" name="Freeform 653"/>
                <p:cNvSpPr>
                  <a:spLocks/>
                </p:cNvSpPr>
                <p:nvPr/>
              </p:nvSpPr>
              <p:spPr bwMode="auto">
                <a:xfrm>
                  <a:off x="1101" y="1766"/>
                  <a:ext cx="361" cy="204"/>
                </a:xfrm>
                <a:custGeom>
                  <a:avLst/>
                  <a:gdLst>
                    <a:gd name="T0" fmla="*/ 38 w 361"/>
                    <a:gd name="T1" fmla="*/ 136 h 204"/>
                    <a:gd name="T2" fmla="*/ 67 w 361"/>
                    <a:gd name="T3" fmla="*/ 187 h 204"/>
                    <a:gd name="T4" fmla="*/ 95 w 361"/>
                    <a:gd name="T5" fmla="*/ 204 h 204"/>
                    <a:gd name="T6" fmla="*/ 124 w 361"/>
                    <a:gd name="T7" fmla="*/ 204 h 204"/>
                    <a:gd name="T8" fmla="*/ 152 w 361"/>
                    <a:gd name="T9" fmla="*/ 187 h 204"/>
                    <a:gd name="T10" fmla="*/ 181 w 361"/>
                    <a:gd name="T11" fmla="*/ 179 h 204"/>
                    <a:gd name="T12" fmla="*/ 238 w 361"/>
                    <a:gd name="T13" fmla="*/ 179 h 204"/>
                    <a:gd name="T14" fmla="*/ 266 w 361"/>
                    <a:gd name="T15" fmla="*/ 179 h 204"/>
                    <a:gd name="T16" fmla="*/ 295 w 361"/>
                    <a:gd name="T17" fmla="*/ 179 h 204"/>
                    <a:gd name="T18" fmla="*/ 323 w 361"/>
                    <a:gd name="T19" fmla="*/ 187 h 204"/>
                    <a:gd name="T20" fmla="*/ 352 w 361"/>
                    <a:gd name="T21" fmla="*/ 170 h 204"/>
                    <a:gd name="T22" fmla="*/ 352 w 361"/>
                    <a:gd name="T23" fmla="*/ 145 h 204"/>
                    <a:gd name="T24" fmla="*/ 361 w 361"/>
                    <a:gd name="T25" fmla="*/ 119 h 204"/>
                    <a:gd name="T26" fmla="*/ 361 w 361"/>
                    <a:gd name="T27" fmla="*/ 94 h 204"/>
                    <a:gd name="T28" fmla="*/ 361 w 361"/>
                    <a:gd name="T29" fmla="*/ 68 h 204"/>
                    <a:gd name="T30" fmla="*/ 361 w 361"/>
                    <a:gd name="T31" fmla="*/ 43 h 204"/>
                    <a:gd name="T32" fmla="*/ 333 w 361"/>
                    <a:gd name="T33" fmla="*/ 43 h 204"/>
                    <a:gd name="T34" fmla="*/ 314 w 361"/>
                    <a:gd name="T35" fmla="*/ 17 h 204"/>
                    <a:gd name="T36" fmla="*/ 285 w 361"/>
                    <a:gd name="T37" fmla="*/ 17 h 204"/>
                    <a:gd name="T38" fmla="*/ 257 w 361"/>
                    <a:gd name="T39" fmla="*/ 9 h 204"/>
                    <a:gd name="T40" fmla="*/ 228 w 361"/>
                    <a:gd name="T41" fmla="*/ 9 h 204"/>
                    <a:gd name="T42" fmla="*/ 200 w 361"/>
                    <a:gd name="T43" fmla="*/ 9 h 204"/>
                    <a:gd name="T44" fmla="*/ 171 w 361"/>
                    <a:gd name="T45" fmla="*/ 9 h 204"/>
                    <a:gd name="T46" fmla="*/ 143 w 361"/>
                    <a:gd name="T47" fmla="*/ 0 h 204"/>
                    <a:gd name="T48" fmla="*/ 114 w 361"/>
                    <a:gd name="T49" fmla="*/ 0 h 204"/>
                    <a:gd name="T50" fmla="*/ 86 w 361"/>
                    <a:gd name="T51" fmla="*/ 0 h 204"/>
                    <a:gd name="T52" fmla="*/ 57 w 361"/>
                    <a:gd name="T53" fmla="*/ 0 h 204"/>
                    <a:gd name="T54" fmla="*/ 29 w 361"/>
                    <a:gd name="T55" fmla="*/ 9 h 204"/>
                    <a:gd name="T56" fmla="*/ 10 w 361"/>
                    <a:gd name="T57" fmla="*/ 34 h 204"/>
                    <a:gd name="T58" fmla="*/ 0 w 361"/>
                    <a:gd name="T59" fmla="*/ 60 h 204"/>
                    <a:gd name="T60" fmla="*/ 0 w 361"/>
                    <a:gd name="T61" fmla="*/ 85 h 204"/>
                    <a:gd name="T62" fmla="*/ 0 w 361"/>
                    <a:gd name="T63" fmla="*/ 111 h 204"/>
                    <a:gd name="T64" fmla="*/ 29 w 361"/>
                    <a:gd name="T65" fmla="*/ 119 h 204"/>
                    <a:gd name="T66" fmla="*/ 48 w 361"/>
                    <a:gd name="T67" fmla="*/ 145 h 204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61"/>
                    <a:gd name="T103" fmla="*/ 0 h 204"/>
                    <a:gd name="T104" fmla="*/ 361 w 361"/>
                    <a:gd name="T105" fmla="*/ 204 h 204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61" h="204">
                      <a:moveTo>
                        <a:pt x="38" y="136"/>
                      </a:moveTo>
                      <a:lnTo>
                        <a:pt x="67" y="187"/>
                      </a:lnTo>
                      <a:lnTo>
                        <a:pt x="95" y="204"/>
                      </a:lnTo>
                      <a:lnTo>
                        <a:pt x="124" y="204"/>
                      </a:lnTo>
                      <a:lnTo>
                        <a:pt x="152" y="187"/>
                      </a:lnTo>
                      <a:lnTo>
                        <a:pt x="181" y="179"/>
                      </a:lnTo>
                      <a:lnTo>
                        <a:pt x="238" y="179"/>
                      </a:lnTo>
                      <a:lnTo>
                        <a:pt x="266" y="179"/>
                      </a:lnTo>
                      <a:lnTo>
                        <a:pt x="295" y="179"/>
                      </a:lnTo>
                      <a:lnTo>
                        <a:pt x="323" y="187"/>
                      </a:lnTo>
                      <a:lnTo>
                        <a:pt x="352" y="170"/>
                      </a:lnTo>
                      <a:lnTo>
                        <a:pt x="352" y="145"/>
                      </a:lnTo>
                      <a:lnTo>
                        <a:pt x="361" y="119"/>
                      </a:lnTo>
                      <a:lnTo>
                        <a:pt x="361" y="94"/>
                      </a:lnTo>
                      <a:lnTo>
                        <a:pt x="361" y="68"/>
                      </a:lnTo>
                      <a:lnTo>
                        <a:pt x="361" y="43"/>
                      </a:lnTo>
                      <a:lnTo>
                        <a:pt x="333" y="43"/>
                      </a:lnTo>
                      <a:lnTo>
                        <a:pt x="314" y="17"/>
                      </a:lnTo>
                      <a:lnTo>
                        <a:pt x="285" y="17"/>
                      </a:lnTo>
                      <a:lnTo>
                        <a:pt x="257" y="9"/>
                      </a:lnTo>
                      <a:lnTo>
                        <a:pt x="228" y="9"/>
                      </a:lnTo>
                      <a:lnTo>
                        <a:pt x="200" y="9"/>
                      </a:lnTo>
                      <a:lnTo>
                        <a:pt x="171" y="9"/>
                      </a:lnTo>
                      <a:lnTo>
                        <a:pt x="143" y="0"/>
                      </a:lnTo>
                      <a:lnTo>
                        <a:pt x="114" y="0"/>
                      </a:lnTo>
                      <a:lnTo>
                        <a:pt x="86" y="0"/>
                      </a:lnTo>
                      <a:lnTo>
                        <a:pt x="57" y="0"/>
                      </a:lnTo>
                      <a:lnTo>
                        <a:pt x="29" y="9"/>
                      </a:lnTo>
                      <a:lnTo>
                        <a:pt x="10" y="34"/>
                      </a:lnTo>
                      <a:lnTo>
                        <a:pt x="0" y="60"/>
                      </a:lnTo>
                      <a:lnTo>
                        <a:pt x="0" y="85"/>
                      </a:lnTo>
                      <a:lnTo>
                        <a:pt x="0" y="111"/>
                      </a:lnTo>
                      <a:lnTo>
                        <a:pt x="29" y="119"/>
                      </a:lnTo>
                      <a:lnTo>
                        <a:pt x="48" y="145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6" name="Group 654"/>
              <p:cNvGrpSpPr>
                <a:grpSpLocks/>
              </p:cNvGrpSpPr>
              <p:nvPr/>
            </p:nvGrpSpPr>
            <p:grpSpPr bwMode="auto">
              <a:xfrm>
                <a:off x="1707" y="2437"/>
                <a:ext cx="112" cy="40"/>
                <a:chOff x="287" y="2590"/>
                <a:chExt cx="146" cy="61"/>
              </a:xfrm>
            </p:grpSpPr>
            <p:sp>
              <p:nvSpPr>
                <p:cNvPr id="712045" name="Oval 655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46" name="Oval 656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7" name="Group 657"/>
              <p:cNvGrpSpPr>
                <a:grpSpLocks/>
              </p:cNvGrpSpPr>
              <p:nvPr/>
            </p:nvGrpSpPr>
            <p:grpSpPr bwMode="auto">
              <a:xfrm>
                <a:off x="1965" y="2564"/>
                <a:ext cx="111" cy="40"/>
                <a:chOff x="287" y="2590"/>
                <a:chExt cx="146" cy="61"/>
              </a:xfrm>
            </p:grpSpPr>
            <p:sp>
              <p:nvSpPr>
                <p:cNvPr id="712043" name="Oval 658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44" name="Oval 659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8" name="Group 660"/>
              <p:cNvGrpSpPr>
                <a:grpSpLocks/>
              </p:cNvGrpSpPr>
              <p:nvPr/>
            </p:nvGrpSpPr>
            <p:grpSpPr bwMode="auto">
              <a:xfrm>
                <a:off x="2001" y="2310"/>
                <a:ext cx="179" cy="210"/>
                <a:chOff x="835" y="2472"/>
                <a:chExt cx="234" cy="322"/>
              </a:xfrm>
            </p:grpSpPr>
            <p:sp>
              <p:nvSpPr>
                <p:cNvPr id="712041" name="Freeform 661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78 w 234"/>
                    <a:gd name="T69" fmla="*/ 288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4"/>
                    <a:gd name="T106" fmla="*/ 0 h 322"/>
                    <a:gd name="T107" fmla="*/ 234 w 234"/>
                    <a:gd name="T108" fmla="*/ 322 h 3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  <a:lnTo>
                        <a:pt x="78" y="28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42" name="Freeform 662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4"/>
                    <a:gd name="T103" fmla="*/ 0 h 322"/>
                    <a:gd name="T104" fmla="*/ 234 w 234"/>
                    <a:gd name="T105" fmla="*/ 322 h 3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09" name="Group 663"/>
              <p:cNvGrpSpPr>
                <a:grpSpLocks/>
              </p:cNvGrpSpPr>
              <p:nvPr/>
            </p:nvGrpSpPr>
            <p:grpSpPr bwMode="auto">
              <a:xfrm>
                <a:off x="2066" y="2365"/>
                <a:ext cx="52" cy="86"/>
                <a:chOff x="562" y="2454"/>
                <a:chExt cx="68" cy="131"/>
              </a:xfrm>
            </p:grpSpPr>
            <p:sp>
              <p:nvSpPr>
                <p:cNvPr id="712039" name="Oval 664"/>
                <p:cNvSpPr>
                  <a:spLocks noChangeArrowheads="1"/>
                </p:cNvSpPr>
                <p:nvPr/>
              </p:nvSpPr>
              <p:spPr bwMode="auto">
                <a:xfrm>
                  <a:off x="562" y="2454"/>
                  <a:ext cx="68" cy="13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40" name="Oval 665"/>
                <p:cNvSpPr>
                  <a:spLocks noChangeArrowheads="1"/>
                </p:cNvSpPr>
                <p:nvPr/>
              </p:nvSpPr>
              <p:spPr bwMode="auto">
                <a:xfrm>
                  <a:off x="562" y="2454"/>
                  <a:ext cx="68" cy="13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10" name="Group 666"/>
              <p:cNvGrpSpPr>
                <a:grpSpLocks/>
              </p:cNvGrpSpPr>
              <p:nvPr/>
            </p:nvGrpSpPr>
            <p:grpSpPr bwMode="auto">
              <a:xfrm>
                <a:off x="1607" y="2096"/>
                <a:ext cx="179" cy="152"/>
                <a:chOff x="835" y="2472"/>
                <a:chExt cx="234" cy="322"/>
              </a:xfrm>
            </p:grpSpPr>
            <p:sp>
              <p:nvSpPr>
                <p:cNvPr id="712037" name="Freeform 667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78 w 234"/>
                    <a:gd name="T69" fmla="*/ 288 h 322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234"/>
                    <a:gd name="T106" fmla="*/ 0 h 322"/>
                    <a:gd name="T107" fmla="*/ 234 w 234"/>
                    <a:gd name="T108" fmla="*/ 322 h 322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  <a:lnTo>
                        <a:pt x="78" y="288"/>
                      </a:lnTo>
                      <a:close/>
                    </a:path>
                  </a:pathLst>
                </a:custGeom>
                <a:solidFill>
                  <a:srgbClr val="F6BF6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38" name="Freeform 668"/>
                <p:cNvSpPr>
                  <a:spLocks/>
                </p:cNvSpPr>
                <p:nvPr/>
              </p:nvSpPr>
              <p:spPr bwMode="auto">
                <a:xfrm>
                  <a:off x="835" y="2472"/>
                  <a:ext cx="234" cy="322"/>
                </a:xfrm>
                <a:custGeom>
                  <a:avLst/>
                  <a:gdLst>
                    <a:gd name="T0" fmla="*/ 78 w 234"/>
                    <a:gd name="T1" fmla="*/ 288 h 322"/>
                    <a:gd name="T2" fmla="*/ 20 w 234"/>
                    <a:gd name="T3" fmla="*/ 263 h 322"/>
                    <a:gd name="T4" fmla="*/ 0 w 234"/>
                    <a:gd name="T5" fmla="*/ 237 h 322"/>
                    <a:gd name="T6" fmla="*/ 0 w 234"/>
                    <a:gd name="T7" fmla="*/ 212 h 322"/>
                    <a:gd name="T8" fmla="*/ 20 w 234"/>
                    <a:gd name="T9" fmla="*/ 186 h 322"/>
                    <a:gd name="T10" fmla="*/ 29 w 234"/>
                    <a:gd name="T11" fmla="*/ 161 h 322"/>
                    <a:gd name="T12" fmla="*/ 29 w 234"/>
                    <a:gd name="T13" fmla="*/ 110 h 322"/>
                    <a:gd name="T14" fmla="*/ 29 w 234"/>
                    <a:gd name="T15" fmla="*/ 85 h 322"/>
                    <a:gd name="T16" fmla="*/ 29 w 234"/>
                    <a:gd name="T17" fmla="*/ 59 h 322"/>
                    <a:gd name="T18" fmla="*/ 20 w 234"/>
                    <a:gd name="T19" fmla="*/ 34 h 322"/>
                    <a:gd name="T20" fmla="*/ 39 w 234"/>
                    <a:gd name="T21" fmla="*/ 8 h 322"/>
                    <a:gd name="T22" fmla="*/ 68 w 234"/>
                    <a:gd name="T23" fmla="*/ 8 h 322"/>
                    <a:gd name="T24" fmla="*/ 98 w 234"/>
                    <a:gd name="T25" fmla="*/ 0 h 322"/>
                    <a:gd name="T26" fmla="*/ 127 w 234"/>
                    <a:gd name="T27" fmla="*/ 0 h 322"/>
                    <a:gd name="T28" fmla="*/ 156 w 234"/>
                    <a:gd name="T29" fmla="*/ 0 h 322"/>
                    <a:gd name="T30" fmla="*/ 185 w 234"/>
                    <a:gd name="T31" fmla="*/ 0 h 322"/>
                    <a:gd name="T32" fmla="*/ 185 w 234"/>
                    <a:gd name="T33" fmla="*/ 25 h 322"/>
                    <a:gd name="T34" fmla="*/ 215 w 234"/>
                    <a:gd name="T35" fmla="*/ 42 h 322"/>
                    <a:gd name="T36" fmla="*/ 215 w 234"/>
                    <a:gd name="T37" fmla="*/ 68 h 322"/>
                    <a:gd name="T38" fmla="*/ 224 w 234"/>
                    <a:gd name="T39" fmla="*/ 93 h 322"/>
                    <a:gd name="T40" fmla="*/ 224 w 234"/>
                    <a:gd name="T41" fmla="*/ 119 h 322"/>
                    <a:gd name="T42" fmla="*/ 224 w 234"/>
                    <a:gd name="T43" fmla="*/ 144 h 322"/>
                    <a:gd name="T44" fmla="*/ 224 w 234"/>
                    <a:gd name="T45" fmla="*/ 169 h 322"/>
                    <a:gd name="T46" fmla="*/ 234 w 234"/>
                    <a:gd name="T47" fmla="*/ 195 h 322"/>
                    <a:gd name="T48" fmla="*/ 234 w 234"/>
                    <a:gd name="T49" fmla="*/ 220 h 322"/>
                    <a:gd name="T50" fmla="*/ 234 w 234"/>
                    <a:gd name="T51" fmla="*/ 246 h 322"/>
                    <a:gd name="T52" fmla="*/ 234 w 234"/>
                    <a:gd name="T53" fmla="*/ 271 h 322"/>
                    <a:gd name="T54" fmla="*/ 224 w 234"/>
                    <a:gd name="T55" fmla="*/ 297 h 322"/>
                    <a:gd name="T56" fmla="*/ 195 w 234"/>
                    <a:gd name="T57" fmla="*/ 314 h 322"/>
                    <a:gd name="T58" fmla="*/ 166 w 234"/>
                    <a:gd name="T59" fmla="*/ 322 h 322"/>
                    <a:gd name="T60" fmla="*/ 137 w 234"/>
                    <a:gd name="T61" fmla="*/ 322 h 322"/>
                    <a:gd name="T62" fmla="*/ 107 w 234"/>
                    <a:gd name="T63" fmla="*/ 322 h 322"/>
                    <a:gd name="T64" fmla="*/ 98 w 234"/>
                    <a:gd name="T65" fmla="*/ 297 h 322"/>
                    <a:gd name="T66" fmla="*/ 68 w 234"/>
                    <a:gd name="T67" fmla="*/ 280 h 32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234"/>
                    <a:gd name="T103" fmla="*/ 0 h 322"/>
                    <a:gd name="T104" fmla="*/ 234 w 234"/>
                    <a:gd name="T105" fmla="*/ 322 h 32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234" h="322">
                      <a:moveTo>
                        <a:pt x="78" y="288"/>
                      </a:moveTo>
                      <a:lnTo>
                        <a:pt x="20" y="263"/>
                      </a:lnTo>
                      <a:lnTo>
                        <a:pt x="0" y="237"/>
                      </a:lnTo>
                      <a:lnTo>
                        <a:pt x="0" y="212"/>
                      </a:lnTo>
                      <a:lnTo>
                        <a:pt x="20" y="186"/>
                      </a:lnTo>
                      <a:lnTo>
                        <a:pt x="29" y="161"/>
                      </a:lnTo>
                      <a:lnTo>
                        <a:pt x="29" y="110"/>
                      </a:lnTo>
                      <a:lnTo>
                        <a:pt x="29" y="85"/>
                      </a:lnTo>
                      <a:lnTo>
                        <a:pt x="29" y="59"/>
                      </a:lnTo>
                      <a:lnTo>
                        <a:pt x="20" y="34"/>
                      </a:lnTo>
                      <a:lnTo>
                        <a:pt x="39" y="8"/>
                      </a:lnTo>
                      <a:lnTo>
                        <a:pt x="68" y="8"/>
                      </a:lnTo>
                      <a:lnTo>
                        <a:pt x="98" y="0"/>
                      </a:lnTo>
                      <a:lnTo>
                        <a:pt x="127" y="0"/>
                      </a:lnTo>
                      <a:lnTo>
                        <a:pt x="156" y="0"/>
                      </a:lnTo>
                      <a:lnTo>
                        <a:pt x="185" y="0"/>
                      </a:lnTo>
                      <a:lnTo>
                        <a:pt x="185" y="25"/>
                      </a:lnTo>
                      <a:lnTo>
                        <a:pt x="215" y="42"/>
                      </a:lnTo>
                      <a:lnTo>
                        <a:pt x="215" y="68"/>
                      </a:lnTo>
                      <a:lnTo>
                        <a:pt x="224" y="93"/>
                      </a:lnTo>
                      <a:lnTo>
                        <a:pt x="224" y="119"/>
                      </a:lnTo>
                      <a:lnTo>
                        <a:pt x="224" y="144"/>
                      </a:lnTo>
                      <a:lnTo>
                        <a:pt x="224" y="169"/>
                      </a:lnTo>
                      <a:lnTo>
                        <a:pt x="234" y="195"/>
                      </a:lnTo>
                      <a:lnTo>
                        <a:pt x="234" y="220"/>
                      </a:lnTo>
                      <a:lnTo>
                        <a:pt x="234" y="246"/>
                      </a:lnTo>
                      <a:lnTo>
                        <a:pt x="234" y="271"/>
                      </a:lnTo>
                      <a:lnTo>
                        <a:pt x="224" y="297"/>
                      </a:lnTo>
                      <a:lnTo>
                        <a:pt x="195" y="314"/>
                      </a:lnTo>
                      <a:lnTo>
                        <a:pt x="166" y="322"/>
                      </a:lnTo>
                      <a:lnTo>
                        <a:pt x="137" y="322"/>
                      </a:lnTo>
                      <a:lnTo>
                        <a:pt x="107" y="322"/>
                      </a:lnTo>
                      <a:lnTo>
                        <a:pt x="98" y="297"/>
                      </a:lnTo>
                      <a:lnTo>
                        <a:pt x="68" y="28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grpSp>
            <p:nvGrpSpPr>
              <p:cNvPr id="712011" name="Group 669"/>
              <p:cNvGrpSpPr>
                <a:grpSpLocks/>
              </p:cNvGrpSpPr>
              <p:nvPr/>
            </p:nvGrpSpPr>
            <p:grpSpPr bwMode="auto">
              <a:xfrm>
                <a:off x="1644" y="2177"/>
                <a:ext cx="111" cy="40"/>
                <a:chOff x="287" y="2590"/>
                <a:chExt cx="146" cy="61"/>
              </a:xfrm>
            </p:grpSpPr>
            <p:sp>
              <p:nvSpPr>
                <p:cNvPr id="712035" name="Oval 670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blipFill dpi="0" rotWithShape="0">
                  <a:blip r:embed="rId13" cstate="print"/>
                  <a:srcRect/>
                  <a:tile tx="0" ty="0" sx="100000" sy="100000" flip="none" algn="tl"/>
                </a:blip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36" name="Oval 671"/>
                <p:cNvSpPr>
                  <a:spLocks noChangeArrowheads="1"/>
                </p:cNvSpPr>
                <p:nvPr/>
              </p:nvSpPr>
              <p:spPr bwMode="auto">
                <a:xfrm>
                  <a:off x="287" y="2590"/>
                  <a:ext cx="146" cy="61"/>
                </a:xfrm>
                <a:prstGeom prst="ellips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sp>
            <p:nvSpPr>
              <p:cNvPr id="712012" name="Oval 672"/>
              <p:cNvSpPr>
                <a:spLocks noChangeArrowheads="1"/>
              </p:cNvSpPr>
              <p:nvPr/>
            </p:nvSpPr>
            <p:spPr bwMode="auto">
              <a:xfrm>
                <a:off x="1279" y="2493"/>
                <a:ext cx="184" cy="159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/>
                <a:endParaRPr lang="he-IL"/>
              </a:p>
            </p:txBody>
          </p:sp>
          <p:sp>
            <p:nvSpPr>
              <p:cNvPr id="712013" name="Freeform 673"/>
              <p:cNvSpPr>
                <a:spLocks/>
              </p:cNvSpPr>
              <p:nvPr/>
            </p:nvSpPr>
            <p:spPr bwMode="auto">
              <a:xfrm>
                <a:off x="2198" y="1282"/>
                <a:ext cx="43" cy="254"/>
              </a:xfrm>
              <a:custGeom>
                <a:avLst/>
                <a:gdLst>
                  <a:gd name="T0" fmla="*/ 2 w 56"/>
                  <a:gd name="T1" fmla="*/ 0 h 384"/>
                  <a:gd name="T2" fmla="*/ 2 w 56"/>
                  <a:gd name="T3" fmla="*/ 30 h 384"/>
                  <a:gd name="T4" fmla="*/ 15 w 56"/>
                  <a:gd name="T5" fmla="*/ 48 h 384"/>
                  <a:gd name="T6" fmla="*/ 0 60000 65536"/>
                  <a:gd name="T7" fmla="*/ 0 60000 65536"/>
                  <a:gd name="T8" fmla="*/ 0 60000 65536"/>
                  <a:gd name="T9" fmla="*/ 0 w 56"/>
                  <a:gd name="T10" fmla="*/ 0 h 384"/>
                  <a:gd name="T11" fmla="*/ 56 w 56"/>
                  <a:gd name="T12" fmla="*/ 384 h 3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6" h="384">
                    <a:moveTo>
                      <a:pt x="8" y="0"/>
                    </a:moveTo>
                    <a:cubicBezTo>
                      <a:pt x="4" y="88"/>
                      <a:pt x="0" y="176"/>
                      <a:pt x="8" y="240"/>
                    </a:cubicBezTo>
                    <a:cubicBezTo>
                      <a:pt x="16" y="304"/>
                      <a:pt x="36" y="344"/>
                      <a:pt x="56" y="384"/>
                    </a:cubicBezTo>
                  </a:path>
                </a:pathLst>
              </a:cu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grpSp>
            <p:nvGrpSpPr>
              <p:cNvPr id="712014" name="Group 674"/>
              <p:cNvGrpSpPr>
                <a:grpSpLocks/>
              </p:cNvGrpSpPr>
              <p:nvPr/>
            </p:nvGrpSpPr>
            <p:grpSpPr bwMode="auto">
              <a:xfrm>
                <a:off x="1905" y="1339"/>
                <a:ext cx="284" cy="146"/>
                <a:chOff x="1114" y="1135"/>
                <a:chExt cx="371" cy="220"/>
              </a:xfrm>
            </p:grpSpPr>
            <p:sp>
              <p:nvSpPr>
                <p:cNvPr id="712033" name="Freeform 675"/>
                <p:cNvSpPr>
                  <a:spLocks/>
                </p:cNvSpPr>
                <p:nvPr/>
              </p:nvSpPr>
              <p:spPr bwMode="auto">
                <a:xfrm>
                  <a:off x="1197" y="1135"/>
                  <a:ext cx="288" cy="177"/>
                </a:xfrm>
                <a:custGeom>
                  <a:avLst/>
                  <a:gdLst>
                    <a:gd name="T0" fmla="*/ 287 w 288"/>
                    <a:gd name="T1" fmla="*/ 0 h 177"/>
                    <a:gd name="T2" fmla="*/ 288 w 288"/>
                    <a:gd name="T3" fmla="*/ 10 h 177"/>
                    <a:gd name="T4" fmla="*/ 285 w 288"/>
                    <a:gd name="T5" fmla="*/ 20 h 177"/>
                    <a:gd name="T6" fmla="*/ 280 w 288"/>
                    <a:gd name="T7" fmla="*/ 31 h 177"/>
                    <a:gd name="T8" fmla="*/ 272 w 288"/>
                    <a:gd name="T9" fmla="*/ 42 h 177"/>
                    <a:gd name="T10" fmla="*/ 261 w 288"/>
                    <a:gd name="T11" fmla="*/ 54 h 177"/>
                    <a:gd name="T12" fmla="*/ 248 w 288"/>
                    <a:gd name="T13" fmla="*/ 65 h 177"/>
                    <a:gd name="T14" fmla="*/ 232 w 288"/>
                    <a:gd name="T15" fmla="*/ 77 h 177"/>
                    <a:gd name="T16" fmla="*/ 214 w 288"/>
                    <a:gd name="T17" fmla="*/ 89 h 177"/>
                    <a:gd name="T18" fmla="*/ 193 w 288"/>
                    <a:gd name="T19" fmla="*/ 100 h 177"/>
                    <a:gd name="T20" fmla="*/ 171 w 288"/>
                    <a:gd name="T21" fmla="*/ 112 h 177"/>
                    <a:gd name="T22" fmla="*/ 147 w 288"/>
                    <a:gd name="T23" fmla="*/ 123 h 177"/>
                    <a:gd name="T24" fmla="*/ 120 w 288"/>
                    <a:gd name="T25" fmla="*/ 135 h 177"/>
                    <a:gd name="T26" fmla="*/ 93 w 288"/>
                    <a:gd name="T27" fmla="*/ 146 h 177"/>
                    <a:gd name="T28" fmla="*/ 63 w 288"/>
                    <a:gd name="T29" fmla="*/ 157 h 177"/>
                    <a:gd name="T30" fmla="*/ 32 w 288"/>
                    <a:gd name="T31" fmla="*/ 167 h 177"/>
                    <a:gd name="T32" fmla="*/ 0 w 288"/>
                    <a:gd name="T33" fmla="*/ 177 h 17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88"/>
                    <a:gd name="T52" fmla="*/ 0 h 177"/>
                    <a:gd name="T53" fmla="*/ 288 w 288"/>
                    <a:gd name="T54" fmla="*/ 177 h 17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88" h="177">
                      <a:moveTo>
                        <a:pt x="287" y="0"/>
                      </a:moveTo>
                      <a:lnTo>
                        <a:pt x="288" y="10"/>
                      </a:lnTo>
                      <a:lnTo>
                        <a:pt x="285" y="20"/>
                      </a:lnTo>
                      <a:lnTo>
                        <a:pt x="280" y="31"/>
                      </a:lnTo>
                      <a:lnTo>
                        <a:pt x="272" y="42"/>
                      </a:lnTo>
                      <a:lnTo>
                        <a:pt x="261" y="54"/>
                      </a:lnTo>
                      <a:lnTo>
                        <a:pt x="248" y="65"/>
                      </a:lnTo>
                      <a:lnTo>
                        <a:pt x="232" y="77"/>
                      </a:lnTo>
                      <a:lnTo>
                        <a:pt x="214" y="89"/>
                      </a:lnTo>
                      <a:lnTo>
                        <a:pt x="193" y="100"/>
                      </a:lnTo>
                      <a:lnTo>
                        <a:pt x="171" y="112"/>
                      </a:lnTo>
                      <a:lnTo>
                        <a:pt x="147" y="123"/>
                      </a:lnTo>
                      <a:lnTo>
                        <a:pt x="120" y="135"/>
                      </a:lnTo>
                      <a:lnTo>
                        <a:pt x="93" y="146"/>
                      </a:lnTo>
                      <a:lnTo>
                        <a:pt x="63" y="157"/>
                      </a:lnTo>
                      <a:lnTo>
                        <a:pt x="32" y="167"/>
                      </a:lnTo>
                      <a:lnTo>
                        <a:pt x="0" y="177"/>
                      </a:lnTo>
                    </a:path>
                  </a:pathLst>
                </a:custGeom>
                <a:noFill/>
                <a:ln w="254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  <p:sp>
              <p:nvSpPr>
                <p:cNvPr id="712034" name="Freeform 676"/>
                <p:cNvSpPr>
                  <a:spLocks/>
                </p:cNvSpPr>
                <p:nvPr/>
              </p:nvSpPr>
              <p:spPr bwMode="auto">
                <a:xfrm>
                  <a:off x="1114" y="1270"/>
                  <a:ext cx="95" cy="85"/>
                </a:xfrm>
                <a:custGeom>
                  <a:avLst/>
                  <a:gdLst>
                    <a:gd name="T0" fmla="*/ 73 w 95"/>
                    <a:gd name="T1" fmla="*/ 0 h 85"/>
                    <a:gd name="T2" fmla="*/ 0 w 95"/>
                    <a:gd name="T3" fmla="*/ 65 h 85"/>
                    <a:gd name="T4" fmla="*/ 95 w 95"/>
                    <a:gd name="T5" fmla="*/ 85 h 85"/>
                    <a:gd name="T6" fmla="*/ 73 w 95"/>
                    <a:gd name="T7" fmla="*/ 0 h 8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5"/>
                    <a:gd name="T13" fmla="*/ 0 h 85"/>
                    <a:gd name="T14" fmla="*/ 95 w 95"/>
                    <a:gd name="T15" fmla="*/ 85 h 8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5" h="85">
                      <a:moveTo>
                        <a:pt x="73" y="0"/>
                      </a:moveTo>
                      <a:lnTo>
                        <a:pt x="0" y="65"/>
                      </a:lnTo>
                      <a:lnTo>
                        <a:pt x="95" y="85"/>
                      </a:lnTo>
                      <a:lnTo>
                        <a:pt x="73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9525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rtl="1"/>
                  <a:endParaRPr lang="he-IL"/>
                </a:p>
              </p:txBody>
            </p:sp>
          </p:grpSp>
          <p:sp>
            <p:nvSpPr>
              <p:cNvPr id="712015" name="Freeform 677"/>
              <p:cNvSpPr>
                <a:spLocks/>
              </p:cNvSpPr>
              <p:nvPr/>
            </p:nvSpPr>
            <p:spPr bwMode="auto">
              <a:xfrm>
                <a:off x="1451" y="2977"/>
                <a:ext cx="184" cy="223"/>
              </a:xfrm>
              <a:custGeom>
                <a:avLst/>
                <a:gdLst>
                  <a:gd name="T0" fmla="*/ 64 w 240"/>
                  <a:gd name="T1" fmla="*/ 0 h 336"/>
                  <a:gd name="T2" fmla="*/ 12 w 240"/>
                  <a:gd name="T3" fmla="*/ 19 h 336"/>
                  <a:gd name="T4" fmla="*/ 0 w 240"/>
                  <a:gd name="T5" fmla="*/ 43 h 336"/>
                  <a:gd name="T6" fmla="*/ 0 60000 65536"/>
                  <a:gd name="T7" fmla="*/ 0 60000 65536"/>
                  <a:gd name="T8" fmla="*/ 0 60000 65536"/>
                  <a:gd name="T9" fmla="*/ 0 w 240"/>
                  <a:gd name="T10" fmla="*/ 0 h 336"/>
                  <a:gd name="T11" fmla="*/ 240 w 240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40" h="336">
                    <a:moveTo>
                      <a:pt x="240" y="0"/>
                    </a:moveTo>
                    <a:cubicBezTo>
                      <a:pt x="164" y="44"/>
                      <a:pt x="88" y="88"/>
                      <a:pt x="48" y="144"/>
                    </a:cubicBezTo>
                    <a:cubicBezTo>
                      <a:pt x="8" y="200"/>
                      <a:pt x="4" y="268"/>
                      <a:pt x="0" y="336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2016" name="Freeform 678"/>
              <p:cNvSpPr>
                <a:spLocks/>
              </p:cNvSpPr>
              <p:nvPr/>
            </p:nvSpPr>
            <p:spPr bwMode="auto">
              <a:xfrm>
                <a:off x="1451" y="2881"/>
                <a:ext cx="37" cy="192"/>
              </a:xfrm>
              <a:custGeom>
                <a:avLst/>
                <a:gdLst>
                  <a:gd name="T0" fmla="*/ 0 w 48"/>
                  <a:gd name="T1" fmla="*/ 0 h 288"/>
                  <a:gd name="T2" fmla="*/ 13 w 48"/>
                  <a:gd name="T3" fmla="*/ 38 h 288"/>
                  <a:gd name="T4" fmla="*/ 0 60000 65536"/>
                  <a:gd name="T5" fmla="*/ 0 60000 65536"/>
                  <a:gd name="T6" fmla="*/ 0 w 48"/>
                  <a:gd name="T7" fmla="*/ 0 h 288"/>
                  <a:gd name="T8" fmla="*/ 48 w 48"/>
                  <a:gd name="T9" fmla="*/ 288 h 28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8" h="288">
                    <a:moveTo>
                      <a:pt x="0" y="0"/>
                    </a:moveTo>
                    <a:cubicBezTo>
                      <a:pt x="0" y="0"/>
                      <a:pt x="24" y="144"/>
                      <a:pt x="48" y="28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rtl="1"/>
                <a:endParaRPr lang="he-IL"/>
              </a:p>
            </p:txBody>
          </p:sp>
          <p:sp>
            <p:nvSpPr>
              <p:cNvPr id="712017" name="Oval 679"/>
              <p:cNvSpPr>
                <a:spLocks noChangeArrowheads="1"/>
              </p:cNvSpPr>
              <p:nvPr/>
            </p:nvSpPr>
            <p:spPr bwMode="auto">
              <a:xfrm>
                <a:off x="2009" y="1266"/>
                <a:ext cx="314" cy="272"/>
              </a:xfrm>
              <a:prstGeom prst="ellips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rtl="1"/>
                <a:endParaRPr lang="he-IL"/>
              </a:p>
            </p:txBody>
          </p:sp>
          <p:sp>
            <p:nvSpPr>
              <p:cNvPr id="712018" name="Text Box 680"/>
              <p:cNvSpPr txBox="1">
                <a:spLocks noChangeArrowheads="1"/>
              </p:cNvSpPr>
              <p:nvPr/>
            </p:nvSpPr>
            <p:spPr bwMode="auto">
              <a:xfrm>
                <a:off x="1617" y="1434"/>
                <a:ext cx="20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19" name="Text Box 681"/>
              <p:cNvSpPr txBox="1">
                <a:spLocks noChangeArrowheads="1"/>
              </p:cNvSpPr>
              <p:nvPr/>
            </p:nvSpPr>
            <p:spPr bwMode="auto">
              <a:xfrm>
                <a:off x="1469" y="1955"/>
                <a:ext cx="2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0" name="Text Box 682"/>
              <p:cNvSpPr txBox="1">
                <a:spLocks noChangeArrowheads="1"/>
              </p:cNvSpPr>
              <p:nvPr/>
            </p:nvSpPr>
            <p:spPr bwMode="auto">
              <a:xfrm>
                <a:off x="2080" y="1943"/>
                <a:ext cx="2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1" name="Text Box 683"/>
              <p:cNvSpPr txBox="1">
                <a:spLocks noChangeArrowheads="1"/>
              </p:cNvSpPr>
              <p:nvPr/>
            </p:nvSpPr>
            <p:spPr bwMode="auto">
              <a:xfrm>
                <a:off x="1272" y="2484"/>
                <a:ext cx="2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2" name="Text Box 684"/>
              <p:cNvSpPr txBox="1">
                <a:spLocks noChangeArrowheads="1"/>
              </p:cNvSpPr>
              <p:nvPr/>
            </p:nvSpPr>
            <p:spPr bwMode="auto">
              <a:xfrm>
                <a:off x="1935" y="2750"/>
                <a:ext cx="2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3" name="Text Box 685"/>
              <p:cNvSpPr txBox="1">
                <a:spLocks noChangeArrowheads="1"/>
              </p:cNvSpPr>
              <p:nvPr/>
            </p:nvSpPr>
            <p:spPr bwMode="auto">
              <a:xfrm>
                <a:off x="1666" y="2844"/>
                <a:ext cx="2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4" name="Text Box 686"/>
              <p:cNvSpPr txBox="1">
                <a:spLocks noChangeArrowheads="1"/>
              </p:cNvSpPr>
              <p:nvPr/>
            </p:nvSpPr>
            <p:spPr bwMode="auto">
              <a:xfrm>
                <a:off x="2184" y="2368"/>
                <a:ext cx="2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5" name="Text Box 687"/>
              <p:cNvSpPr txBox="1">
                <a:spLocks noChangeArrowheads="1"/>
              </p:cNvSpPr>
              <p:nvPr/>
            </p:nvSpPr>
            <p:spPr bwMode="auto">
              <a:xfrm>
                <a:off x="1279" y="2140"/>
                <a:ext cx="2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6" name="Text Box 688"/>
              <p:cNvSpPr txBox="1">
                <a:spLocks noChangeArrowheads="1"/>
              </p:cNvSpPr>
              <p:nvPr/>
            </p:nvSpPr>
            <p:spPr bwMode="auto">
              <a:xfrm>
                <a:off x="2246" y="1637"/>
                <a:ext cx="2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7" name="Text Box 689"/>
              <p:cNvSpPr txBox="1">
                <a:spLocks noChangeArrowheads="1"/>
              </p:cNvSpPr>
              <p:nvPr/>
            </p:nvSpPr>
            <p:spPr bwMode="auto">
              <a:xfrm>
                <a:off x="2112" y="2179"/>
                <a:ext cx="2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8" name="Text Box 690"/>
              <p:cNvSpPr txBox="1">
                <a:spLocks noChangeArrowheads="1"/>
              </p:cNvSpPr>
              <p:nvPr/>
            </p:nvSpPr>
            <p:spPr bwMode="auto">
              <a:xfrm>
                <a:off x="2166" y="2591"/>
                <a:ext cx="20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29" name="Text Box 691"/>
              <p:cNvSpPr txBox="1">
                <a:spLocks noChangeArrowheads="1"/>
              </p:cNvSpPr>
              <p:nvPr/>
            </p:nvSpPr>
            <p:spPr bwMode="auto">
              <a:xfrm>
                <a:off x="1470" y="1669"/>
                <a:ext cx="20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30" name="Text Box 692"/>
              <p:cNvSpPr txBox="1">
                <a:spLocks noChangeArrowheads="1"/>
              </p:cNvSpPr>
              <p:nvPr/>
            </p:nvSpPr>
            <p:spPr bwMode="auto">
              <a:xfrm>
                <a:off x="1359" y="2718"/>
                <a:ext cx="206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000" b="1">
                    <a:solidFill>
                      <a:srgbClr val="FFFF00"/>
                    </a:solidFill>
                    <a:latin typeface="Times New Roman" pitchFamily="18" charset="0"/>
                  </a:rPr>
                  <a:t>O</a:t>
                </a:r>
                <a:r>
                  <a:rPr lang="en-US" sz="1000" b="1" baseline="-25000">
                    <a:solidFill>
                      <a:srgbClr val="FFFF00"/>
                    </a:solidFill>
                    <a:latin typeface="Times New Roman" pitchFamily="18" charset="0"/>
                  </a:rPr>
                  <a:t>2</a:t>
                </a:r>
              </a:p>
            </p:txBody>
          </p:sp>
          <p:sp>
            <p:nvSpPr>
              <p:cNvPr id="712031" name="Line 693"/>
              <p:cNvSpPr>
                <a:spLocks noChangeShapeType="1"/>
              </p:cNvSpPr>
              <p:nvPr/>
            </p:nvSpPr>
            <p:spPr bwMode="auto">
              <a:xfrm flipH="1">
                <a:off x="1406" y="1352"/>
                <a:ext cx="627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032" name="Line 694"/>
              <p:cNvSpPr>
                <a:spLocks noChangeShapeType="1"/>
              </p:cNvSpPr>
              <p:nvPr/>
            </p:nvSpPr>
            <p:spPr bwMode="auto">
              <a:xfrm>
                <a:off x="2094" y="2100"/>
                <a:ext cx="354" cy="12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7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7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0674" name="Group 2"/>
          <p:cNvGraphicFramePr>
            <a:graphicFrameLocks noGrp="1"/>
          </p:cNvGraphicFramePr>
          <p:nvPr/>
        </p:nvGraphicFramePr>
        <p:xfrm>
          <a:off x="533400" y="1204913"/>
          <a:ext cx="8001000" cy="4362450"/>
        </p:xfrm>
        <a:graphic>
          <a:graphicData uri="http://schemas.openxmlformats.org/drawingml/2006/table">
            <a:tbl>
              <a:tblPr/>
              <a:tblGrid>
                <a:gridCol w="762000"/>
                <a:gridCol w="4602163"/>
                <a:gridCol w="2636837"/>
              </a:tblGrid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Year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Discovery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Author(s)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1905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Involvement of adenine containing nucleotides in   yeast fermentation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Harden &amp; Young (1906)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1935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Description of the complete structure of "Hydrogen transferring Coenzyme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in erythrocytes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Warburg et al (1935)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1936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Definition of the two cofactors DPN and TPN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Warburg O (1949)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 shift in the absorption spectrum of DPNH with Alcohol dehydrogenase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Theorell &amp; Bonnichsen (1951)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1951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Development of a rapid sensitive Spectrophotometer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Chance &amp; Legallias (1951)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2735" name="Text Box 32"/>
          <p:cNvSpPr txBox="1">
            <a:spLocks noChangeArrowheads="1"/>
          </p:cNvSpPr>
          <p:nvPr/>
        </p:nvSpPr>
        <p:spPr bwMode="auto">
          <a:xfrm>
            <a:off x="5334000" y="6324600"/>
            <a:ext cx="3657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>
              <a:spcBef>
                <a:spcPct val="50000"/>
              </a:spcBef>
            </a:pPr>
            <a:r>
              <a:rPr lang="en-US"/>
              <a:t>Mayevsky and Rogatsky 2007</a:t>
            </a:r>
          </a:p>
        </p:txBody>
      </p:sp>
      <p:sp>
        <p:nvSpPr>
          <p:cNvPr id="712736" name="Rectangle 33"/>
          <p:cNvSpPr>
            <a:spLocks noChangeArrowheads="1"/>
          </p:cNvSpPr>
          <p:nvPr/>
        </p:nvSpPr>
        <p:spPr bwMode="auto">
          <a:xfrm>
            <a:off x="609600" y="3505200"/>
            <a:ext cx="7848600" cy="609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712737" name="Rectangle 34"/>
          <p:cNvSpPr>
            <a:spLocks noChangeArrowheads="1"/>
          </p:cNvSpPr>
          <p:nvPr/>
        </p:nvSpPr>
        <p:spPr bwMode="auto">
          <a:xfrm>
            <a:off x="609600" y="4953000"/>
            <a:ext cx="7848600" cy="6096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  <p:sp>
        <p:nvSpPr>
          <p:cNvPr id="712738" name="Text Box 35"/>
          <p:cNvSpPr txBox="1">
            <a:spLocks noChangeArrowheads="1"/>
          </p:cNvSpPr>
          <p:nvPr/>
        </p:nvSpPr>
        <p:spPr bwMode="auto">
          <a:xfrm>
            <a:off x="0" y="3048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/>
              <a:t>Milestones in biophotonics of Mitochondrial NADH (1)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626" name="Group 2"/>
          <p:cNvGraphicFramePr>
            <a:graphicFrameLocks noGrp="1"/>
          </p:cNvGraphicFramePr>
          <p:nvPr>
            <p:ph/>
          </p:nvPr>
        </p:nvGraphicFramePr>
        <p:xfrm>
          <a:off x="457200" y="762000"/>
          <a:ext cx="8305800" cy="5956303"/>
        </p:xfrm>
        <a:graphic>
          <a:graphicData uri="http://schemas.openxmlformats.org/drawingml/2006/table">
            <a:tbl>
              <a:tblPr/>
              <a:tblGrid>
                <a:gridCol w="698500"/>
                <a:gridCol w="4864100"/>
                <a:gridCol w="27432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Monitoring of pyridine nucleotide enzymes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Chance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2825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1957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The first detailed study of NADH using Fluorescence spectrophotometer 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Duysens &amp; Amesz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4413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1958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Measurement of NADH fluorescence in isolated mitochondria</a:t>
                      </a:r>
                    </a:p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Chance &amp; Baltscheffsky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1959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Measurement of muscle NADH fluorescence </a:t>
                      </a: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vitro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Chance &amp; Jobsis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1962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 vivo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monitoring of NADH fluorescence from the brain and kidney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Chance et 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Comparison between NADH fluorescence in vivo and enzymatic analysis of tissue NADH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Chance et 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Monitoring tissue reflectance in addition to NADH fluorescence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ö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bsis &amp; Stansby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6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1971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The first attempt to monitor the human brain during a neurosurgical procedure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J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ea typeface="MS Mincho" pitchFamily="49" charset="-128"/>
                          <a:cs typeface="Times New Roman" pitchFamily="18" charset="0"/>
                        </a:rPr>
                        <a:t>ö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MS Mincho" pitchFamily="49" charset="-128"/>
                          <a:cs typeface="Times New Roman" pitchFamily="18" charset="0"/>
                        </a:rPr>
                        <a:t>bsis et al.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MS Mincho" pitchFamily="49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5815" name="Text Box 43"/>
          <p:cNvSpPr txBox="1">
            <a:spLocks noChangeArrowheads="1"/>
          </p:cNvSpPr>
          <p:nvPr/>
        </p:nvSpPr>
        <p:spPr bwMode="auto">
          <a:xfrm>
            <a:off x="304800" y="76200"/>
            <a:ext cx="8534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sz="2400"/>
              <a:t>Milestones in Biophotonics of Mitochondrial NADH (2)</a:t>
            </a:r>
          </a:p>
        </p:txBody>
      </p:sp>
      <p:sp>
        <p:nvSpPr>
          <p:cNvPr id="715816" name="Rectangle 46"/>
          <p:cNvSpPr>
            <a:spLocks noChangeArrowheads="1"/>
          </p:cNvSpPr>
          <p:nvPr/>
        </p:nvSpPr>
        <p:spPr bwMode="auto">
          <a:xfrm>
            <a:off x="457200" y="3886200"/>
            <a:ext cx="81661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rtl="1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Globe">
  <a:themeElements>
    <a:clrScheme name="1_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1_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ערכת נושא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7329</TotalTime>
  <Words>1984</Words>
  <Application>Microsoft Office PowerPoint</Application>
  <PresentationFormat>On-screen Show (4:3)</PresentationFormat>
  <Paragraphs>319</Paragraphs>
  <Slides>52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Globe</vt:lpstr>
      <vt:lpstr>1_Globe</vt:lpstr>
      <vt:lpstr>Clip</vt:lpstr>
      <vt:lpstr>Bitmap Image</vt:lpstr>
      <vt:lpstr>Photo Editor Photo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Open Chest Heart Surgery</vt:lpstr>
      <vt:lpstr>GS942 22 JAN 2007- 15H40M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School of Medicine</cp:lastModifiedBy>
  <cp:revision>211</cp:revision>
  <dcterms:created xsi:type="dcterms:W3CDTF">2009-07-22T08:55:01Z</dcterms:created>
  <dcterms:modified xsi:type="dcterms:W3CDTF">2011-06-03T16:28:26Z</dcterms:modified>
</cp:coreProperties>
</file>